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8" r:id="rId2"/>
    <p:sldId id="259" r:id="rId3"/>
    <p:sldId id="261" r:id="rId4"/>
    <p:sldId id="263" r:id="rId5"/>
    <p:sldId id="262" r:id="rId6"/>
    <p:sldId id="297" r:id="rId7"/>
    <p:sldId id="265" r:id="rId8"/>
    <p:sldId id="266" r:id="rId9"/>
    <p:sldId id="267" r:id="rId10"/>
    <p:sldId id="268" r:id="rId11"/>
    <p:sldId id="282" r:id="rId12"/>
    <p:sldId id="284" r:id="rId13"/>
    <p:sldId id="270" r:id="rId14"/>
    <p:sldId id="272" r:id="rId15"/>
    <p:sldId id="274" r:id="rId16"/>
    <p:sldId id="273" r:id="rId17"/>
    <p:sldId id="275" r:id="rId18"/>
    <p:sldId id="276" r:id="rId19"/>
    <p:sldId id="278" r:id="rId20"/>
    <p:sldId id="280" r:id="rId21"/>
    <p:sldId id="283" r:id="rId22"/>
    <p:sldId id="286" r:id="rId23"/>
    <p:sldId id="285" r:id="rId24"/>
    <p:sldId id="293" r:id="rId25"/>
    <p:sldId id="264" r:id="rId26"/>
    <p:sldId id="271" r:id="rId27"/>
    <p:sldId id="294" r:id="rId28"/>
    <p:sldId id="281" r:id="rId29"/>
    <p:sldId id="298" r:id="rId30"/>
    <p:sldId id="290" r:id="rId31"/>
    <p:sldId id="291" r:id="rId32"/>
    <p:sldId id="295" r:id="rId33"/>
    <p:sldId id="296" r:id="rId34"/>
    <p:sldId id="292" r:id="rId3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F8E8D-38FC-417F-9D96-F956842A0334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82D70-3EAE-42DA-AD62-6394F9C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9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6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9E2BF-8BF5-4476-ADC9-D293D0C9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DB6F86-FE26-4016-B9B9-73003BF5DEC5}" type="datetimeFigureOut">
              <a:rPr lang="en-US" altLang="en-US"/>
              <a:pPr/>
              <a:t>3/31/2018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29205-BEF1-492F-B340-2D1FE2B5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B9BE9-F00A-4975-9EB3-A3F07BA5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415BB-9199-4FAA-B37D-630A98FCD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79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A3389-C7FA-4288-83BE-409C7E9A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08801-F714-4EF7-9EEE-67BE133573E1}" type="datetimeFigureOut">
              <a:rPr lang="en-US" altLang="en-US"/>
              <a:pPr/>
              <a:t>3/31/2018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BB0E0-662E-4DD6-9D9A-886BFBFF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A86FC-3187-46DE-BF7D-7616FEF8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D7116-D708-4CB5-AF31-D348CF0CD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63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35ACA-34AC-44C8-9B23-D7090DC9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8D853-3DA4-4B62-9D0C-8CA5E9AA53D7}" type="datetimeFigureOut">
              <a:rPr lang="en-US" altLang="en-US"/>
              <a:pPr/>
              <a:t>3/31/2018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E0F5C-6DCD-42AF-B403-3B7814A0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C02E8-15B7-49F2-AB7E-19A091E7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D18A1-C0A9-4A34-87BD-4ADE3EDA0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8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5DDDD-2A36-44A9-800E-C4D423A5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4ACC8E-BCF3-460F-BCB0-D5E453C840B7}" type="datetimeFigureOut">
              <a:rPr lang="en-US" altLang="en-US"/>
              <a:pPr/>
              <a:t>3/31/2018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C4FB9-84F8-486F-B9CD-BE6BDA11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867F0-5B48-45F6-A051-00636C6B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B4551-BCD4-4C79-96AF-260143573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3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6B343-F5C9-44B7-8978-29332CFE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77B360-BE97-4BEE-BD85-B3FC8B682CDD}" type="datetimeFigureOut">
              <a:rPr lang="en-US" altLang="en-US"/>
              <a:pPr/>
              <a:t>3/31/2018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A21FD-B953-4186-A19A-56E5E33D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65D8-6EF3-4374-8761-8B73B0AD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2FD40-D11B-4122-B886-3EC581B1F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43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5F37D4-4298-40C5-873B-7D42A637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51590-2E92-4DC3-87F1-3A29E3BB9040}" type="datetimeFigureOut">
              <a:rPr lang="en-US" altLang="en-US"/>
              <a:pPr/>
              <a:t>3/31/2018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29965D-BC7B-45B7-BE0C-1C8B87DD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34BFEF-EC89-494A-8460-265181B6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3E7AB-2845-42F8-8122-E7C5EEE58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86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2DAAEC-AE7F-4295-8F44-EEEB0866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8C169-3558-4631-B7F1-0B94ADDC656B}" type="datetimeFigureOut">
              <a:rPr lang="en-US" altLang="en-US"/>
              <a:pPr/>
              <a:t>3/31/2018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53B618-E391-44EF-ACF4-6A86EE6B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DB1AEE-57F2-4DF0-8409-A734BFFB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A8C95-779F-43C1-9DB3-44CD7C239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0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1D1F75-4E9F-42AF-873C-DF0EC273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EE349-4FEE-440A-A318-7906C18D75B0}" type="datetimeFigureOut">
              <a:rPr lang="en-US" altLang="en-US"/>
              <a:pPr/>
              <a:t>3/31/2018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615D4C-4562-44CE-8EDA-C6BCA2BC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408ECF-68AC-4FCD-822A-47BDC6AF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A324E-9B95-4B90-B401-7FFFE3974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5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712E91-7DFE-4BC5-80F6-0EA364CD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CD2DC7-E732-4B38-AB67-885F7778B758}" type="datetimeFigureOut">
              <a:rPr lang="en-US" altLang="en-US"/>
              <a:pPr/>
              <a:t>3/31/2018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9C5981-C6EA-4E2A-83D9-E60BDA90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A875B0-BA7B-46D6-B00F-D91D5DED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23BD5-BCB6-44C7-A83F-2EF1EB828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07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3297B5-8B68-40EB-B6E8-7457C9A5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0DB6A6-A66C-456B-8D33-CE6FEB07DE4C}" type="datetimeFigureOut">
              <a:rPr lang="en-US" altLang="en-US"/>
              <a:pPr/>
              <a:t>3/31/2018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12DFDF-2DE6-4DD5-B57C-CEB60E53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E862DF-2C23-40F9-A44A-6C6A79DE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37BE-553F-41EA-AA02-F385C362F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79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63098B-E1CC-4EAC-A3D4-39010BE9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BA760-43D3-414F-A65A-26033C1B18FA}" type="datetimeFigureOut">
              <a:rPr lang="en-US" altLang="en-US"/>
              <a:pPr/>
              <a:t>3/31/2018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470969-B927-4C60-9487-0BBC98DC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10E217-201B-454A-BB86-232143C7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0D44C-A116-4240-8B74-CE2B80CF1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28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96635F2-2665-42CF-A1AC-83DA7E39FB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D029465-0723-475B-9E2A-BD83D43098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5CC06-8619-4678-95F5-186C91046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F61EE9F-F3E2-4548-BAF4-E54BB1A46E58}" type="datetimeFigureOut">
              <a:rPr lang="en-US" altLang="en-US"/>
              <a:pPr/>
              <a:t>3/31/2018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57255-5132-4C1A-AA73-3F403BCAE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9FE1-773F-4F4F-B308-0D7E3A10E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9D0344C-F4A5-431A-8F57-7A73A9623D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8D8E0289-983B-48AC-A6E2-5CD66381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92B309-D849-47E3-9E6F-4ADEC0FEC373}"/>
              </a:ext>
            </a:extLst>
          </p:cNvPr>
          <p:cNvSpPr txBox="1"/>
          <p:nvPr/>
        </p:nvSpPr>
        <p:spPr>
          <a:xfrm>
            <a:off x="0" y="0"/>
            <a:ext cx="914399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Evidence that Demands a Verdict!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9" y="-74853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“Barriers to Belief”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689580"/>
            <a:ext cx="8959622" cy="4383003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These can be </a:t>
            </a:r>
            <a:r>
              <a:rPr lang="en-US" alt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Programed!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 6:20-21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“avoiding profane and vain babblings, and oppositions of science</a:t>
            </a:r>
          </a:p>
          <a:p>
            <a:pPr marL="0" indent="0" algn="ctr" eaLnBrk="1" hangingPunct="1">
              <a:buNone/>
            </a:pP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(gnosis) </a:t>
            </a:r>
            <a:r>
              <a:rPr lang="en-US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falsely so called:</a:t>
            </a:r>
          </a:p>
          <a:p>
            <a:pPr marL="0" indent="0" algn="ctr" eaLnBrk="1" hangingPunct="1"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Which some professing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(embracing)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erred concerning the faith.”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99935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9" y="-74853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Remember Nazi Germany?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Image result for joseph goebbels">
            <a:extLst>
              <a:ext uri="{FF2B5EF4-FFF2-40B4-BE49-F238E27FC236}">
                <a16:creationId xmlns:a16="http://schemas.microsoft.com/office/drawing/2014/main" id="{0F3D7D67-9A30-44A2-A610-277E54120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/>
          <a:stretch/>
        </p:blipFill>
        <p:spPr bwMode="auto">
          <a:xfrm>
            <a:off x="-1" y="782396"/>
            <a:ext cx="4740251" cy="421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28DD57-22FC-4B2F-9348-543A606B895C}"/>
              </a:ext>
            </a:extLst>
          </p:cNvPr>
          <p:cNvSpPr txBox="1"/>
          <p:nvPr/>
        </p:nvSpPr>
        <p:spPr>
          <a:xfrm>
            <a:off x="4572000" y="803850"/>
            <a:ext cx="463052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“Propaganda works best when those being manipulated are confident that they are acting on their own free will.” </a:t>
            </a:r>
          </a:p>
          <a:p>
            <a:pPr algn="ctr"/>
            <a:r>
              <a:rPr lang="en-US" sz="3600" b="1" dirty="0"/>
              <a:t>Joseph </a:t>
            </a:r>
            <a:r>
              <a:rPr lang="en-US" sz="3600" b="1" dirty="0" err="1"/>
              <a:t>Goebells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3412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9" y="-81527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Belief:  “I can’t…”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20776"/>
            <a:ext cx="9143999" cy="4522723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Solution for skepticism.  </a:t>
            </a:r>
            <a:r>
              <a:rPr lang="en-US" sz="3600" b="1" dirty="0"/>
              <a:t>Is 55:6,7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4000" b="1" i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he may be found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call ye upon him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he is near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the wicked forsake his way,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 unrighteous man his thoughts: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let him return unto the LORD,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will have mercy upon him…”</a:t>
            </a:r>
            <a:b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9" y="-81527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Belief:  “I can’t…”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5" y="620776"/>
            <a:ext cx="9030533" cy="4522723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Solution for skepticism.   </a:t>
            </a:r>
          </a:p>
          <a:p>
            <a:pPr marL="0" indent="0" algn="ctr" eaLnBrk="1" hangingPunct="1">
              <a:buNone/>
            </a:pP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 </a:t>
            </a:r>
            <a:r>
              <a:rPr lang="en-US" altLang="en-US" sz="5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(objectively, honestly)</a:t>
            </a:r>
          </a:p>
          <a:p>
            <a:pPr marL="0" indent="0" algn="ctr" eaLnBrk="1" hangingPunct="1">
              <a:buNone/>
            </a:pPr>
            <a:r>
              <a:rPr lang="en-US" altLang="en-US" sz="5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see for yourself!” </a:t>
            </a:r>
          </a:p>
          <a:p>
            <a:pPr marL="0" indent="0" eaLnBrk="1" hangingPunct="1">
              <a:buNone/>
            </a:pPr>
            <a:r>
              <a:rPr lang="en-US" alt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alt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8:32 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shall know the truth, and the truth shall make you free.” </a:t>
            </a:r>
          </a:p>
          <a:p>
            <a:pPr marL="0" indent="0" eaLnBrk="1" hangingPunct="1">
              <a:buNone/>
            </a:pPr>
            <a:endParaRPr lang="en-US" altLang="en-US" sz="4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4250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-13297"/>
            <a:ext cx="8959622" cy="5156797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“Seek for yourself”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 discovered many “seeking sceptics”</a:t>
            </a:r>
          </a:p>
        </p:txBody>
      </p:sp>
      <p:pic>
        <p:nvPicPr>
          <p:cNvPr id="6" name="Picture 5" descr="http://medinahbaptist.org/wp-content/uploads/2012/11/OLSENmissionary-xmas-2014.jpg">
            <a:extLst>
              <a:ext uri="{FF2B5EF4-FFF2-40B4-BE49-F238E27FC236}">
                <a16:creationId xmlns:a16="http://schemas.microsoft.com/office/drawing/2014/main" id="{07B6FB7A-4A48-4F18-B283-CC11EAD8BA8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r="12595"/>
          <a:stretch/>
        </p:blipFill>
        <p:spPr bwMode="auto">
          <a:xfrm>
            <a:off x="113466" y="1373701"/>
            <a:ext cx="1811284" cy="174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Viggo Olsen">
            <a:extLst>
              <a:ext uri="{FF2B5EF4-FFF2-40B4-BE49-F238E27FC236}">
                <a16:creationId xmlns:a16="http://schemas.microsoft.com/office/drawing/2014/main" id="{552284EB-73CC-4675-9C5C-D0CA8A969B9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7163" r="6439" b="5229"/>
          <a:stretch/>
        </p:blipFill>
        <p:spPr bwMode="auto">
          <a:xfrm>
            <a:off x="42555" y="3394774"/>
            <a:ext cx="1435007" cy="17487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F2EFB0-F141-488A-8A38-6BDA305BED1B}"/>
              </a:ext>
            </a:extLst>
          </p:cNvPr>
          <p:cNvSpPr txBox="1"/>
          <p:nvPr/>
        </p:nvSpPr>
        <p:spPr>
          <a:xfrm>
            <a:off x="1837982" y="1266630"/>
            <a:ext cx="72351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1) Dr. Viggo and Joan Olsen wrote      </a:t>
            </a:r>
          </a:p>
          <a:p>
            <a:r>
              <a:rPr lang="en-US" sz="3600" b="1" dirty="0"/>
              <a:t>         about their journey in 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agnostic who dared search”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discovering the truth, they became Missionaries to Bangladesh,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hospitals and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churches! </a:t>
            </a:r>
          </a:p>
        </p:txBody>
      </p:sp>
    </p:spTree>
    <p:extLst>
      <p:ext uri="{BB962C8B-B14F-4D97-AF65-F5344CB8AC3E}">
        <p14:creationId xmlns:p14="http://schemas.microsoft.com/office/powerpoint/2010/main" val="127767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-13297"/>
            <a:ext cx="8959622" cy="5156797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Olsen’s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told Lee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5" descr="http://medinahbaptist.org/wp-content/uploads/2012/11/OLSENmissionary-xmas-2014.jpg">
            <a:extLst>
              <a:ext uri="{FF2B5EF4-FFF2-40B4-BE49-F238E27FC236}">
                <a16:creationId xmlns:a16="http://schemas.microsoft.com/office/drawing/2014/main" id="{07B6FB7A-4A48-4F18-B283-CC11EAD8BA8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r="12595"/>
          <a:stretch/>
        </p:blipFill>
        <p:spPr bwMode="auto">
          <a:xfrm>
            <a:off x="186883" y="2501799"/>
            <a:ext cx="2838299" cy="2641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F2EFB0-F141-488A-8A38-6BDA305BED1B}"/>
              </a:ext>
            </a:extLst>
          </p:cNvPr>
          <p:cNvSpPr txBox="1"/>
          <p:nvPr/>
        </p:nvSpPr>
        <p:spPr>
          <a:xfrm>
            <a:off x="230270" y="666728"/>
            <a:ext cx="8913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wouldn’t have missed it for the world!</a:t>
            </a:r>
          </a:p>
          <a:p>
            <a:pPr algn="ctr"/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the purpose for which God made you and then fully pursuing it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01183-4C23-4085-A658-C6712EF4D44B}"/>
              </a:ext>
            </a:extLst>
          </p:cNvPr>
          <p:cNvSpPr txBox="1"/>
          <p:nvPr/>
        </p:nvSpPr>
        <p:spPr>
          <a:xfrm>
            <a:off x="3108960" y="2684678"/>
            <a:ext cx="5786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simply the very best way to live!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2539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9" y="-81527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Seeking Sceptics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620777"/>
            <a:ext cx="8959622" cy="1060704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2) Dr. James Tour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(Head of Nanoscience Center, Rice University)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told Lee: </a:t>
            </a:r>
          </a:p>
        </p:txBody>
      </p:sp>
      <p:pic>
        <p:nvPicPr>
          <p:cNvPr id="8" name="Picture 7" descr="Image result for Dr. James Tour">
            <a:extLst>
              <a:ext uri="{FF2B5EF4-FFF2-40B4-BE49-F238E27FC236}">
                <a16:creationId xmlns:a16="http://schemas.microsoft.com/office/drawing/2014/main" id="{AD32E48D-5E49-43BE-BF4D-54014E4B511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1"/>
          <a:stretch/>
        </p:blipFill>
        <p:spPr bwMode="auto">
          <a:xfrm>
            <a:off x="0" y="-65016"/>
            <a:ext cx="1506932" cy="16814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90CB7E-3B34-4CF3-9623-D399B3F55A0A}"/>
              </a:ext>
            </a:extLst>
          </p:cNvPr>
          <p:cNvSpPr/>
          <p:nvPr/>
        </p:nvSpPr>
        <p:spPr>
          <a:xfrm>
            <a:off x="-1" y="1632975"/>
            <a:ext cx="91440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1C1C1C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 build molecules for a living, </a:t>
            </a: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1C1C1C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 can’t begin to tell you how difficult that job is!</a:t>
            </a: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1C1C1C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1C1C1C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 stand in awe of God because of what he has done through his creation.” </a:t>
            </a:r>
            <a:endParaRPr lang="en-US" sz="3600" b="1" i="1" dirty="0">
              <a:solidFill>
                <a:srgbClr val="1C1C1C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78" y="48171"/>
            <a:ext cx="8959622" cy="1060704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Dr. James Tour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(Head of Nanoscience Center, Rice University wrote: 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Image result for Dr. James Tour">
            <a:extLst>
              <a:ext uri="{FF2B5EF4-FFF2-40B4-BE49-F238E27FC236}">
                <a16:creationId xmlns:a16="http://schemas.microsoft.com/office/drawing/2014/main" id="{AD32E48D-5E49-43BE-BF4D-54014E4B51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17750"/>
            <a:ext cx="2809037" cy="29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0CD755-57D9-4FED-8AED-0E1DED2CAB3F}"/>
              </a:ext>
            </a:extLst>
          </p:cNvPr>
          <p:cNvSpPr/>
          <p:nvPr/>
        </p:nvSpPr>
        <p:spPr>
          <a:xfrm>
            <a:off x="2706624" y="2288872"/>
            <a:ext cx="636646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1C1C1C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If you really </a:t>
            </a:r>
            <a:r>
              <a:rPr lang="en-US" sz="4000" b="1" dirty="0">
                <a:solidFill>
                  <a:srgbClr val="1C1C1C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(objectively) </a:t>
            </a:r>
            <a:r>
              <a:rPr lang="en-US" sz="4000" b="1" i="1" dirty="0">
                <a:solidFill>
                  <a:srgbClr val="1C1C1C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study science, </a:t>
            </a: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1C1C1C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it will bring you closer to God!”</a:t>
            </a:r>
            <a:endParaRPr lang="en-US" sz="36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4C968E-BDF1-4E04-9BE0-A28A6C810EF0}"/>
              </a:ext>
            </a:extLst>
          </p:cNvPr>
          <p:cNvSpPr/>
          <p:nvPr/>
        </p:nvSpPr>
        <p:spPr>
          <a:xfrm>
            <a:off x="171828" y="1073363"/>
            <a:ext cx="87877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“Only a rookie who knows nothing about science would say science takes away from faith.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" y="4630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9" y="-81527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Seeking Sceptics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5" y="574472"/>
            <a:ext cx="8959622" cy="4569028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Lionel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Luckhoo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World’s Greatest Attorney.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Guinnes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book of World Records for Winning (defending) the most murder cases in history!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90CB7E-3B34-4CF3-9623-D399B3F55A0A}"/>
              </a:ext>
            </a:extLst>
          </p:cNvPr>
          <p:cNvSpPr/>
          <p:nvPr/>
        </p:nvSpPr>
        <p:spPr>
          <a:xfrm>
            <a:off x="1542261" y="2050576"/>
            <a:ext cx="76235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“the evidence for the Resurrection of Jesus Christ is so overwhelming that it compels acceptance by proof which leaves</a:t>
            </a: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absolutely no room for doubt.” </a:t>
            </a:r>
            <a:endParaRPr lang="en-US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Image result for Sir Lionel Luckhoo">
            <a:extLst>
              <a:ext uri="{FF2B5EF4-FFF2-40B4-BE49-F238E27FC236}">
                <a16:creationId xmlns:a16="http://schemas.microsoft.com/office/drawing/2014/main" id="{5134FCF2-65C7-4E2C-AB27-891F0810D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8980"/>
            <a:ext cx="1714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7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9" y="-81527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857250"/>
            <a:ext cx="8959622" cy="4286249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 realized that he was one of many “sceptics” who, when they honestly began seeking for the truth,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discovered that </a:t>
            </a:r>
            <a:r>
              <a:rPr lang="en-US" altLang="en-US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Truth”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(John 14:6) </a:t>
            </a:r>
            <a:endParaRPr lang="en-US" alt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actually seeking them!</a:t>
            </a:r>
          </a:p>
          <a:p>
            <a:pPr marL="0" indent="0" eaLnBrk="1" hangingPunct="1">
              <a:buNone/>
            </a:pPr>
            <a:endParaRPr lang="en-US" alt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48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3495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the Case for Christ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4205"/>
            <a:ext cx="8800186" cy="4281634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As the legal editor at the Chicago Tribune, Lee Strobel was skilled at investigating and exposing corruption. </a:t>
            </a: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The Salvation of his wife Leslie in 1980 turned his “comfortable” world upside down. </a:t>
            </a: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Lee’s “Case for Christ” actually began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</a:rPr>
              <a:t> as a “Case” against Christ!</a:t>
            </a:r>
          </a:p>
          <a:p>
            <a:pPr marL="0" indent="0" algn="ctr" eaLnBrk="1" hangingPunct="1">
              <a:buNone/>
            </a:pPr>
            <a:endParaRPr lang="en-US" altLang="en-US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9" y="-81527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Belief    1. “I Can’t”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620777"/>
            <a:ext cx="8959622" cy="1950974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is seeking you!!!!!! John 4:23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“true worshippers shall worship the Father in spirit and in truth: </a:t>
            </a:r>
          </a:p>
          <a:p>
            <a:pPr marL="0" indent="0" eaLnBrk="1" hangingPunct="1">
              <a:buNone/>
            </a:pPr>
            <a:endParaRPr lang="en-US" alt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57C11-EE82-423A-BC72-FD78A0372D59}"/>
              </a:ext>
            </a:extLst>
          </p:cNvPr>
          <p:cNvSpPr txBox="1"/>
          <p:nvPr/>
        </p:nvSpPr>
        <p:spPr>
          <a:xfrm flipH="1">
            <a:off x="3076923" y="2812182"/>
            <a:ext cx="6067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Father </a:t>
            </a:r>
            <a:r>
              <a:rPr lang="en-US" altLang="en-US" sz="5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seeketh</a:t>
            </a:r>
            <a:r>
              <a:rPr lang="en-US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such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6600" dirty="0"/>
          </a:p>
        </p:txBody>
      </p:sp>
      <p:pic>
        <p:nvPicPr>
          <p:cNvPr id="14340" name="Picture 4" descr="Image result for woman at the well">
            <a:extLst>
              <a:ext uri="{FF2B5EF4-FFF2-40B4-BE49-F238E27FC236}">
                <a16:creationId xmlns:a16="http://schemas.microsoft.com/office/drawing/2014/main" id="{2FCB12B3-387E-43F3-A317-6A51A34A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5028"/>
            <a:ext cx="3270482" cy="263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9" y="-81527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Belief:  “I can’t…”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620776"/>
            <a:ext cx="8959622" cy="4522723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“Seek for yourself” </a:t>
            </a:r>
          </a:p>
          <a:p>
            <a:pPr marL="0" indent="0" eaLnBrk="1" hangingPunct="1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 Ethiopian had been seeking truth!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a) He Traveled 2000 miles from Ethiopia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to Jerusalem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worship”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8:27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b) Bought and Read scripture.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8:28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180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discovered that the “Truth” (Jesus) was also actively at work “Seeking” him!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702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0"/>
            <a:ext cx="8959622" cy="5143499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“Seek for yourself”      </a:t>
            </a:r>
          </a:p>
          <a:p>
            <a:pPr marL="0" indent="0" eaLnBrk="1" hangingPunct="1">
              <a:buNone/>
            </a:pPr>
            <a:r>
              <a:rPr lang="en-US" altLang="en-US" sz="4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the Eunuch was seeking God:  </a:t>
            </a:r>
          </a:p>
          <a:p>
            <a:pPr marL="0" indent="0" eaLnBrk="1" hangingPunct="1">
              <a:buNone/>
            </a:pPr>
            <a:r>
              <a:rPr lang="en-US" alt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was “seeking” the Ethiopian!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Redirected Philip.  (Acts 8:26)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“coincidently” led the Ethiopian to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be reading Isaiah 53!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gave him an inquiring mind?  Vs. 34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844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9" y="-81527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“Seek for Yourself”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620776"/>
            <a:ext cx="4509740" cy="4522723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000" b="1" dirty="0"/>
              <a:t>Acts 8:35  </a:t>
            </a:r>
          </a:p>
          <a:p>
            <a:pPr marL="0" indent="0" algn="ctr" eaLnBrk="1" hangingPunct="1"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Philip opened his mouth, and began at the same scripture, </a:t>
            </a:r>
          </a:p>
          <a:p>
            <a:pPr marL="0" indent="0" algn="ctr" eaLnBrk="1" hangingPunct="1"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preached unto him Jesus.” </a:t>
            </a:r>
            <a:b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</p:txBody>
      </p:sp>
      <p:pic>
        <p:nvPicPr>
          <p:cNvPr id="5" name="Picture 2" descr="Image result for philip and the ethiopian man">
            <a:extLst>
              <a:ext uri="{FF2B5EF4-FFF2-40B4-BE49-F238E27FC236}">
                <a16:creationId xmlns:a16="http://schemas.microsoft.com/office/drawing/2014/main" id="{4CC5B381-FCE4-458F-A98B-D8773982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85" y="1199693"/>
            <a:ext cx="4337914" cy="38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2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1"/>
            <a:ext cx="8959622" cy="1536192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 women at the grave</a:t>
            </a: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28:6</a:t>
            </a:r>
            <a:endParaRPr lang="en-US" alt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3B437B-C65C-426C-926A-3ADCBF050208}"/>
              </a:ext>
            </a:extLst>
          </p:cNvPr>
          <p:cNvSpPr/>
          <p:nvPr/>
        </p:nvSpPr>
        <p:spPr>
          <a:xfrm>
            <a:off x="70912" y="1569472"/>
            <a:ext cx="43061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is not here: for he is risen, as he said.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Come, see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place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the Lord lay.”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 the evidence!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oup of people standing in front of a large rock&#10;&#10;Description generated with very high confidence">
            <a:extLst>
              <a:ext uri="{FF2B5EF4-FFF2-40B4-BE49-F238E27FC236}">
                <a16:creationId xmlns:a16="http://schemas.microsoft.com/office/drawing/2014/main" id="{9803F4B5-F4C1-4675-B7C5-739795348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49" y="1520622"/>
            <a:ext cx="4827639" cy="36384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0D2BD9-6463-475B-80BC-414A4A90BB55}"/>
              </a:ext>
            </a:extLst>
          </p:cNvPr>
          <p:cNvSpPr/>
          <p:nvPr/>
        </p:nvSpPr>
        <p:spPr>
          <a:xfrm>
            <a:off x="-1" y="639496"/>
            <a:ext cx="89098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Angel’s were waiting for them!</a:t>
            </a:r>
          </a:p>
        </p:txBody>
      </p:sp>
    </p:spTree>
    <p:extLst>
      <p:ext uri="{BB962C8B-B14F-4D97-AF65-F5344CB8AC3E}">
        <p14:creationId xmlns:p14="http://schemas.microsoft.com/office/powerpoint/2010/main" val="148123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1"/>
            <a:ext cx="8959622" cy="1536192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“Seek for yourself”  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“Doubting” Thomas </a:t>
            </a:r>
            <a:r>
              <a:rPr lang="en-US" alt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20:25  </a:t>
            </a: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</p:txBody>
      </p:sp>
      <p:pic>
        <p:nvPicPr>
          <p:cNvPr id="4" name="Picture 3" descr="A group of people around each other&#10;&#10;Description generated with very high confidence">
            <a:extLst>
              <a:ext uri="{FF2B5EF4-FFF2-40B4-BE49-F238E27FC236}">
                <a16:creationId xmlns:a16="http://schemas.microsoft.com/office/drawing/2014/main" id="{120CE9BB-D50C-4239-968C-9E901A4C5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626" y="1926385"/>
            <a:ext cx="4271462" cy="32171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3B437B-C65C-426C-926A-3ADCBF050208}"/>
              </a:ext>
            </a:extLst>
          </p:cNvPr>
          <p:cNvSpPr/>
          <p:nvPr/>
        </p:nvSpPr>
        <p:spPr>
          <a:xfrm>
            <a:off x="-51608" y="1698599"/>
            <a:ext cx="4904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“Except I shall see in his hands the print of the nails, and put my finger into the print of the nails, and thrust my hand into his side,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not believe!”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8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77" y="0"/>
            <a:ext cx="8959622" cy="5069434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went to him.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20:27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“Thomas, 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 hither thy finger, and behold my hands; and …thy hand, thrust it into my side: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</p:txBody>
      </p:sp>
      <p:pic>
        <p:nvPicPr>
          <p:cNvPr id="3" name="Picture 2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1069F536-06B1-454F-A708-B8BA7384CA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7" t="15082" r="28088" b="26333"/>
          <a:stretch/>
        </p:blipFill>
        <p:spPr>
          <a:xfrm>
            <a:off x="4545396" y="2069745"/>
            <a:ext cx="4598603" cy="3036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9B57DB-13A4-40DD-BA35-CE7E10989830}"/>
              </a:ext>
            </a:extLst>
          </p:cNvPr>
          <p:cNvSpPr txBox="1"/>
          <p:nvPr/>
        </p:nvSpPr>
        <p:spPr>
          <a:xfrm>
            <a:off x="184377" y="1797015"/>
            <a:ext cx="46305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 not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faithless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believing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Peitho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Convinced! </a:t>
            </a:r>
          </a:p>
        </p:txBody>
      </p:sp>
    </p:spTree>
    <p:extLst>
      <p:ext uri="{BB962C8B-B14F-4D97-AF65-F5344CB8AC3E}">
        <p14:creationId xmlns:p14="http://schemas.microsoft.com/office/powerpoint/2010/main" val="198196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77" y="0"/>
            <a:ext cx="8959622" cy="5062118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responded: </a:t>
            </a:r>
            <a:r>
              <a:rPr lang="en-US" sz="4000" b="1" dirty="0"/>
              <a:t>John 20:28-29 </a:t>
            </a:r>
          </a:p>
          <a:p>
            <a:pPr marL="0" indent="0" algn="ctr" eaLnBrk="1" hangingPunct="1"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Lord and my God!</a:t>
            </a:r>
          </a:p>
          <a:p>
            <a:pPr marL="0" indent="0" algn="ctr" eaLnBrk="1" hangingPunct="1"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him, Thomas, because thou hast seen me, thou hast believed:</a:t>
            </a:r>
          </a:p>
          <a:p>
            <a:pPr marL="0" indent="0" algn="ctr" eaLnBrk="1" hangingPunct="1"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blessed are they that have not seen, and yet have believed.” </a:t>
            </a:r>
            <a:endParaRPr lang="en-US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818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9" y="-81527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620776"/>
            <a:ext cx="8959622" cy="4438459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Perhaps you, like the Ethiopian, are honestly “seeking” truth about a relationship with God, but have been stuck at the barrier of belief. 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can 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except some man should guide me?”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8:31</a:t>
            </a:r>
            <a:endParaRPr lang="en-US" sz="4400" dirty="0"/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9" y="-81527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so, please know that: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620776"/>
            <a:ext cx="8959622" cy="4438459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742950" indent="-742950" eaLnBrk="1" hangingPunct="1">
              <a:spcBef>
                <a:spcPts val="0"/>
              </a:spcBef>
              <a:buAutoNum type="arabicParenR"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desires a relationship with you!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Mt. 11:28 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“Come unto me…”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He has wonderful plans to bless you!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Jer. 29:11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give you and expected end”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is seeking You!   Gen. 16:13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God,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seest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me!”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61" y="-203277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the Case for Christ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555955"/>
            <a:ext cx="8800186" cy="4279392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put his skills to work in order to “Save” Leslie from “Christianity” by exposing it as religious imagination or manipulation. </a:t>
            </a: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began as a serious and sincere “case against Christ” led Lee down the pathway of objective “facts” that confronted him</a:t>
            </a: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some very “Inconvenient Truths”. </a:t>
            </a:r>
          </a:p>
        </p:txBody>
      </p:sp>
    </p:spTree>
    <p:extLst>
      <p:ext uri="{BB962C8B-B14F-4D97-AF65-F5344CB8AC3E}">
        <p14:creationId xmlns:p14="http://schemas.microsoft.com/office/powerpoint/2010/main" val="190552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124358"/>
            <a:ext cx="8959622" cy="4934877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honestly seek God?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 16:13</a:t>
            </a:r>
            <a:endParaRPr lang="en-US" alt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God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seest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me!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8CC939-5161-4F8E-AC3C-FBD94162653D}"/>
              </a:ext>
            </a:extLst>
          </p:cNvPr>
          <p:cNvSpPr/>
          <p:nvPr/>
        </p:nvSpPr>
        <p:spPr>
          <a:xfrm>
            <a:off x="3740830" y="1719244"/>
            <a:ext cx="48520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I also here looked after him that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seeth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seeketh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me?”</a:t>
            </a:r>
            <a:endParaRPr lang="en-US" alt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4" descr="Image result for hagar and the angel">
            <a:extLst>
              <a:ext uri="{FF2B5EF4-FFF2-40B4-BE49-F238E27FC236}">
                <a16:creationId xmlns:a16="http://schemas.microsoft.com/office/drawing/2014/main" id="{C547C17D-DE4B-4163-9BD0-C43D98C53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4" t="2351" r="8953"/>
          <a:stretch/>
        </p:blipFill>
        <p:spPr bwMode="auto">
          <a:xfrm>
            <a:off x="76688" y="1509396"/>
            <a:ext cx="3398031" cy="35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4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9" y="-81527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you honestly seek God?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620776"/>
            <a:ext cx="8959622" cy="4522724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Jer. 29:13 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shall seek me, and find me, when ye shall search for me with all your heart. </a:t>
            </a:r>
          </a:p>
          <a:p>
            <a:pPr marL="0" indent="0" algn="ctr" eaLnBrk="1" hangingPunct="1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will be found of you!” 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invites “Seekers” Mal. 3:10  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“Prove me now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Lord”</a:t>
            </a:r>
            <a:endParaRPr lang="en-US" altLang="en-US" sz="6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795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3" y="-81527"/>
            <a:ext cx="8740352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seeking you: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620776"/>
            <a:ext cx="8959622" cy="4522724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son of man is come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seek and to save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that which was lost.”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19:10 </a:t>
            </a:r>
          </a:p>
          <a:p>
            <a:pPr marL="0" indent="0" algn="ctr" eaLnBrk="1" hangingPunct="1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Satan is seeking to sidetrack you!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“Seek the Lord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He may be found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call ye upon Him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He is near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Isaiah 55:6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6" y="32919"/>
            <a:ext cx="8959622" cy="1934870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6:3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Spirit will not always strive with man.”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Picture 2" descr="A picture containing outdoor, wall, tree&#10;&#10;Description generated with high confidence">
            <a:extLst>
              <a:ext uri="{FF2B5EF4-FFF2-40B4-BE49-F238E27FC236}">
                <a16:creationId xmlns:a16="http://schemas.microsoft.com/office/drawing/2014/main" id="{DA6C2518-3B8A-417D-9165-7E3087B71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67"/>
          <a:stretch/>
        </p:blipFill>
        <p:spPr>
          <a:xfrm>
            <a:off x="4695333" y="2055570"/>
            <a:ext cx="4484122" cy="3087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B2E298-3F19-4BE1-B2B8-C219CDA0F056}"/>
              </a:ext>
            </a:extLst>
          </p:cNvPr>
          <p:cNvSpPr txBox="1"/>
          <p:nvPr/>
        </p:nvSpPr>
        <p:spPr>
          <a:xfrm>
            <a:off x="-1" y="2401482"/>
            <a:ext cx="4919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you join me on this journey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Faith?</a:t>
            </a:r>
          </a:p>
        </p:txBody>
      </p:sp>
    </p:spTree>
    <p:extLst>
      <p:ext uri="{BB962C8B-B14F-4D97-AF65-F5344CB8AC3E}">
        <p14:creationId xmlns:p14="http://schemas.microsoft.com/office/powerpoint/2010/main" val="38571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8D8E0289-983B-48AC-A6E2-5CD66381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92B309-D849-47E3-9E6F-4ADEC0FEC373}"/>
              </a:ext>
            </a:extLst>
          </p:cNvPr>
          <p:cNvSpPr txBox="1"/>
          <p:nvPr/>
        </p:nvSpPr>
        <p:spPr>
          <a:xfrm>
            <a:off x="0" y="0"/>
            <a:ext cx="914399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Evidence that Demands a Verdict!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03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3495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the Case for Christ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" y="724204"/>
            <a:ext cx="9005011" cy="4191609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we may start from different points in our “case” for/against Christ’s Claims,</a:t>
            </a: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Lee’s journey reflects facets of our own. </a:t>
            </a: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all must wrestle with the “inconvenient” truths about ourselves and God, </a:t>
            </a: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well as our own perspectives and prejudices about the Claims of Jesus Christ. </a:t>
            </a:r>
          </a:p>
        </p:txBody>
      </p:sp>
    </p:spTree>
    <p:extLst>
      <p:ext uri="{BB962C8B-B14F-4D97-AF65-F5344CB8AC3E}">
        <p14:creationId xmlns:p14="http://schemas.microsoft.com/office/powerpoint/2010/main" val="37243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06"/>
            <a:ext cx="4206915" cy="438020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7349F2E-1FA6-4AC6-8C5F-4E60CB6773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1" r="4749" b="1"/>
          <a:stretch/>
        </p:blipFill>
        <p:spPr bwMode="auto">
          <a:xfrm>
            <a:off x="-1737" y="-1"/>
            <a:ext cx="4081393" cy="4241204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55" y="105405"/>
            <a:ext cx="5064345" cy="140928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the 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for Christ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576" y="1709262"/>
            <a:ext cx="4669722" cy="3239665"/>
          </a:xfrm>
        </p:spPr>
        <p:txBody>
          <a:bodyPr anchor="t">
            <a:noAutofit/>
          </a:bodyPr>
          <a:lstStyle/>
          <a:p>
            <a:pPr marL="0" indent="0" algn="ctr" eaLnBrk="1" hangingPunct="1"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didn’t take long for Lee to learn that his “case against Christ”</a:t>
            </a:r>
          </a:p>
          <a:p>
            <a:pPr marL="0" indent="0" algn="ctr" eaLnBrk="1" hangingPunct="1"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more challenging that he anticipated.   </a:t>
            </a:r>
          </a:p>
        </p:txBody>
      </p:sp>
    </p:spTree>
    <p:extLst>
      <p:ext uri="{BB962C8B-B14F-4D97-AF65-F5344CB8AC3E}">
        <p14:creationId xmlns:p14="http://schemas.microsoft.com/office/powerpoint/2010/main" val="2384622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35435" y="435869"/>
            <a:ext cx="4108564" cy="470763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D6F60DC-462C-4B5A-9D4D-3644D3A2F7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5" r="7374" b="1"/>
          <a:stretch/>
        </p:blipFill>
        <p:spPr bwMode="auto">
          <a:xfrm>
            <a:off x="5170006" y="570421"/>
            <a:ext cx="3974012" cy="4573079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204"/>
            <a:ext cx="5445723" cy="2862929"/>
          </a:xfrm>
        </p:spPr>
        <p:txBody>
          <a:bodyPr anchor="t">
            <a:noAutofit/>
          </a:bodyPr>
          <a:lstStyle/>
          <a:p>
            <a:pPr marL="0" indent="0" algn="ctr" eaLnBrk="1" hangingPunct="1">
              <a:buNone/>
            </a:pPr>
            <a:r>
              <a:rPr lang="en-US" altLang="en-US" sz="2800" b="1" dirty="0"/>
              <a:t>When Lee was confronted about his own “prejudice” and challenged to “follow the facts” </a:t>
            </a:r>
          </a:p>
          <a:p>
            <a:pPr marL="0" indent="0" algn="ctr" eaLnBrk="1" hangingPunct="1">
              <a:buNone/>
            </a:pPr>
            <a:r>
              <a:rPr lang="en-US" altLang="en-US" sz="2800" b="1" dirty="0"/>
              <a:t>wherever they led him, </a:t>
            </a:r>
          </a:p>
          <a:p>
            <a:pPr marL="0" indent="0" algn="ctr" eaLnBrk="1" hangingPunct="1">
              <a:buNone/>
            </a:pPr>
            <a:r>
              <a:rPr lang="en-US" altLang="en-US" sz="3600" b="1" dirty="0"/>
              <a:t>It began to change his perspective.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6CC41E-0F47-4AD5-A602-0D053AC915E8}"/>
              </a:ext>
            </a:extLst>
          </p:cNvPr>
          <p:cNvSpPr/>
          <p:nvPr/>
        </p:nvSpPr>
        <p:spPr>
          <a:xfrm>
            <a:off x="501214" y="3208907"/>
            <a:ext cx="42386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buNone/>
            </a:pPr>
            <a:r>
              <a:rPr lang="en-US" altLang="en-US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</a:t>
            </a:r>
          </a:p>
          <a:p>
            <a:pPr marL="0" indent="0" eaLnBrk="1" hangingPunct="1">
              <a:buNone/>
            </a:pPr>
            <a:r>
              <a:rPr lang="en-US" altLang="en-US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do the same?</a:t>
            </a:r>
          </a:p>
        </p:txBody>
      </p:sp>
    </p:spTree>
    <p:extLst>
      <p:ext uri="{BB962C8B-B14F-4D97-AF65-F5344CB8AC3E}">
        <p14:creationId xmlns:p14="http://schemas.microsoft.com/office/powerpoint/2010/main" val="306637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2" y="-133045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the Case for Christ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02" y="595509"/>
            <a:ext cx="8800186" cy="1181376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people will face some spiritual “sticking points” on their journey of Faith.</a:t>
            </a: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</p:txBody>
      </p:sp>
      <p:pic>
        <p:nvPicPr>
          <p:cNvPr id="1026" name="Picture 2" descr="Image result for philip and the ethiopian man">
            <a:extLst>
              <a:ext uri="{FF2B5EF4-FFF2-40B4-BE49-F238E27FC236}">
                <a16:creationId xmlns:a16="http://schemas.microsoft.com/office/drawing/2014/main" id="{93959849-7057-4608-BCE5-CF14CE1B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885"/>
            <a:ext cx="3810000" cy="33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730914-337A-4833-A57E-0E1BA3EAF075}"/>
              </a:ext>
            </a:extLst>
          </p:cNvPr>
          <p:cNvSpPr/>
          <p:nvPr/>
        </p:nvSpPr>
        <p:spPr>
          <a:xfrm>
            <a:off x="3828876" y="1853667"/>
            <a:ext cx="4914665" cy="2862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8:26-40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Understandest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thou what thou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readest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can 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except some man should guide me?”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122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6E7EE3CA-9C18-429A-AB60-47BCD2F1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9" y="0"/>
            <a:ext cx="8435975" cy="85725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“Barriers to Belief”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5" y="857250"/>
            <a:ext cx="8959622" cy="4168292"/>
          </a:xfrm>
          <a:solidFill>
            <a:schemeClr val="accent1">
              <a:alpha val="48000"/>
            </a:schemeClr>
          </a:solidFill>
        </p:spPr>
        <p:txBody>
          <a:bodyPr/>
          <a:lstStyle/>
          <a:p>
            <a:pPr marL="914400" indent="-914400" eaLnBrk="1" hangingPunct="1">
              <a:buAutoNum type="arabicPeriod"/>
            </a:pP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Can’t </a:t>
            </a: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Believe! 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“How can I?”</a:t>
            </a:r>
          </a:p>
          <a:p>
            <a:pPr marL="0" indent="0" eaLnBrk="1" hangingPunct="1"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(Understand)</a:t>
            </a:r>
            <a:endParaRPr lang="en-US" alt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an “intellectual” obstacle.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Conflicts with our education, logic,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reason, or experience” become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“barriers to our belief”.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78" y="-2065"/>
            <a:ext cx="8959622" cy="5007904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These can be </a:t>
            </a:r>
            <a:r>
              <a:rPr lang="en-US" alt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corrupted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 2:8-10</a:t>
            </a:r>
          </a:p>
          <a:p>
            <a:pPr marL="0" indent="0" algn="ctr" eaLnBrk="1" hangingPunct="1"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“Beware lest any man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spoil you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philosophy and vain deceit, after the tradition of men, after the rudiments of the world,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not after Christ.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him dwelleth all the fulness of the Godhead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ye are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him ”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plēroō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completed, fulfilled)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1566</Words>
  <Application>Microsoft Office PowerPoint</Application>
  <PresentationFormat>On-screen Show (16:9)</PresentationFormat>
  <Paragraphs>194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MS Mincho</vt:lpstr>
      <vt:lpstr>MS PGothic</vt:lpstr>
      <vt:lpstr>Arial</vt:lpstr>
      <vt:lpstr>Calibri</vt:lpstr>
      <vt:lpstr>Geneva</vt:lpstr>
      <vt:lpstr>Georgia</vt:lpstr>
      <vt:lpstr>Times New Roman</vt:lpstr>
      <vt:lpstr>Wingdings</vt:lpstr>
      <vt:lpstr>Office Theme</vt:lpstr>
      <vt:lpstr>PowerPoint Presentation</vt:lpstr>
      <vt:lpstr>Investigating the Case for Christ</vt:lpstr>
      <vt:lpstr>Investigating the Case for Christ</vt:lpstr>
      <vt:lpstr>Investigating the Case for Christ</vt:lpstr>
      <vt:lpstr>Investigating the  Case for Christ</vt:lpstr>
      <vt:lpstr>PowerPoint Presentation</vt:lpstr>
      <vt:lpstr>Investigating the Case for Christ</vt:lpstr>
      <vt:lpstr> “Barriers to Belief”</vt:lpstr>
      <vt:lpstr>PowerPoint Presentation</vt:lpstr>
      <vt:lpstr>“Barriers to Belief”</vt:lpstr>
      <vt:lpstr>Remember Nazi Germany?</vt:lpstr>
      <vt:lpstr>Barriers to Belief:  “I can’t…”</vt:lpstr>
      <vt:lpstr>Barriers to Belief:  “I can’t…”</vt:lpstr>
      <vt:lpstr>PowerPoint Presentation</vt:lpstr>
      <vt:lpstr>PowerPoint Presentation</vt:lpstr>
      <vt:lpstr>Seeking Sceptics</vt:lpstr>
      <vt:lpstr>PowerPoint Presentation</vt:lpstr>
      <vt:lpstr>Seeking Sceptics</vt:lpstr>
      <vt:lpstr>Conclusion:</vt:lpstr>
      <vt:lpstr>Barriers to Belief    1. “I Can’t”</vt:lpstr>
      <vt:lpstr>Barriers to Belief:  “I can’t…”</vt:lpstr>
      <vt:lpstr>PowerPoint Presentation</vt:lpstr>
      <vt:lpstr>“Seek for Yourself”</vt:lpstr>
      <vt:lpstr>PowerPoint Presentation</vt:lpstr>
      <vt:lpstr>PowerPoint Presentation</vt:lpstr>
      <vt:lpstr>PowerPoint Presentation</vt:lpstr>
      <vt:lpstr>PowerPoint Presentation</vt:lpstr>
      <vt:lpstr>Application:</vt:lpstr>
      <vt:lpstr>If so, please know that:</vt:lpstr>
      <vt:lpstr>PowerPoint Presentation</vt:lpstr>
      <vt:lpstr>Will you honestly seek God?</vt:lpstr>
      <vt:lpstr>God’s seeking you:</vt:lpstr>
      <vt:lpstr>PowerPoint Presentation</vt:lpstr>
      <vt:lpstr>PowerPoint Presentation</vt:lpstr>
    </vt:vector>
  </TitlesOfParts>
  <Company>Outreach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Buchner</dc:creator>
  <cp:lastModifiedBy>Admin</cp:lastModifiedBy>
  <cp:revision>53</cp:revision>
  <dcterms:created xsi:type="dcterms:W3CDTF">2016-02-16T20:56:55Z</dcterms:created>
  <dcterms:modified xsi:type="dcterms:W3CDTF">2018-03-31T23:04:06Z</dcterms:modified>
</cp:coreProperties>
</file>