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258" r:id="rId3"/>
    <p:sldId id="257" r:id="rId4"/>
    <p:sldId id="303" r:id="rId5"/>
    <p:sldId id="302" r:id="rId6"/>
    <p:sldId id="341" r:id="rId7"/>
    <p:sldId id="338" r:id="rId8"/>
    <p:sldId id="304" r:id="rId9"/>
    <p:sldId id="317" r:id="rId10"/>
    <p:sldId id="305" r:id="rId11"/>
    <p:sldId id="321" r:id="rId12"/>
    <p:sldId id="320" r:id="rId13"/>
    <p:sldId id="339" r:id="rId14"/>
    <p:sldId id="340" r:id="rId15"/>
    <p:sldId id="261" r:id="rId16"/>
    <p:sldId id="306" r:id="rId17"/>
    <p:sldId id="343" r:id="rId18"/>
    <p:sldId id="307" r:id="rId19"/>
    <p:sldId id="308" r:id="rId20"/>
    <p:sldId id="309" r:id="rId21"/>
    <p:sldId id="311" r:id="rId22"/>
    <p:sldId id="312" r:id="rId23"/>
    <p:sldId id="314" r:id="rId24"/>
    <p:sldId id="315" r:id="rId25"/>
    <p:sldId id="313" r:id="rId26"/>
    <p:sldId id="324" r:id="rId27"/>
    <p:sldId id="322" r:id="rId28"/>
    <p:sldId id="344" r:id="rId29"/>
    <p:sldId id="323" r:id="rId30"/>
    <p:sldId id="325" r:id="rId31"/>
    <p:sldId id="326" r:id="rId32"/>
    <p:sldId id="327" r:id="rId33"/>
    <p:sldId id="329" r:id="rId34"/>
    <p:sldId id="334" r:id="rId35"/>
    <p:sldId id="332" r:id="rId36"/>
    <p:sldId id="335" r:id="rId37"/>
    <p:sldId id="337" r:id="rId38"/>
    <p:sldId id="345" r:id="rId3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F8E8D-38FC-417F-9D96-F956842A033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82D70-3EAE-42DA-AD62-6394F9C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E2BF-8BF5-4476-ADC9-D293D0C9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B6F86-FE26-4016-B9B9-73003BF5DEC5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29205-BEF1-492F-B340-2D1FE2B5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B9BE9-F00A-4975-9EB3-A3F07BA5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15BB-9199-4FAA-B37D-630A98FCD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79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A3389-C7FA-4288-83BE-409C7E9A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08801-F714-4EF7-9EEE-67BE133573E1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BB0E0-662E-4DD6-9D9A-886BFBFF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86FC-3187-46DE-BF7D-7616FEF8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7116-D708-4CB5-AF31-D348CF0CD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63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5ACA-34AC-44C8-9B23-D7090DC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8D853-3DA4-4B62-9D0C-8CA5E9AA53D7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E0F5C-6DCD-42AF-B403-3B7814A0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C02E8-15B7-49F2-AB7E-19A091E7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D18A1-C0A9-4A34-87BD-4ADE3EDA0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8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962D2D-3B18-458C-A511-9840420B918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</a:rPr>
              <a:pPr defTabSz="685800"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135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5DDDD-2A36-44A9-800E-C4D423A5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4ACC8E-BCF3-460F-BCB0-D5E453C840B7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C4FB9-84F8-486F-B9CD-BE6BDA11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867F0-5B48-45F6-A051-00636C6B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4551-BCD4-4C79-96AF-260143573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3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B343-F5C9-44B7-8978-29332CFE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7B360-BE97-4BEE-BD85-B3FC8B682CDD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21FD-B953-4186-A19A-56E5E33D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65D8-6EF3-4374-8761-8B73B0AD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2FD40-D11B-4122-B886-3EC581B1F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3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5F37D4-4298-40C5-873B-7D42A637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51590-2E92-4DC3-87F1-3A29E3BB9040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29965D-BC7B-45B7-BE0C-1C8B87DD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34BFEF-EC89-494A-8460-265181B6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E7AB-2845-42F8-8122-E7C5EEE58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86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2DAAEC-AE7F-4295-8F44-EEEB0866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8C169-3558-4631-B7F1-0B94ADDC656B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53B618-E391-44EF-ACF4-6A86EE6B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DB1AEE-57F2-4DF0-8409-A734BFFB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A8C95-779F-43C1-9DB3-44CD7C239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0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1D1F75-4E9F-42AF-873C-DF0EC273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EE349-4FEE-440A-A318-7906C18D75B0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615D4C-4562-44CE-8EDA-C6BCA2BC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408ECF-68AC-4FCD-822A-47BDC6AF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324E-9B95-4B90-B401-7FFFE3974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5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712E91-7DFE-4BC5-80F6-0EA364CD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D2DC7-E732-4B38-AB67-885F7778B758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9C5981-C6EA-4E2A-83D9-E60BDA90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A875B0-BA7B-46D6-B00F-D91D5DED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3BD5-BCB6-44C7-A83F-2EF1EB828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7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3297B5-8B68-40EB-B6E8-7457C9A5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DB6A6-A66C-456B-8D33-CE6FEB07DE4C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12DFDF-2DE6-4DD5-B57C-CEB60E53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E862DF-2C23-40F9-A44A-6C6A79DE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37BE-553F-41EA-AA02-F385C362F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7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63098B-E1CC-4EAC-A3D4-39010BE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BA760-43D3-414F-A65A-26033C1B18FA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470969-B927-4C60-9487-0BBC98DC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10E217-201B-454A-BB86-232143C7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D44C-A116-4240-8B74-CE2B80CF1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28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96635F2-2665-42CF-A1AC-83DA7E39FB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029465-0723-475B-9E2A-BD83D43098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5CC06-8619-4678-95F5-186C91046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F61EE9F-F3E2-4548-BAF4-E54BB1A46E58}" type="datetimeFigureOut">
              <a:rPr lang="en-US" altLang="en-US"/>
              <a:pPr/>
              <a:t>4/5/2018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57255-5132-4C1A-AA73-3F403BCAE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9FE1-773F-4F4F-B308-0D7E3A10E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D0344C-F4A5-431A-8F57-7A73A9623D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81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8D8E0289-983B-48AC-A6E2-5CD66381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2B309-D849-47E3-9E6F-4ADEC0FEC373}"/>
              </a:ext>
            </a:extLst>
          </p:cNvPr>
          <p:cNvSpPr txBox="1"/>
          <p:nvPr/>
        </p:nvSpPr>
        <p:spPr>
          <a:xfrm>
            <a:off x="0" y="0"/>
            <a:ext cx="914399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Evidence that Demands a Verdict!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" y="0"/>
            <a:ext cx="8967767" cy="5019212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10:4-5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weapons of our warfare are not carnal, but mighty through God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pulling down of strong holds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Casting down imaginations, and every high thing that exalts itself against the knowledge of God,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bringing into captivity every thought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obedience of Christ;”</a:t>
            </a:r>
            <a:endParaRPr lang="en-US" alt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" y="1171852"/>
            <a:ext cx="8967767" cy="3971648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usually more about “lifestyle” than “learning” from the evidence.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prefer a blissful ignorance that allows them to play god rather than confronting the “inconvenient truths” about the true God! 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669CF-97EB-4138-AFA5-BD82C3DF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171852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Breaking through this barrier, </a:t>
            </a:r>
            <a:b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often leads to the next!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" y="0"/>
            <a:ext cx="8967767" cy="5143500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dirty="0"/>
              <a:t>Romans 1:21-22 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“Because that when they knew God,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glorified him not as God,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were thankful;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became vain in their imaginations, and their foolish heart was darkened.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Professing themselves to be wise,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became fools,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" y="0"/>
            <a:ext cx="8967767" cy="5143500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dirty="0"/>
              <a:t>Romans 1:25,28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changed the truth of God into a lie,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worshiped and served the creature,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than the Creator…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even as they did not like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retain God in their knowledge,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gave them over to a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reprobate mind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3600" b="1" dirty="0"/>
              <a:t>(</a:t>
            </a:r>
            <a:r>
              <a:rPr lang="en-US" sz="3600" b="1" dirty="0" err="1"/>
              <a:t>Adokimos</a:t>
            </a:r>
            <a:r>
              <a:rPr lang="en-US" sz="3600" b="1" dirty="0"/>
              <a:t> nous)  Worthless understanding!</a:t>
            </a:r>
          </a:p>
        </p:txBody>
      </p:sp>
    </p:spTree>
    <p:extLst>
      <p:ext uri="{BB962C8B-B14F-4D97-AF65-F5344CB8AC3E}">
        <p14:creationId xmlns:p14="http://schemas.microsoft.com/office/powerpoint/2010/main" val="6291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" y="1233996"/>
            <a:ext cx="8967767" cy="3847360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would rather live in lies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than to allow the truth to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Challenge and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Change Them!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(John 8:32)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669CF-97EB-4138-AFA5-BD82C3DF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171852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</p:txBody>
      </p:sp>
      <p:pic>
        <p:nvPicPr>
          <p:cNvPr id="7" name="Picture 6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88301199-17E7-4616-8DD6-45BA739BC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315" y="2748381"/>
            <a:ext cx="3941680" cy="23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2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" y="772358"/>
            <a:ext cx="8967767" cy="4216892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This is a matter of the Will!</a:t>
            </a:r>
          </a:p>
          <a:p>
            <a:pPr marL="914400" indent="-914400" eaLnBrk="1" hangingPunct="1">
              <a:spcBef>
                <a:spcPts val="0"/>
              </a:spcBef>
              <a:buAutoNum type="alphaUcPeriod"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Obedience brings understanding.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7:17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man will do his will,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he shall know of the doctrine,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whether it be of God,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or whether I speak of myself.”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669CF-97EB-4138-AFA5-BD82C3DF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</p:txBody>
      </p:sp>
    </p:spTree>
    <p:extLst>
      <p:ext uri="{BB962C8B-B14F-4D97-AF65-F5344CB8AC3E}">
        <p14:creationId xmlns:p14="http://schemas.microsoft.com/office/powerpoint/2010/main" val="25544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" y="772358"/>
            <a:ext cx="8967767" cy="4371142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Disobedience brings </a:t>
            </a:r>
            <a:r>
              <a:rPr lang="en-US" alt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Darkness!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err="1"/>
              <a:t>Jn</a:t>
            </a:r>
            <a:r>
              <a:rPr lang="en-US" b="1" dirty="0"/>
              <a:t> 5:39-40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“Search the scriptures;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in them ye think ye have eternal life: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they are they which testify of me. </a:t>
            </a:r>
            <a:endParaRPr lang="en-US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will not come to me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might have life.”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1:38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“gave them over to a reprobate mind”</a:t>
            </a:r>
            <a:endParaRPr lang="en-US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669CF-97EB-4138-AFA5-BD82C3DF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</p:txBody>
      </p:sp>
    </p:spTree>
    <p:extLst>
      <p:ext uri="{BB962C8B-B14F-4D97-AF65-F5344CB8AC3E}">
        <p14:creationId xmlns:p14="http://schemas.microsoft.com/office/powerpoint/2010/main" val="30383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4703"/>
            <a:ext cx="9144000" cy="4468797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Stubbornness is Satan’s Tool!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Sam. 15:23 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“Stubbornness is as iniquity and idolatry”</a:t>
            </a:r>
            <a:endParaRPr lang="en-US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669CF-97EB-4138-AFA5-BD82C3DF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1. This is a matter of the Will!</a:t>
            </a:r>
          </a:p>
        </p:txBody>
      </p:sp>
      <p:pic>
        <p:nvPicPr>
          <p:cNvPr id="6" name="Picture 5" descr="Image result for a man convinced against his will">
            <a:extLst>
              <a:ext uri="{FF2B5EF4-FFF2-40B4-BE49-F238E27FC236}">
                <a16:creationId xmlns:a16="http://schemas.microsoft.com/office/drawing/2014/main" id="{A4315C85-278E-4D8B-8E42-686B0DBF13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6" y="1935591"/>
            <a:ext cx="7855831" cy="3207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6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72357"/>
            <a:ext cx="9143998" cy="4371143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so “stubborn?”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Our Morality often dictates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our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theology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  (Values)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3:19  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light is come into the world and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men loved darkness rather than light,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their deeds were evil!”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669CF-97EB-4138-AFA5-BD82C3DF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</p:txBody>
      </p:sp>
    </p:spTree>
    <p:extLst>
      <p:ext uri="{BB962C8B-B14F-4D97-AF65-F5344CB8AC3E}">
        <p14:creationId xmlns:p14="http://schemas.microsoft.com/office/powerpoint/2010/main" val="17594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72357"/>
            <a:ext cx="9143998" cy="4190259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Morality often dictates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theology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b="1" dirty="0"/>
              <a:t>A.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don’t want to bow to a God who might change their lives and values,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they manufacture reasons not to believe!</a:t>
            </a:r>
            <a:endParaRPr lang="en-US" altLang="en-US" sz="4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3669CF-97EB-4138-AFA5-BD82C3DF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</p:txBody>
      </p:sp>
    </p:spTree>
    <p:extLst>
      <p:ext uri="{BB962C8B-B14F-4D97-AF65-F5344CB8AC3E}">
        <p14:creationId xmlns:p14="http://schemas.microsoft.com/office/powerpoint/2010/main" val="42691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63" y="1537855"/>
            <a:ext cx="6729846" cy="1537854"/>
          </a:xfrm>
        </p:spPr>
        <p:txBody>
          <a:bodyPr anchor="t">
            <a:noAutofit/>
          </a:bodyPr>
          <a:lstStyle/>
          <a:p>
            <a:pPr algn="ctr"/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Everyone is on a Journey of Faith! </a:t>
            </a:r>
          </a:p>
        </p:txBody>
      </p:sp>
    </p:spTree>
    <p:extLst>
      <p:ext uri="{BB962C8B-B14F-4D97-AF65-F5344CB8AC3E}">
        <p14:creationId xmlns:p14="http://schemas.microsoft.com/office/powerpoint/2010/main" val="255286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8" y="62145"/>
            <a:ext cx="9143998" cy="5081356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 Morality often dictates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theology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b="1" dirty="0"/>
              <a:t>  </a:t>
            </a:r>
            <a:r>
              <a:rPr lang="en-US" sz="4000" b="1" dirty="0"/>
              <a:t>1) Jewish rulers </a:t>
            </a:r>
            <a:r>
              <a:rPr lang="en-US" sz="3600" b="1" dirty="0"/>
              <a:t>(after Lazarus’ resurrection)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11:47-48 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gathered the chief priests and the Pharisees a council, and said,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we?  This man doeth many miracles.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If we let him alone, all …will believe on him: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Romans shall come and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away our place!”</a:t>
            </a:r>
            <a:endParaRPr lang="en-US" alt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8" y="62145"/>
            <a:ext cx="9143998" cy="5081356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Morality often dictates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theology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b="1" dirty="0"/>
              <a:t>  </a:t>
            </a:r>
            <a:r>
              <a:rPr lang="en-US" sz="4000" b="1" dirty="0"/>
              <a:t>2) Modern “philosophers”.  </a:t>
            </a:r>
            <a:r>
              <a:rPr lang="en-US" b="1" dirty="0"/>
              <a:t>(Aldous Huxley)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3600" b="1" dirty="0"/>
              <a:t>        In his book “Ends and Means” admits: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/>
              <a:t>“I had motives for not wanting the world to have a meaning; consequently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5400" b="1" i="1" dirty="0"/>
              <a:t>I assumed that it had none</a:t>
            </a:r>
            <a:r>
              <a:rPr lang="en-US" sz="4000" b="1" i="1" dirty="0"/>
              <a:t>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/>
              <a:t>and was able without any difficulty to find satisfying reasons for this assumption…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3600" b="1" dirty="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8" y="62145"/>
            <a:ext cx="9143998" cy="5081356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4000" b="1" i="1" dirty="0"/>
              <a:t>“the philosophy of meaninglessness was essentially an instrument of liberation…from a system of morality.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5400" b="1" i="1" dirty="0"/>
              <a:t>We objected to the morality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5400" b="1" i="1" dirty="0"/>
              <a:t> because it interfered with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5400" b="1" i="1" dirty="0"/>
              <a:t>our sexual freedom.”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5400" b="1" i="1" dirty="0"/>
              <a:t>   Aldous Huxley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 result for aldous huxley quotes">
            <a:extLst>
              <a:ext uri="{FF2B5EF4-FFF2-40B4-BE49-F238E27FC236}">
                <a16:creationId xmlns:a16="http://schemas.microsoft.com/office/drawing/2014/main" id="{40CE1829-24BE-4B80-8479-C39FB6EC0ED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4" b="27872"/>
          <a:stretch/>
        </p:blipFill>
        <p:spPr bwMode="auto">
          <a:xfrm>
            <a:off x="-48736" y="1433746"/>
            <a:ext cx="4607512" cy="279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mage result for aldous huxley quotes">
            <a:extLst>
              <a:ext uri="{FF2B5EF4-FFF2-40B4-BE49-F238E27FC236}">
                <a16:creationId xmlns:a16="http://schemas.microsoft.com/office/drawing/2014/main" id="{147FD7E8-0AC4-4C3E-A8B9-58D11B6CCE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48" y="352425"/>
            <a:ext cx="4478688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690126"/>
            <a:ext cx="9143998" cy="4453373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Morality often dictates “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theology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This was Satan’s original “bait”.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shall be as gods, knowing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‏יָדַע‎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yādaʿ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  determining your own)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</p:txBody>
      </p:sp>
      <p:pic>
        <p:nvPicPr>
          <p:cNvPr id="7170" name="Picture 2" descr="Image result for satan in the garden of eden">
            <a:extLst>
              <a:ext uri="{FF2B5EF4-FFF2-40B4-BE49-F238E27FC236}">
                <a16:creationId xmlns:a16="http://schemas.microsoft.com/office/drawing/2014/main" id="{D2F432C0-7238-45C6-A132-CC8214F0F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0"/>
          <a:stretch/>
        </p:blipFill>
        <p:spPr bwMode="auto">
          <a:xfrm>
            <a:off x="0" y="3358838"/>
            <a:ext cx="3850027" cy="180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FC60F9-DD69-47DB-B84A-EC180C2A45FD}"/>
              </a:ext>
            </a:extLst>
          </p:cNvPr>
          <p:cNvSpPr/>
          <p:nvPr/>
        </p:nvSpPr>
        <p:spPr>
          <a:xfrm>
            <a:off x="4572000" y="3343415"/>
            <a:ext cx="40318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and evil.”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3:5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690127"/>
            <a:ext cx="9143998" cy="5081356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Fear of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intimacy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fear keeps God (and others)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at a “safe” distance.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Intimacy with God is at the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 of Christianity!</a:t>
            </a:r>
            <a:endParaRPr lang="en-US" altLang="en-US" sz="6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</p:txBody>
      </p:sp>
    </p:spTree>
    <p:extLst>
      <p:ext uri="{BB962C8B-B14F-4D97-AF65-F5344CB8AC3E}">
        <p14:creationId xmlns:p14="http://schemas.microsoft.com/office/powerpoint/2010/main" val="17324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3998" cy="4992491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Intimacy is at the heart of Christianity!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17:3 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this is life eternal,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that they might know thee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the only true God,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and Jesus Christ,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whom thou hast sent.”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A picture containing outdoor, water, man&#10;&#10;Description generated with high confidence">
            <a:extLst>
              <a:ext uri="{FF2B5EF4-FFF2-40B4-BE49-F238E27FC236}">
                <a16:creationId xmlns:a16="http://schemas.microsoft.com/office/drawing/2014/main" id="{D9661AD7-FA16-4020-96C2-3D7F8B741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75" y="2038350"/>
            <a:ext cx="33623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3998" cy="4992491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Intimacy is at the heart of Christianity!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14:21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my commandments, and </a:t>
            </a:r>
            <a:r>
              <a:rPr lang="en-US" alt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it is that loveth me: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that loveth me shall be loved of my Father,  and I will love him,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will manifest myself to him.”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690127"/>
            <a:ext cx="9143998" cy="5081356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(Authority issues)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“It’s my life…I’ll run it my way!”  </a:t>
            </a:r>
          </a:p>
          <a:p>
            <a:pPr marL="0" indent="0" eaLnBrk="1" hangingPunct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This plays into Satan’s hand! </a:t>
            </a: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“rebellion is as the sin of witchcraft.”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 15:23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Psalm 2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</p:txBody>
      </p:sp>
    </p:spTree>
    <p:extLst>
      <p:ext uri="{BB962C8B-B14F-4D97-AF65-F5344CB8AC3E}">
        <p14:creationId xmlns:p14="http://schemas.microsoft.com/office/powerpoint/2010/main" val="2709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31072"/>
            <a:ext cx="9143998" cy="5081356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God goal isn’t to control us but to: 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Guide us into our greatest purpose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and potential.  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(Jer. 29:11; Ro. 8:28)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16:11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wilt shew me the path of life: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thy presence is fulness of joy;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thy right hand there are pleasures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evermore.”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(contrast with Heb. 11:26)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2791" y="157443"/>
            <a:ext cx="8818418" cy="49860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Though we may start from different points in our personal “faith journeys”,</a:t>
            </a:r>
          </a:p>
          <a:p>
            <a:pPr marL="0" indent="0" algn="ctr">
              <a:buNone/>
            </a:pPr>
            <a:r>
              <a:rPr lang="en-US" sz="4000" b="1" dirty="0"/>
              <a:t> we all must wrestle with the choices and challenges we find along the way. </a:t>
            </a:r>
          </a:p>
          <a:p>
            <a:pPr marL="0" indent="0" algn="ctr"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Each of us must decide repeatedly  who and what to believe and trust.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Each choice requires “faith” and moves us further down the path we’re on.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02413"/>
            <a:ext cx="9143998" cy="4952390"/>
          </a:xfrm>
          <a:solidFill>
            <a:schemeClr val="accent1">
              <a:alpha val="39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God goal isn’t to control but to: 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Protect us from Evil and our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own self-destructive choices.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3:5,6 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all thy ways acknowledge Him,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direct thy paths”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“We’re free to choose our own paths,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not free to choose the consequences!”</a:t>
            </a: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1 Peter 5:8">
            <a:extLst>
              <a:ext uri="{FF2B5EF4-FFF2-40B4-BE49-F238E27FC236}">
                <a16:creationId xmlns:a16="http://schemas.microsoft.com/office/drawing/2014/main" id="{67D3F3C4-81C6-4C82-8660-9D9BA4AA5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"/>
          <a:stretch/>
        </p:blipFill>
        <p:spPr bwMode="auto">
          <a:xfrm>
            <a:off x="53268" y="0"/>
            <a:ext cx="903746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BD05D-D74E-48F3-9C92-2F4BC8C0ACC1}"/>
              </a:ext>
            </a:extLst>
          </p:cNvPr>
          <p:cNvSpPr txBox="1"/>
          <p:nvPr/>
        </p:nvSpPr>
        <p:spPr>
          <a:xfrm>
            <a:off x="103909" y="72115"/>
            <a:ext cx="4336473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sober, be vigilant, for your adversary the devil,  as a roaring lion,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walketh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about, seeking whom he may devour. 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Whom steadfastly resist in the faith…”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CFEC49-1C00-4DDB-980D-5A556FEBDACD}"/>
              </a:ext>
            </a:extLst>
          </p:cNvPr>
          <p:cNvSpPr/>
          <p:nvPr/>
        </p:nvSpPr>
        <p:spPr>
          <a:xfrm>
            <a:off x="4350327" y="4565653"/>
            <a:ext cx="1889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Pt 5:8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732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508952"/>
            <a:ext cx="9143998" cy="4634548"/>
          </a:xfrm>
          <a:solidFill>
            <a:schemeClr val="accent1">
              <a:alpha val="39000"/>
            </a:schemeClr>
          </a:solidFill>
          <a:effectLst/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 where this path of “playing god”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will eventually (and permanently) take you.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16:24-25 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man will come after me, let him deny himself, and take up his cross,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follow me.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whosoever will save his life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lose it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whosoever will lose his life for my sake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shall find it.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“Count the Cost”  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14:25-35</a:t>
            </a:r>
            <a:endParaRPr lang="en-US" altLang="en-US" sz="6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508952"/>
            <a:ext cx="9143998" cy="4634548"/>
          </a:xfrm>
          <a:solidFill>
            <a:schemeClr val="accent1">
              <a:alpha val="39000"/>
            </a:schemeClr>
          </a:solidFill>
          <a:effectLst/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Mt 16:26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what is a man profited, if he shall gain the whole world,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lose his own soul?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what shall a man give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exchange for his soul?”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“Count the Cost”  </a:t>
            </a: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14:25-35</a:t>
            </a:r>
            <a:endParaRPr lang="en-US" altLang="en-US" sz="5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674703"/>
            <a:ext cx="9143998" cy="4634548"/>
          </a:xfrm>
          <a:solidFill>
            <a:schemeClr val="accent1">
              <a:alpha val="39000"/>
            </a:schemeClr>
          </a:solidFill>
          <a:effectLst/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“whosoever he be of you that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forsaketh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all that he hath, he cannot be my disciple.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Salt is good: but if the salt have lost his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savour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wherewith shall it be seasoned? 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 is neither fit for the land, nor yet for the dunghill; but men cast it out.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hath ears to hear, let him hear.” 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“Count the Cost”  </a:t>
            </a: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14:25-35</a:t>
            </a:r>
            <a:endParaRPr lang="en-US" altLang="en-US" sz="5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508952"/>
            <a:ext cx="9143998" cy="4634548"/>
          </a:xfrm>
          <a:solidFill>
            <a:schemeClr val="accent1">
              <a:alpha val="39000"/>
            </a:schemeClr>
          </a:solidFill>
          <a:effectLst/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Consider where this path of “playing god”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will eventually (and permanently) take you. 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 Consider where the path of faith and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obedience will lead you.  (John 10:10)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Ps. 16:11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show me the path of life, in thy presence is fulness of Joy. 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thy right hand are pleasures forevermore”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“Count the Cost”  </a:t>
            </a:r>
            <a:r>
              <a:rPr lang="en-US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14:25-35</a:t>
            </a:r>
            <a:endParaRPr lang="en-US" altLang="en-US" sz="6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jesus welcomes you to heaven">
            <a:extLst>
              <a:ext uri="{FF2B5EF4-FFF2-40B4-BE49-F238E27FC236}">
                <a16:creationId xmlns:a16="http://schemas.microsoft.com/office/drawing/2014/main" id="{0BADAF85-DF3E-4CBF-B4D3-7014BA1F4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733" cy="51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C4E81BB-D39E-4C0F-8365-8ACE1075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29" y="4112542"/>
            <a:ext cx="8794897" cy="857250"/>
          </a:xfrm>
        </p:spPr>
        <p:txBody>
          <a:bodyPr/>
          <a:lstStyle/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“Enter into the Joy of thy Lord!”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i="1" dirty="0">
                <a:latin typeface="Georgia" panose="02040502050405020303" pitchFamily="18" charset="0"/>
              </a:rPr>
              <a:t>Mt. 25:21</a:t>
            </a:r>
            <a:br>
              <a:rPr lang="en-US" b="1" i="1" dirty="0">
                <a:latin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F72C7-C298-4ABD-BE7F-53798D76B660}"/>
              </a:ext>
            </a:extLst>
          </p:cNvPr>
          <p:cNvSpPr/>
          <p:nvPr/>
        </p:nvSpPr>
        <p:spPr>
          <a:xfrm>
            <a:off x="53267" y="773872"/>
            <a:ext cx="9090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“Well done good and faithful servant”</a:t>
            </a:r>
            <a:b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en-US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on a bench&#10;&#10;Description generated with high confidence">
            <a:extLst>
              <a:ext uri="{FF2B5EF4-FFF2-40B4-BE49-F238E27FC236}">
                <a16:creationId xmlns:a16="http://schemas.microsoft.com/office/drawing/2014/main" id="{C917B1B2-9DCB-45EB-96E6-BA06DFFBF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84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5C34F-0EC0-4CC4-9C50-95FED4D779E8}"/>
              </a:ext>
            </a:extLst>
          </p:cNvPr>
          <p:cNvSpPr txBox="1"/>
          <p:nvPr/>
        </p:nvSpPr>
        <p:spPr>
          <a:xfrm>
            <a:off x="95022" y="3773340"/>
            <a:ext cx="8815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“Come now and let us reason together </a:t>
            </a:r>
            <a:r>
              <a:rPr lang="en-US" sz="4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saith</a:t>
            </a:r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the Lord</a:t>
            </a:r>
            <a:r>
              <a:rPr lang="en-US" sz="4000" b="1" i="1">
                <a:solidFill>
                  <a:srgbClr val="FFFF00"/>
                </a:solidFill>
                <a:latin typeface="Georgia" panose="02040502050405020303" pitchFamily="18" charset="0"/>
              </a:rPr>
              <a:t>”   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1:18 </a:t>
            </a:r>
          </a:p>
        </p:txBody>
      </p:sp>
    </p:spTree>
    <p:extLst>
      <p:ext uri="{BB962C8B-B14F-4D97-AF65-F5344CB8AC3E}">
        <p14:creationId xmlns:p14="http://schemas.microsoft.com/office/powerpoint/2010/main" val="364865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2928"/>
            <a:ext cx="9143999" cy="5216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Where’s that path leading you?</a:t>
            </a:r>
          </a:p>
          <a:p>
            <a:pPr marL="0" indent="0" algn="ctr">
              <a:buNone/>
            </a:pP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people sitting on a bench&#10;&#10;Description generated with high confidence">
            <a:extLst>
              <a:ext uri="{FF2B5EF4-FFF2-40B4-BE49-F238E27FC236}">
                <a16:creationId xmlns:a16="http://schemas.microsoft.com/office/drawing/2014/main" id="{62675C06-D31C-49C7-9C2E-375F488E4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33" y="1023185"/>
            <a:ext cx="7496684" cy="41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2928"/>
            <a:ext cx="9143999" cy="52168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Pr. 14:12  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“There’s a way that seems right to a man,</a:t>
            </a:r>
          </a:p>
          <a:p>
            <a:pPr marL="0" indent="0" algn="ctr">
              <a:buNone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end thereof 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the ways of death.”</a:t>
            </a:r>
            <a:endParaRPr lang="en-US" sz="3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 30:15 </a:t>
            </a: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set before thee this day life and good, </a:t>
            </a:r>
          </a:p>
          <a:p>
            <a:pPr marL="0" indent="0" algn="ctr">
              <a:buNone/>
            </a:pPr>
            <a:r>
              <a:rPr lang="en-US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death and evil;” </a:t>
            </a:r>
            <a:b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E42986-1530-4297-8333-5A0959131CC4}"/>
              </a:ext>
            </a:extLst>
          </p:cNvPr>
          <p:cNvSpPr/>
          <p:nvPr/>
        </p:nvSpPr>
        <p:spPr>
          <a:xfrm>
            <a:off x="51206" y="42772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“Therefore choose life” </a:t>
            </a:r>
            <a:r>
              <a:rPr lang="en-US" sz="4400" dirty="0"/>
              <a:t>Vs 19</a:t>
            </a:r>
          </a:p>
        </p:txBody>
      </p:sp>
      <p:pic>
        <p:nvPicPr>
          <p:cNvPr id="6146" name="Picture 2" descr="Image result for two paths">
            <a:extLst>
              <a:ext uri="{FF2B5EF4-FFF2-40B4-BE49-F238E27FC236}">
                <a16:creationId xmlns:a16="http://schemas.microsoft.com/office/drawing/2014/main" id="{4C053D39-A47C-45D6-84ED-0584C017A9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"/>
          <a:stretch/>
        </p:blipFill>
        <p:spPr bwMode="auto">
          <a:xfrm>
            <a:off x="790042" y="11238"/>
            <a:ext cx="7673644" cy="42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3056"/>
            <a:ext cx="9143999" cy="44589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Devil will resist our attempts to find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path of life”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(Ps. 16:11) and erect:</a:t>
            </a:r>
          </a:p>
        </p:txBody>
      </p:sp>
      <p:pic>
        <p:nvPicPr>
          <p:cNvPr id="2050" name="Picture 2" descr="Image result for barriers to belief">
            <a:extLst>
              <a:ext uri="{FF2B5EF4-FFF2-40B4-BE49-F238E27FC236}">
                <a16:creationId xmlns:a16="http://schemas.microsoft.com/office/drawing/2014/main" id="{56B2E6F2-DAC3-4316-ACF1-DB8B8FBA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68" y="1224347"/>
            <a:ext cx="6975159" cy="39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21CB55-1DC5-4856-89AE-3598A2645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635F885-B4E7-4BEC-9522-E9BC9605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" y="0"/>
            <a:ext cx="8967767" cy="5019212"/>
          </a:xfrm>
          <a:solidFill>
            <a:schemeClr val="accent1">
              <a:alpha val="39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Last week we examined the barrier of “understanding”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 can’t believe!)</a:t>
            </a:r>
            <a:endParaRPr 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a barrier of the mind as we confront Satan’s lies with God’s Truth.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can be broken down by the sincere and honest evaluation and application </a:t>
            </a:r>
          </a:p>
          <a:p>
            <a:pPr marL="0" indent="0" algn="ctr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God’s Truth.   </a:t>
            </a: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Cor. 4:4,6</a:t>
            </a:r>
            <a:endParaRPr lang="en-US" alt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1583</Words>
  <Application>Microsoft Office PowerPoint</Application>
  <PresentationFormat>On-screen Show (16:9)</PresentationFormat>
  <Paragraphs>174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MS PGothic</vt:lpstr>
      <vt:lpstr>Arial</vt:lpstr>
      <vt:lpstr>Calibri</vt:lpstr>
      <vt:lpstr>Calibri Light</vt:lpstr>
      <vt:lpstr>Geneva</vt:lpstr>
      <vt:lpstr>Georgia</vt:lpstr>
      <vt:lpstr>Times New Roman</vt:lpstr>
      <vt:lpstr>Office Theme</vt:lpstr>
      <vt:lpstr>1_Office Theme</vt:lpstr>
      <vt:lpstr>PowerPoint Presentation</vt:lpstr>
      <vt:lpstr>Everyone is on a Journey of Faith!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Breaking through this barrier,  often leads to the next! </vt:lpstr>
      <vt:lpstr>PowerPoint Presentation</vt:lpstr>
      <vt:lpstr>PowerPoint Presentation</vt:lpstr>
      <vt:lpstr>“I don’t want to believe!”</vt:lpstr>
      <vt:lpstr>“I don’t want to believe!”</vt:lpstr>
      <vt:lpstr>“I don’t want to believe!”</vt:lpstr>
      <vt:lpstr>  1. This is a matter of the Will!</vt:lpstr>
      <vt:lpstr>“I don’t want to believe!”</vt:lpstr>
      <vt:lpstr>“I don’t want to believe!”</vt:lpstr>
      <vt:lpstr>PowerPoint Presentation</vt:lpstr>
      <vt:lpstr>PowerPoint Presentation</vt:lpstr>
      <vt:lpstr>PowerPoint Presentation</vt:lpstr>
      <vt:lpstr>PowerPoint Presentation</vt:lpstr>
      <vt:lpstr>“I don’t want to believe!”</vt:lpstr>
      <vt:lpstr>“I don’t want to believe!”</vt:lpstr>
      <vt:lpstr>PowerPoint Presentation</vt:lpstr>
      <vt:lpstr>PowerPoint Presentation</vt:lpstr>
      <vt:lpstr>“I don’t want to believe!”</vt:lpstr>
      <vt:lpstr>PowerPoint Presentation</vt:lpstr>
      <vt:lpstr>PowerPoint Presentation</vt:lpstr>
      <vt:lpstr>PowerPoint Presentation</vt:lpstr>
      <vt:lpstr>“Count the Cost”  Luke 14:25-35</vt:lpstr>
      <vt:lpstr>“Count the Cost”  Luke 14:25-35</vt:lpstr>
      <vt:lpstr>“Count the Cost”  Luke 14:25-35</vt:lpstr>
      <vt:lpstr>“Count the Cost”  Luke 14:25-35</vt:lpstr>
      <vt:lpstr>“Enter into the Joy of thy Lord!” Mt. 25:21 </vt:lpstr>
      <vt:lpstr>PowerPoint Presentation</vt:lpstr>
    </vt:vector>
  </TitlesOfParts>
  <Company>Outreach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Buchner</dc:creator>
  <cp:lastModifiedBy>Admin</cp:lastModifiedBy>
  <cp:revision>91</cp:revision>
  <dcterms:created xsi:type="dcterms:W3CDTF">2016-02-16T20:56:55Z</dcterms:created>
  <dcterms:modified xsi:type="dcterms:W3CDTF">2018-04-05T15:07:51Z</dcterms:modified>
</cp:coreProperties>
</file>