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  <p:sldMasterId id="2147483650" r:id="rId3"/>
  </p:sldMasterIdLst>
  <p:notesMasterIdLst>
    <p:notesMasterId r:id="rId28"/>
  </p:notesMasterIdLst>
  <p:sldIdLst>
    <p:sldId id="288" r:id="rId4"/>
    <p:sldId id="286" r:id="rId5"/>
    <p:sldId id="258" r:id="rId6"/>
    <p:sldId id="285" r:id="rId7"/>
    <p:sldId id="260" r:id="rId8"/>
    <p:sldId id="264" r:id="rId9"/>
    <p:sldId id="268" r:id="rId10"/>
    <p:sldId id="267" r:id="rId11"/>
    <p:sldId id="269" r:id="rId12"/>
    <p:sldId id="266" r:id="rId13"/>
    <p:sldId id="287" r:id="rId14"/>
    <p:sldId id="271" r:id="rId15"/>
    <p:sldId id="273" r:id="rId16"/>
    <p:sldId id="265" r:id="rId17"/>
    <p:sldId id="274" r:id="rId18"/>
    <p:sldId id="276" r:id="rId19"/>
    <p:sldId id="275" r:id="rId20"/>
    <p:sldId id="278" r:id="rId21"/>
    <p:sldId id="277" r:id="rId22"/>
    <p:sldId id="279" r:id="rId23"/>
    <p:sldId id="280" r:id="rId24"/>
    <p:sldId id="281" r:id="rId25"/>
    <p:sldId id="283" r:id="rId26"/>
    <p:sldId id="262" r:id="rId27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660"/>
  </p:normalViewPr>
  <p:slideViewPr>
    <p:cSldViewPr>
      <p:cViewPr varScale="1">
        <p:scale>
          <a:sx n="76" d="100"/>
          <a:sy n="76" d="100"/>
        </p:scale>
        <p:origin x="474" y="162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4C238-6604-496E-A753-4F5C09A24E3A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5671D-3651-4A01-A252-206137E52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9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5671D-3651-4A01-A252-206137E525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6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5671D-3651-4A01-A252-206137E525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00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5671D-3651-4A01-A252-206137E525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1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81001"/>
            <a:ext cx="14740917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1981200"/>
            <a:ext cx="14834053" cy="7315200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93086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1259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12714"/>
            <a:ext cx="3903253" cy="9640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12714"/>
            <a:ext cx="11506551" cy="9640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790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685801"/>
            <a:ext cx="14740917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2438402"/>
            <a:ext cx="14834053" cy="67055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41863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533401"/>
            <a:ext cx="15714613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276476"/>
            <a:ext cx="15604543" cy="69437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44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99" y="609600"/>
            <a:ext cx="15138862" cy="193675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899" y="2895600"/>
            <a:ext cx="15058427" cy="62484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0023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9548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8003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19002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9216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831262"/>
          </a:xfrm>
          <a:prstGeom prst="rect">
            <a:avLst/>
          </a:prstGeom>
        </p:spPr>
        <p:txBody>
          <a:bodyPr vert="horz"/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4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7178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1192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89173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/>
                </a:solidFill>
              </a:defRPr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57953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0" y="2276476"/>
            <a:ext cx="15604543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35040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381000"/>
            <a:ext cx="3903253" cy="89916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86" y="381002"/>
            <a:ext cx="11726692" cy="899159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39145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93" y="533401"/>
            <a:ext cx="1585008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693" y="1905001"/>
            <a:ext cx="15850084" cy="7238999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1595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27" y="533400"/>
            <a:ext cx="1561301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27" y="1981200"/>
            <a:ext cx="15613010" cy="7467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6059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87" y="457200"/>
            <a:ext cx="16053290" cy="121920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87" y="1905000"/>
            <a:ext cx="16053290" cy="71628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41598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273300"/>
            <a:ext cx="7704902" cy="74803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3300"/>
            <a:ext cx="7704902" cy="74803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52629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20923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27" y="457200"/>
            <a:ext cx="15613010" cy="1524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479675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1014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685800"/>
            <a:ext cx="15748481" cy="193675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693" y="2895600"/>
            <a:ext cx="15748481" cy="63246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41577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831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7178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63670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7464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067307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30176"/>
            <a:ext cx="3903253" cy="9623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30176"/>
            <a:ext cx="11506551" cy="9623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711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684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7132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7619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16907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1314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1258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9942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457200"/>
            <a:ext cx="1561301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6" y="2209800"/>
            <a:ext cx="15629944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itchFamily="34" charset="-128"/>
          <a:cs typeface="ＭＳ Ｐゴシック" charset="0"/>
          <a:sym typeface="Georgia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MS PGothic" pitchFamily="34" charset="-128"/>
          <a:cs typeface="ＭＳ Ｐゴシック" charset="0"/>
          <a:sym typeface="Arial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48296" y="228600"/>
            <a:ext cx="1561301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j-lt"/>
          <a:ea typeface="MS PGothic" pitchFamily="34" charset="-128"/>
          <a:cs typeface="ＭＳ Ｐゴシック" charset="0"/>
          <a:sym typeface="Georgia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770505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tx1"/>
          </a:solidFill>
          <a:latin typeface="+mn-lt"/>
          <a:ea typeface="MS PGothic" pitchFamily="34" charset="-128"/>
          <a:cs typeface="ＭＳ Ｐゴシック" charset="0"/>
          <a:sym typeface="Arial" pitchFamily="34" charset="0"/>
        </a:defRPr>
      </a:lvl1pPr>
      <a:lvl2pPr marL="1519843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2pPr>
      <a:lvl3pPr marL="2296699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3pPr>
      <a:lvl4pPr marL="3160342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4pPr>
      <a:lvl5pPr marL="4026101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5pPr>
      <a:lvl6pPr marL="4635732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5245362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854993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464623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130176"/>
            <a:ext cx="1561301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7" y="2273300"/>
            <a:ext cx="1561301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itchFamily="34" charset="-128"/>
          <a:cs typeface="ＭＳ Ｐゴシック" charset="0"/>
          <a:sym typeface="Georgia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MS PGothic" pitchFamily="34" charset="-128"/>
          <a:cs typeface="ＭＳ Ｐゴシック" charset="0"/>
          <a:sym typeface="Arial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MS PGothic" pitchFamily="34" charset="-128"/>
          <a:cs typeface="+mn-cs"/>
          <a:sym typeface="Arial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12824" y="533400"/>
            <a:ext cx="15714613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r>
              <a:rPr lang="en-US" sz="11500" b="1" dirty="0">
                <a:ea typeface="+mj-ea"/>
                <a:cs typeface="+mj-cs"/>
                <a:sym typeface="Georgia" charset="0"/>
              </a:rPr>
              <a:t>What Child is This?</a:t>
            </a:r>
          </a:p>
        </p:txBody>
      </p:sp>
    </p:spTree>
    <p:extLst>
      <p:ext uri="{BB962C8B-B14F-4D97-AF65-F5344CB8AC3E}">
        <p14:creationId xmlns:p14="http://schemas.microsoft.com/office/powerpoint/2010/main" val="21031854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3626" y="533401"/>
            <a:ext cx="15613010" cy="4343399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eaLnBrk="1" hangingPunct="1">
              <a:buNone/>
              <a:defRPr/>
            </a:pPr>
            <a:r>
              <a:rPr lang="en-US" sz="9600" b="1" dirty="0">
                <a:ea typeface="+mn-ea"/>
                <a:cs typeface="+mn-cs"/>
                <a:sym typeface="Arial" charset="0"/>
              </a:rPr>
              <a:t>2. Wonderful in His Life!</a:t>
            </a:r>
          </a:p>
          <a:p>
            <a:pPr marL="8467" indent="0" algn="ctr" eaLnBrk="1" hangingPunct="1">
              <a:buNone/>
              <a:defRPr/>
            </a:pPr>
            <a:r>
              <a:rPr lang="en-US" sz="4400" b="1" dirty="0">
                <a:ea typeface="+mn-ea"/>
                <a:cs typeface="+mn-cs"/>
                <a:sym typeface="Arial" charset="0"/>
              </a:rPr>
              <a:t>  </a:t>
            </a:r>
            <a:r>
              <a:rPr lang="en-US" sz="4400" b="1" dirty="0" err="1">
                <a:solidFill>
                  <a:srgbClr val="FFFFFF"/>
                </a:solidFill>
                <a:ea typeface="+mn-ea"/>
                <a:cs typeface="+mn-cs"/>
                <a:sym typeface="Arial" charset="0"/>
              </a:rPr>
              <a:t>Jn</a:t>
            </a:r>
            <a:r>
              <a:rPr lang="en-US" sz="4400" b="1" dirty="0">
                <a:solidFill>
                  <a:srgbClr val="FFFFFF"/>
                </a:solidFill>
                <a:ea typeface="+mn-ea"/>
                <a:cs typeface="+mn-cs"/>
                <a:sym typeface="Arial" charset="0"/>
              </a:rPr>
              <a:t> 1:14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“the Word was made flesh, and dwelt among    </a:t>
            </a:r>
          </a:p>
          <a:p>
            <a:pPr marL="8467" indent="0" algn="ctr" eaLnBrk="1" hangingPunct="1"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us, (and we  beheld his glory, the glory as of the </a:t>
            </a:r>
          </a:p>
          <a:p>
            <a:pPr marL="8467" indent="0" algn="ctr" eaLnBrk="1" hangingPunct="1"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only begotten of the Father,) full of grace and truth.”</a:t>
            </a:r>
          </a:p>
          <a:p>
            <a:pPr marL="8467" indent="0" eaLnBrk="1" hangingPunct="1">
              <a:buNone/>
              <a:defRPr/>
            </a:pPr>
            <a:endParaRPr lang="en-US" sz="9600" b="1" dirty="0">
              <a:ea typeface="+mn-ea"/>
              <a:cs typeface="+mn-cs"/>
              <a:sym typeface="Arial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051E8781-F1AF-47EB-B413-2D118F380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33" y="2133600"/>
            <a:ext cx="7078663" cy="74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DEB895-A1C3-4068-BFD9-A15EBC1CDFB0}"/>
              </a:ext>
            </a:extLst>
          </p:cNvPr>
          <p:cNvSpPr/>
          <p:nvPr/>
        </p:nvSpPr>
        <p:spPr>
          <a:xfrm>
            <a:off x="7931196" y="5014415"/>
            <a:ext cx="866775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6:51 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went up unto them into the ship; and the wind ceased: and they were sore amazed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themselves beyond measure,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wondered</a:t>
            </a:r>
            <a:r>
              <a:rPr lang="en-US" sz="8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1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09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3625" y="228600"/>
            <a:ext cx="15613010" cy="8686800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eaLnBrk="1" hangingPunct="1">
              <a:buNone/>
              <a:defRPr/>
            </a:pPr>
            <a:r>
              <a:rPr lang="en-US" sz="9600" b="1" dirty="0">
                <a:ea typeface="+mn-ea"/>
                <a:cs typeface="+mn-cs"/>
                <a:sym typeface="Arial" charset="0"/>
              </a:rPr>
              <a:t>2. Wonderful in His Life!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4400" b="1" dirty="0">
                <a:solidFill>
                  <a:srgbClr val="FFFFFF"/>
                </a:solidFill>
                <a:ea typeface="+mn-ea"/>
                <a:cs typeface="+mn-cs"/>
                <a:sym typeface="Arial" charset="0"/>
              </a:rPr>
              <a:t>Mat 15:31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the multitude wondered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, when they saw the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dumb to speak, the maimed  to be whole, the lame to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walk, the blind to see: and they glorified God.”</a:t>
            </a:r>
          </a:p>
          <a:p>
            <a:pPr marL="8467" indent="0" eaLnBrk="1" hangingPunct="1">
              <a:buNone/>
              <a:defRPr/>
            </a:pPr>
            <a:endParaRPr lang="en-US" sz="9600" b="1" dirty="0">
              <a:ea typeface="+mn-ea"/>
              <a:cs typeface="+mn-cs"/>
              <a:sym typeface="Arial" charset="0"/>
            </a:endParaRPr>
          </a:p>
        </p:txBody>
      </p:sp>
      <p:pic>
        <p:nvPicPr>
          <p:cNvPr id="6" name="Picture 8" descr="Image result for jesus healing the sick">
            <a:extLst>
              <a:ext uri="{FF2B5EF4-FFF2-40B4-BE49-F238E27FC236}">
                <a16:creationId xmlns:a16="http://schemas.microsoft.com/office/drawing/2014/main" id="{86B31453-1E85-4E4E-9F13-B686A754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8" y="3733800"/>
            <a:ext cx="16679863" cy="622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2450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4919" y="533401"/>
            <a:ext cx="15613010" cy="8686800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eaLnBrk="1" hangingPunct="1">
              <a:buNone/>
              <a:defRPr/>
            </a:pPr>
            <a:r>
              <a:rPr lang="en-US" sz="9600" b="1" dirty="0">
                <a:ea typeface="+mn-ea"/>
                <a:cs typeface="+mn-cs"/>
                <a:sym typeface="Arial" charset="0"/>
              </a:rPr>
              <a:t>2. Wonderful in His Life!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4800" b="1" dirty="0">
                <a:ea typeface="+mn-ea"/>
                <a:cs typeface="+mn-cs"/>
                <a:sym typeface="Arial" charset="0"/>
              </a:rPr>
              <a:t>Lk 4:22 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“And all… </a:t>
            </a:r>
            <a:r>
              <a:rPr 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wondered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at the gracious words 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     which proceeded out of his mouth.”</a:t>
            </a:r>
          </a:p>
          <a:p>
            <a:pPr marL="8467" indent="0" eaLnBrk="1" hangingPunct="1">
              <a:spcBef>
                <a:spcPts val="1200"/>
              </a:spcBef>
              <a:buNone/>
              <a:defRPr/>
            </a:pPr>
            <a:r>
              <a:rPr lang="en-US" sz="4800" b="1" dirty="0">
                <a:ea typeface="+mn-ea"/>
                <a:cs typeface="+mn-cs"/>
                <a:sym typeface="Arial" charset="0"/>
              </a:rPr>
              <a:t> Lk 8:25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And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they being afraid wondered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, saying…</a:t>
            </a:r>
          </a:p>
          <a:p>
            <a:pPr marL="8467" indent="0" eaLnBrk="1" hangingPunct="1">
              <a:spcBef>
                <a:spcPts val="1200"/>
              </a:spcBef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      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What manner of man is this!”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8467" indent="0" eaLnBrk="1" hangingPunct="1">
              <a:spcBef>
                <a:spcPts val="1800"/>
              </a:spcBef>
              <a:buNone/>
              <a:defRPr/>
            </a:pPr>
            <a:r>
              <a:rPr lang="en-US" sz="4800" b="1" dirty="0">
                <a:ea typeface="+mn-ea"/>
                <a:cs typeface="+mn-cs"/>
                <a:sym typeface="Arial" charset="0"/>
              </a:rPr>
              <a:t>Lk 9:43 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“they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were all amazed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at the mighty power of 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God;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while they wondered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every one at all things 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which Jesus did.”</a:t>
            </a:r>
          </a:p>
          <a:p>
            <a:pPr marL="8467" indent="0" eaLnBrk="1" hangingPunct="1">
              <a:buNone/>
              <a:defRPr/>
            </a:pPr>
            <a:endParaRPr lang="en-US" sz="9600" b="1" dirty="0">
              <a:ea typeface="+mn-ea"/>
              <a:cs typeface="+mn-cs"/>
              <a:sym typeface="Arial" charset="0"/>
            </a:endParaRPr>
          </a:p>
        </p:txBody>
      </p:sp>
      <p:pic>
        <p:nvPicPr>
          <p:cNvPr id="1030" name="Picture 6" descr="Image result for Jesus on the mount of transfiguration">
            <a:extLst>
              <a:ext uri="{FF2B5EF4-FFF2-40B4-BE49-F238E27FC236}">
                <a16:creationId xmlns:a16="http://schemas.microsoft.com/office/drawing/2014/main" id="{636E873E-E7C2-469D-A7D4-8093625A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531" y="2874943"/>
            <a:ext cx="9275764" cy="68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jesus healing the sick">
            <a:extLst>
              <a:ext uri="{FF2B5EF4-FFF2-40B4-BE49-F238E27FC236}">
                <a16:creationId xmlns:a16="http://schemas.microsoft.com/office/drawing/2014/main" id="{27C92C6C-24B2-4F98-BF6B-E201C1E4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90400"/>
            <a:ext cx="10346532" cy="68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jesus blessing the children">
            <a:extLst>
              <a:ext uri="{FF2B5EF4-FFF2-40B4-BE49-F238E27FC236}">
                <a16:creationId xmlns:a16="http://schemas.microsoft.com/office/drawing/2014/main" id="{D8DD9C40-CB14-4C4C-B415-11CF7668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31" y="2057400"/>
            <a:ext cx="10210800" cy="762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92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6AA3EA-7F3A-4687-A0BB-E226C8D1D408}"/>
              </a:ext>
            </a:extLst>
          </p:cNvPr>
          <p:cNvSpPr txBox="1"/>
          <p:nvPr/>
        </p:nvSpPr>
        <p:spPr>
          <a:xfrm>
            <a:off x="859631" y="533400"/>
            <a:ext cx="15621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buAutoNum type="arabicPeriod" startAt="3"/>
            </a:pPr>
            <a:r>
              <a:rPr lang="en-US" sz="9600" b="1" dirty="0">
                <a:solidFill>
                  <a:schemeClr val="bg1"/>
                </a:solidFill>
                <a:latin typeface="+mn-lt"/>
              </a:rPr>
              <a:t>Wonderful in His Death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A0436-2879-4E38-B8EB-28A5D7F90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31" y="1905000"/>
            <a:ext cx="9677400" cy="72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1202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6AA3EA-7F3A-4687-A0BB-E226C8D1D408}"/>
              </a:ext>
            </a:extLst>
          </p:cNvPr>
          <p:cNvSpPr txBox="1"/>
          <p:nvPr/>
        </p:nvSpPr>
        <p:spPr>
          <a:xfrm>
            <a:off x="859631" y="321707"/>
            <a:ext cx="15621000" cy="911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buAutoNum type="arabicPeriod" startAt="3"/>
            </a:pPr>
            <a:r>
              <a:rPr lang="en-US" sz="9600" b="1" dirty="0">
                <a:solidFill>
                  <a:schemeClr val="bg1"/>
                </a:solidFill>
                <a:latin typeface="+mn-lt"/>
              </a:rPr>
              <a:t>Wonderful in His Death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enemies could find no fault in him.  (Mt. 27:24)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sun hid its face.  (Mat. 27:45)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earth quaked.  (Mt. 27:51)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dead rose to life.  (Mt. 27:52)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veil of the temple parted.  (Mt. 27:51)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mother was provided for.  (John 19:26,27)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condemned thief was pardoned. (Luke 23:43)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The soldiers who put him to death declared: </a:t>
            </a:r>
          </a:p>
          <a:p>
            <a:pPr lvl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"Truly this was the son of God"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27:54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71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6AA3EA-7F3A-4687-A0BB-E226C8D1D408}"/>
              </a:ext>
            </a:extLst>
          </p:cNvPr>
          <p:cNvSpPr txBox="1"/>
          <p:nvPr/>
        </p:nvSpPr>
        <p:spPr>
          <a:xfrm>
            <a:off x="859631" y="533400"/>
            <a:ext cx="15621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4. Wonderful in His Resurrection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12040A-6989-4225-8223-44BD0C2306A2}"/>
              </a:ext>
            </a:extLst>
          </p:cNvPr>
          <p:cNvSpPr/>
          <p:nvPr/>
        </p:nvSpPr>
        <p:spPr>
          <a:xfrm>
            <a:off x="859631" y="1905000"/>
            <a:ext cx="1562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/>
              <a:t>Luke 24:41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“Behold my hands and my feet, that it is I myself: handle me, and see… 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1C96FF9-4CB5-481D-BE44-BA9F019E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0" y="4038600"/>
            <a:ext cx="7586433" cy="536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C2D1EE-266D-4702-BDF5-701588A4E9C4}"/>
              </a:ext>
            </a:extLst>
          </p:cNvPr>
          <p:cNvSpPr/>
          <p:nvPr/>
        </p:nvSpPr>
        <p:spPr>
          <a:xfrm>
            <a:off x="7755731" y="4784467"/>
            <a:ext cx="97265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yet believed not for joy, </a:t>
            </a:r>
            <a:r>
              <a:rPr lang="en-US" sz="7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wondered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56836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6AA3EA-7F3A-4687-A0BB-E226C8D1D408}"/>
              </a:ext>
            </a:extLst>
          </p:cNvPr>
          <p:cNvSpPr txBox="1"/>
          <p:nvPr/>
        </p:nvSpPr>
        <p:spPr>
          <a:xfrm>
            <a:off x="859631" y="533400"/>
            <a:ext cx="15621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5. Wonderful in His Return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12040A-6989-4225-8223-44BD0C2306A2}"/>
              </a:ext>
            </a:extLst>
          </p:cNvPr>
          <p:cNvSpPr/>
          <p:nvPr/>
        </p:nvSpPr>
        <p:spPr>
          <a:xfrm>
            <a:off x="859631" y="1905000"/>
            <a:ext cx="1562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b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6F2C7-AAD8-4626-9A4E-29A5E4692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0"/>
          <a:stretch/>
        </p:blipFill>
        <p:spPr>
          <a:xfrm>
            <a:off x="2040731" y="1905000"/>
            <a:ext cx="12352237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123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6AA3EA-7F3A-4687-A0BB-E226C8D1D408}"/>
              </a:ext>
            </a:extLst>
          </p:cNvPr>
          <p:cNvSpPr txBox="1"/>
          <p:nvPr/>
        </p:nvSpPr>
        <p:spPr>
          <a:xfrm>
            <a:off x="859631" y="533400"/>
            <a:ext cx="15621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5. Wonderful in His Return</a:t>
            </a:r>
            <a:r>
              <a:rPr lang="en-US" sz="8000" b="1" dirty="0"/>
              <a:t> </a:t>
            </a:r>
            <a:r>
              <a:rPr lang="en-US" sz="3600" b="1" dirty="0"/>
              <a:t>1 </a:t>
            </a:r>
            <a:r>
              <a:rPr lang="en-US" sz="3600" b="1" dirty="0" err="1"/>
              <a:t>Thes</a:t>
            </a:r>
            <a:r>
              <a:rPr lang="en-US" sz="3600" b="1" dirty="0"/>
              <a:t> 4:16-18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 </a:t>
            </a:r>
            <a:endParaRPr lang="en-US" sz="8000" b="1" dirty="0">
              <a:solidFill>
                <a:schemeClr val="bg1"/>
              </a:solidFill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12040A-6989-4225-8223-44BD0C2306A2}"/>
              </a:ext>
            </a:extLst>
          </p:cNvPr>
          <p:cNvSpPr/>
          <p:nvPr/>
        </p:nvSpPr>
        <p:spPr>
          <a:xfrm>
            <a:off x="859631" y="1905000"/>
            <a:ext cx="156210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Lord himself shall descend from heaven with a shout, with the voice of the archangel, and with the trump of God: </a:t>
            </a:r>
          </a:p>
          <a:p>
            <a:pPr lvl="0"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dead in Christ shall rise first: </a:t>
            </a:r>
          </a:p>
          <a:p>
            <a:pPr lvl="0" algn="ctr"/>
            <a:r>
              <a:rPr lang="en-US" sz="6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Then we which are alive and remain shall be caught up together with them in the clouds,</a:t>
            </a:r>
          </a:p>
          <a:p>
            <a:pPr lvl="0"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meet the Lord in the air: </a:t>
            </a:r>
          </a:p>
          <a:p>
            <a:pPr lvl="0"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 shall we ever be with the Lord.” </a:t>
            </a:r>
            <a:b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1BE3AB-52A4-44AB-A004-DEA1BC848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31" y="1600200"/>
            <a:ext cx="14609460" cy="81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92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6AA3EA-7F3A-4687-A0BB-E226C8D1D408}"/>
              </a:ext>
            </a:extLst>
          </p:cNvPr>
          <p:cNvSpPr txBox="1"/>
          <p:nvPr/>
        </p:nvSpPr>
        <p:spPr>
          <a:xfrm>
            <a:off x="859631" y="533400"/>
            <a:ext cx="15621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5. Wonderful in His Return</a:t>
            </a:r>
            <a:r>
              <a:rPr lang="en-US" sz="8000" b="1" dirty="0"/>
              <a:t> </a:t>
            </a:r>
            <a:r>
              <a:rPr lang="en-US" sz="3600" b="1" dirty="0"/>
              <a:t>Rev 19:11-16</a:t>
            </a:r>
            <a:endParaRPr lang="en-US" sz="8000" b="1" dirty="0">
              <a:solidFill>
                <a:schemeClr val="bg1"/>
              </a:solidFill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12040A-6989-4225-8223-44BD0C2306A2}"/>
              </a:ext>
            </a:extLst>
          </p:cNvPr>
          <p:cNvSpPr/>
          <p:nvPr/>
        </p:nvSpPr>
        <p:spPr>
          <a:xfrm>
            <a:off x="859631" y="1905000"/>
            <a:ext cx="1562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b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5FB7A-1A94-4D59-AC4F-553F4870611F}"/>
              </a:ext>
            </a:extLst>
          </p:cNvPr>
          <p:cNvSpPr/>
          <p:nvPr/>
        </p:nvSpPr>
        <p:spPr>
          <a:xfrm>
            <a:off x="851927" y="1905000"/>
            <a:ext cx="15819204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saw heaven opened, and behold a white horse; and he that sat upon him was called Faithful and True, and in righteousness he doth judge and make war. </a:t>
            </a:r>
          </a:p>
          <a:p>
            <a:pPr algn="ctr"/>
            <a:b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His eyes were as a flame of fire, and on his head were many crowns; and he had a name written, that no man knew, but he himself. </a:t>
            </a:r>
          </a:p>
          <a:p>
            <a:pPr algn="ctr"/>
            <a:b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he was clothed with a vesture dipped in blood: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his name is called The Word of God. </a:t>
            </a:r>
            <a:b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3390A2-10CD-4CE9-BEE3-F115F7A01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329" y="1675990"/>
            <a:ext cx="13868399" cy="807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96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6AA3EA-7F3A-4687-A0BB-E226C8D1D408}"/>
              </a:ext>
            </a:extLst>
          </p:cNvPr>
          <p:cNvSpPr txBox="1"/>
          <p:nvPr/>
        </p:nvSpPr>
        <p:spPr>
          <a:xfrm>
            <a:off x="859631" y="533400"/>
            <a:ext cx="15621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5. Wonderful in His Return</a:t>
            </a:r>
            <a:r>
              <a:rPr lang="en-US" sz="8000" b="1" dirty="0"/>
              <a:t> </a:t>
            </a:r>
            <a:r>
              <a:rPr lang="en-US" sz="3600" b="1" dirty="0"/>
              <a:t>Rev 19:11-16</a:t>
            </a:r>
            <a:endParaRPr lang="en-US" sz="8000" b="1" dirty="0">
              <a:solidFill>
                <a:schemeClr val="bg1"/>
              </a:solidFill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12040A-6989-4225-8223-44BD0C2306A2}"/>
              </a:ext>
            </a:extLst>
          </p:cNvPr>
          <p:cNvSpPr/>
          <p:nvPr/>
        </p:nvSpPr>
        <p:spPr>
          <a:xfrm>
            <a:off x="859631" y="1905000"/>
            <a:ext cx="1562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b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5FB7A-1A94-4D59-AC4F-553F4870611F}"/>
              </a:ext>
            </a:extLst>
          </p:cNvPr>
          <p:cNvSpPr/>
          <p:nvPr/>
        </p:nvSpPr>
        <p:spPr>
          <a:xfrm>
            <a:off x="851927" y="1905000"/>
            <a:ext cx="15819204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armies which were in heaven followed him upon white horses, clothed in fine linen, white and clean. </a:t>
            </a:r>
          </a:p>
          <a:p>
            <a:pPr algn="ctr">
              <a:spcBef>
                <a:spcPts val="1200"/>
              </a:spcBef>
            </a:pPr>
            <a:r>
              <a:rPr lang="en-US" sz="54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out of his mouth </a:t>
            </a:r>
            <a:r>
              <a:rPr lang="en-US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goeth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sharp sword, that with it he should smite the nations: and he shall rule them with a rod of iron: and he </a:t>
            </a:r>
            <a:r>
              <a:rPr lang="en-US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treadeth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winepress of the fierceness and wrath of Almighty God. </a:t>
            </a:r>
          </a:p>
          <a:p>
            <a:pPr algn="ctr">
              <a:spcBef>
                <a:spcPts val="1200"/>
              </a:spcBef>
            </a:pPr>
            <a:r>
              <a:rPr lang="en-US" sz="54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he hath on his vesture and on his thigh a name written, KING OF KINGS, AND LORD OF LORDS.”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45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31AD66-138D-42D7-9279-77FAE275C784}"/>
              </a:ext>
            </a:extLst>
          </p:cNvPr>
          <p:cNvSpPr/>
          <p:nvPr/>
        </p:nvSpPr>
        <p:spPr>
          <a:xfrm>
            <a:off x="745331" y="381000"/>
            <a:ext cx="15621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7" indent="0" algn="ctr" eaLnBrk="1" hangingPunct="1">
              <a:buNone/>
              <a:defRPr/>
            </a:pP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“Christmas Tradition” in our house is to watch the classic movie:</a:t>
            </a:r>
          </a:p>
          <a:p>
            <a:pPr marL="8467" indent="0" algn="ctr" eaLnBrk="1" hangingPunct="1">
              <a:buNone/>
              <a:defRPr/>
            </a:pPr>
            <a:r>
              <a:rPr lang="en-US" sz="9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charset="0"/>
              </a:rPr>
              <a:t>“It’s a Wonderful Life!”</a:t>
            </a:r>
            <a:endParaRPr lang="en-US" sz="1400" dirty="0">
              <a:solidFill>
                <a:schemeClr val="bg1"/>
              </a:solidFill>
              <a:sym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D279F-87F2-4273-B0D9-5D66D1AB0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531" y="3810000"/>
            <a:ext cx="10134600" cy="572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17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6AA3EA-7F3A-4687-A0BB-E226C8D1D408}"/>
              </a:ext>
            </a:extLst>
          </p:cNvPr>
          <p:cNvSpPr txBox="1"/>
          <p:nvPr/>
        </p:nvSpPr>
        <p:spPr>
          <a:xfrm>
            <a:off x="550979" y="685800"/>
            <a:ext cx="1623830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Wonderful in His Birth, Life, Death, and Return.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12040A-6989-4225-8223-44BD0C2306A2}"/>
              </a:ext>
            </a:extLst>
          </p:cNvPr>
          <p:cNvSpPr/>
          <p:nvPr/>
        </p:nvSpPr>
        <p:spPr>
          <a:xfrm>
            <a:off x="859631" y="1905000"/>
            <a:ext cx="1562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b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5FB7A-1A94-4D59-AC4F-553F4870611F}"/>
              </a:ext>
            </a:extLst>
          </p:cNvPr>
          <p:cNvSpPr/>
          <p:nvPr/>
        </p:nvSpPr>
        <p:spPr>
          <a:xfrm>
            <a:off x="851927" y="1905000"/>
            <a:ext cx="15819204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i="1" dirty="0"/>
              <a:t>Rev 21:5-6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he that sat upon the throne said, </a:t>
            </a:r>
          </a:p>
          <a:p>
            <a:pPr lvl="0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Behold, I make all things new. …</a:t>
            </a:r>
          </a:p>
          <a:p>
            <a:pPr lvl="0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Write: for these words are true and faithful. </a:t>
            </a:r>
          </a:p>
          <a:p>
            <a:pPr lvl="0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done. I am Alpha and Omega, the beginning and </a:t>
            </a:r>
          </a:p>
          <a:p>
            <a:pPr lvl="0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 end. I will give unto him that is athirst of the </a:t>
            </a:r>
          </a:p>
          <a:p>
            <a:pPr lvl="0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fountain of the water of life freely.”</a:t>
            </a:r>
          </a:p>
          <a:p>
            <a:pPr algn="ctr"/>
            <a:r>
              <a:rPr lang="en-US" sz="16600" b="1" dirty="0">
                <a:solidFill>
                  <a:schemeClr val="bg1"/>
                </a:solidFill>
                <a:latin typeface="+mn-lt"/>
              </a:rPr>
              <a:t>Are you Thirsty?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 result for river of life Rev 22">
            <a:extLst>
              <a:ext uri="{FF2B5EF4-FFF2-40B4-BE49-F238E27FC236}">
                <a16:creationId xmlns:a16="http://schemas.microsoft.com/office/drawing/2014/main" id="{B48771EE-CD99-4EDD-BCC5-6E05EA67A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" y="1651835"/>
            <a:ext cx="15819204" cy="605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51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5FB7A-1A94-4D59-AC4F-553F4870611F}"/>
              </a:ext>
            </a:extLst>
          </p:cNvPr>
          <p:cNvSpPr/>
          <p:nvPr/>
        </p:nvSpPr>
        <p:spPr>
          <a:xfrm>
            <a:off x="661427" y="427672"/>
            <a:ext cx="158192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“Whosoever </a:t>
            </a:r>
            <a:r>
              <a:rPr lang="en-US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drinketh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this water shall thirst again: </a:t>
            </a:r>
          </a:p>
          <a:p>
            <a:pPr lvl="0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whosoever </a:t>
            </a:r>
            <a:r>
              <a:rPr lang="en-US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drinketh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water that I shall give </a:t>
            </a:r>
          </a:p>
          <a:p>
            <a:pPr lvl="0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him shall never thirst;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057C6-FC1B-4793-8D97-B2FE246D1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85"/>
          <a:stretch/>
        </p:blipFill>
        <p:spPr>
          <a:xfrm>
            <a:off x="8712945" y="2514601"/>
            <a:ext cx="8627318" cy="7251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C3CB7F-4FB9-4FD9-A63C-6768EED9232E}"/>
              </a:ext>
            </a:extLst>
          </p:cNvPr>
          <p:cNvSpPr/>
          <p:nvPr/>
        </p:nvSpPr>
        <p:spPr>
          <a:xfrm>
            <a:off x="621901" y="4050248"/>
            <a:ext cx="80482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water that I shall give him shall be in him a well of water springing up into everlasting life.”</a:t>
            </a:r>
          </a:p>
          <a:p>
            <a:pPr lvl="0" algn="ctr"/>
            <a:r>
              <a:rPr lang="en-US" sz="6000" b="1" i="1" dirty="0"/>
              <a:t>John 4:13-14</a:t>
            </a:r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9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12040A-6989-4225-8223-44BD0C2306A2}"/>
              </a:ext>
            </a:extLst>
          </p:cNvPr>
          <p:cNvSpPr/>
          <p:nvPr/>
        </p:nvSpPr>
        <p:spPr>
          <a:xfrm>
            <a:off x="859631" y="1905000"/>
            <a:ext cx="1562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b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5FB7A-1A94-4D59-AC4F-553F4870611F}"/>
              </a:ext>
            </a:extLst>
          </p:cNvPr>
          <p:cNvSpPr/>
          <p:nvPr/>
        </p:nvSpPr>
        <p:spPr>
          <a:xfrm>
            <a:off x="745331" y="609600"/>
            <a:ext cx="15933504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 dirty="0">
                <a:solidFill>
                  <a:schemeClr val="bg1"/>
                </a:solidFill>
                <a:latin typeface="+mn-lt"/>
              </a:rPr>
              <a:t>I wonder... </a:t>
            </a:r>
            <a:r>
              <a:rPr lang="en-US" sz="8800" b="1" i="1" dirty="0">
                <a:solidFill>
                  <a:schemeClr val="bg1"/>
                </a:solidFill>
                <a:latin typeface="+mn-lt"/>
              </a:rPr>
              <a:t>Do you know Him?</a:t>
            </a:r>
          </a:p>
          <a:p>
            <a:pPr lvl="0">
              <a:spcBef>
                <a:spcPts val="1800"/>
              </a:spcBef>
            </a:pPr>
            <a:r>
              <a:rPr lang="en-US" sz="4000" b="1" i="1" dirty="0"/>
              <a:t>Col 1:27 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whom God would make known what </a:t>
            </a:r>
          </a:p>
          <a:p>
            <a:pPr lvl="0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is the riches of the glory of this mystery;</a:t>
            </a:r>
          </a:p>
          <a:p>
            <a:pPr lvl="0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Christ in you, the hope of glory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:” </a:t>
            </a:r>
          </a:p>
          <a:p>
            <a:pPr>
              <a:spcBef>
                <a:spcPts val="1200"/>
              </a:spcBef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Hope: from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elpo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 anticipate with pleasure)</a:t>
            </a:r>
          </a:p>
          <a:p>
            <a:pPr algn="ctr">
              <a:spcBef>
                <a:spcPts val="1800"/>
              </a:spcBef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Know 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“Christ in You”; </a:t>
            </a:r>
          </a:p>
          <a:p>
            <a:pPr algn="ctr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Know 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hope of Glory”</a:t>
            </a:r>
          </a:p>
          <a:p>
            <a:pPr lvl="0"/>
            <a:endParaRPr lang="en-US" sz="8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65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5FB7A-1A94-4D59-AC4F-553F4870611F}"/>
              </a:ext>
            </a:extLst>
          </p:cNvPr>
          <p:cNvSpPr/>
          <p:nvPr/>
        </p:nvSpPr>
        <p:spPr>
          <a:xfrm>
            <a:off x="760529" y="1143000"/>
            <a:ext cx="15819204" cy="89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waste this “wonderful” opportunity!  (Heb. 3:7,8; 4:7)</a:t>
            </a:r>
          </a:p>
          <a:p>
            <a:pPr algn="ctr"/>
            <a:r>
              <a:rPr lang="en-US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1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“Christ in you”…  </a:t>
            </a:r>
          </a:p>
          <a:p>
            <a:pPr algn="ctr"/>
            <a:r>
              <a:rPr lang="en-US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1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“Hope of Glory!”</a:t>
            </a:r>
          </a:p>
          <a:p>
            <a:pPr algn="ctr"/>
            <a:r>
              <a:rPr lang="en-US" sz="8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(John 3:36; 1 </a:t>
            </a:r>
            <a:r>
              <a:rPr lang="en-US" sz="8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sz="8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5:12)</a:t>
            </a:r>
          </a:p>
          <a:p>
            <a:pPr lvl="0"/>
            <a:endParaRPr lang="en-US" sz="8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58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12824" y="533400"/>
            <a:ext cx="15714613" cy="1117634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r>
              <a:rPr lang="en-US" sz="11500" b="1" dirty="0">
                <a:ea typeface="+mj-ea"/>
                <a:cs typeface="+mj-cs"/>
                <a:sym typeface="Georgia" charset="0"/>
              </a:rPr>
              <a:t>What Child is This?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63626" y="228600"/>
            <a:ext cx="15613010" cy="1320840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r>
              <a:rPr lang="en-US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Jesus: A truly “Wonderful” Life!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3626" y="1447800"/>
            <a:ext cx="15959905" cy="3657600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eaLnBrk="1" hangingPunct="1">
              <a:buNone/>
              <a:defRPr/>
            </a:pP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6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“What's in a name?”   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Juliet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467" indent="0" eaLnBrk="1" hangingPunct="1">
              <a:buNone/>
              <a:defRPr/>
            </a:pP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22:1 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 good name is rather to be chosen than great riches”</a:t>
            </a:r>
          </a:p>
          <a:p>
            <a:pPr marL="8467" indent="0" eaLnBrk="1" hangingPunct="1">
              <a:buNone/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2:9 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also hath highly exalted him, </a:t>
            </a:r>
          </a:p>
          <a:p>
            <a:pPr marL="8467" indent="0" eaLnBrk="1" hangingPunct="1"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and given him a name which is above every name:”</a:t>
            </a:r>
            <a:endParaRPr lang="en-US" dirty="0">
              <a:ea typeface="+mn-ea"/>
              <a:cs typeface="+mn-cs"/>
              <a:sym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7784FD-55E6-4D6D-BFF1-2DC1FEDE47D3}"/>
              </a:ext>
            </a:extLst>
          </p:cNvPr>
          <p:cNvSpPr txBox="1"/>
          <p:nvPr/>
        </p:nvSpPr>
        <p:spPr>
          <a:xfrm>
            <a:off x="4326731" y="5486400"/>
            <a:ext cx="123023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(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shēm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“Mark or memorial </a:t>
            </a:r>
          </a:p>
          <a:p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of individuality.”</a:t>
            </a:r>
          </a:p>
          <a:p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honor, authority, character.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731" y="838200"/>
            <a:ext cx="15959905" cy="3657600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algn="ctr" eaLnBrk="1" hangingPunct="1">
              <a:buNone/>
              <a:defRPr/>
            </a:pP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8000" dirty="0">
              <a:ea typeface="+mn-ea"/>
              <a:cs typeface="+mn-cs"/>
              <a:sym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356ED9-6CCB-45CE-A28A-8E6E1680A3D1}"/>
              </a:ext>
            </a:extLst>
          </p:cNvPr>
          <p:cNvSpPr/>
          <p:nvPr/>
        </p:nvSpPr>
        <p:spPr>
          <a:xfrm>
            <a:off x="4543808" y="2961196"/>
            <a:ext cx="1231382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C000"/>
                </a:solidFill>
                <a:latin typeface="Garamond" panose="02020404030301010803" pitchFamily="18" charset="0"/>
              </a:rPr>
              <a:t> </a:t>
            </a:r>
            <a:r>
              <a:rPr lang="en-US" sz="72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Wonderful,</a:t>
            </a:r>
            <a:r>
              <a:rPr lang="en-US" sz="7200" b="1" i="1" dirty="0">
                <a:solidFill>
                  <a:srgbClr val="FFC000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US" sz="7200" b="1" i="1" dirty="0">
                <a:solidFill>
                  <a:srgbClr val="FFC000"/>
                </a:solidFill>
                <a:latin typeface="Garamond" panose="02020404030301010803" pitchFamily="18" charset="0"/>
              </a:rPr>
              <a:t>Counselor, </a:t>
            </a:r>
          </a:p>
          <a:p>
            <a:pPr algn="ctr"/>
            <a:r>
              <a:rPr lang="en-US" sz="7200" b="1" i="1" dirty="0">
                <a:solidFill>
                  <a:srgbClr val="FFC000"/>
                </a:solidFill>
                <a:latin typeface="Garamond" panose="02020404030301010803" pitchFamily="18" charset="0"/>
              </a:rPr>
              <a:t>the mighty God, </a:t>
            </a:r>
          </a:p>
          <a:p>
            <a:pPr algn="ctr"/>
            <a:r>
              <a:rPr lang="en-US" sz="7200" b="1" i="1" dirty="0">
                <a:solidFill>
                  <a:srgbClr val="FFC000"/>
                </a:solidFill>
                <a:latin typeface="Garamond" panose="02020404030301010803" pitchFamily="18" charset="0"/>
              </a:rPr>
              <a:t>the everlasting Father,</a:t>
            </a:r>
          </a:p>
          <a:p>
            <a:pPr algn="ctr"/>
            <a:r>
              <a:rPr lang="en-US" sz="7200" b="1" i="1" dirty="0">
                <a:solidFill>
                  <a:srgbClr val="FFC000"/>
                </a:solidFill>
                <a:latin typeface="Garamond" panose="02020404030301010803" pitchFamily="18" charset="0"/>
              </a:rPr>
              <a:t>            the Prince of Peace.”</a:t>
            </a:r>
          </a:p>
          <a:p>
            <a:pPr algn="ctr"/>
            <a:r>
              <a:rPr lang="en-US" sz="6600" b="1" i="1" dirty="0">
                <a:solidFill>
                  <a:srgbClr val="FFC000"/>
                </a:solidFill>
                <a:latin typeface="Garamond" panose="02020404030301010803" pitchFamily="18" charset="0"/>
              </a:rPr>
              <a:t>   </a:t>
            </a: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Isaiah 9:6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B3467-1B4E-4B67-8F09-0668E406A0B5}"/>
              </a:ext>
            </a:extLst>
          </p:cNvPr>
          <p:cNvSpPr/>
          <p:nvPr/>
        </p:nvSpPr>
        <p:spPr>
          <a:xfrm>
            <a:off x="575879" y="685800"/>
            <a:ext cx="161885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rgbClr val="FFC000"/>
                </a:solidFill>
                <a:latin typeface="Garamond" panose="02020404030301010803" pitchFamily="18" charset="0"/>
              </a:rPr>
              <a:t>“</a:t>
            </a:r>
            <a:r>
              <a:rPr lang="en-US" sz="6000" b="1" i="1" dirty="0">
                <a:solidFill>
                  <a:srgbClr val="FFC000"/>
                </a:solidFill>
                <a:latin typeface="Garamond" panose="02020404030301010803" pitchFamily="18" charset="0"/>
              </a:rPr>
              <a:t>Unto us a child is born, unto us a son is given…</a:t>
            </a:r>
          </a:p>
          <a:p>
            <a:pPr algn="ctr"/>
            <a:r>
              <a:rPr lang="en-US" sz="6000" b="1" i="1" dirty="0">
                <a:solidFill>
                  <a:srgbClr val="FFC000"/>
                </a:solidFill>
                <a:latin typeface="Garamond" panose="02020404030301010803" pitchFamily="18" charset="0"/>
              </a:rPr>
              <a:t>And his name shall be called</a:t>
            </a:r>
          </a:p>
        </p:txBody>
      </p:sp>
    </p:spTree>
    <p:extLst>
      <p:ext uri="{BB962C8B-B14F-4D97-AF65-F5344CB8AC3E}">
        <p14:creationId xmlns:p14="http://schemas.microsoft.com/office/powerpoint/2010/main" val="3547035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183B953-88C7-4183-ABB7-6ADD01F09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626" y="228600"/>
            <a:ext cx="15613010" cy="1320840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“His name shall be called </a:t>
            </a:r>
            <a:r>
              <a:rPr lang="en-US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wonderful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C9CDD-490E-4B9D-AD06-901703481F83}"/>
              </a:ext>
            </a:extLst>
          </p:cNvPr>
          <p:cNvSpPr txBox="1"/>
          <p:nvPr/>
        </p:nvSpPr>
        <p:spPr>
          <a:xfrm>
            <a:off x="1050131" y="1549440"/>
            <a:ext cx="154265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‎</a:t>
            </a:r>
            <a:r>
              <a:rPr lang="he-I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‏פֶּלֶא</a:t>
            </a:r>
            <a:r>
              <a:rPr lang="he-I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‎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5400" dirty="0" err="1"/>
              <a:t>peh</a:t>
            </a:r>
            <a:r>
              <a:rPr lang="en-US" sz="5400" dirty="0"/>
              <a:t>'-</a:t>
            </a:r>
            <a:r>
              <a:rPr lang="en-US" sz="5400" dirty="0" err="1"/>
              <a:t>leh</a:t>
            </a:r>
            <a:r>
              <a:rPr lang="en-US" sz="5400" dirty="0"/>
              <a:t>)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miracle: marvelous, a “wonder”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‏</a:t>
            </a:r>
            <a:r>
              <a:rPr lang="he-I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פָּלָא‎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(paw-law’)  to separate, distinguish, accomplish!</a:t>
            </a:r>
          </a:p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Wonderfully “accomplished” God’s plan of Redemption!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3ADD4D-75FA-42DC-8AA0-6FFDCAAD5453}"/>
              </a:ext>
            </a:extLst>
          </p:cNvPr>
          <p:cNvSpPr/>
          <p:nvPr/>
        </p:nvSpPr>
        <p:spPr>
          <a:xfrm>
            <a:off x="5919404" y="5545743"/>
            <a:ext cx="107362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such an high priest became us,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holy, harmless, undefiled,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separate from sinners,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made higher than the heavens;”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Hebrews 7:26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jesus as high priest and king">
            <a:extLst>
              <a:ext uri="{FF2B5EF4-FFF2-40B4-BE49-F238E27FC236}">
                <a16:creationId xmlns:a16="http://schemas.microsoft.com/office/drawing/2014/main" id="{5A596563-AF98-49FE-8BF4-6750DE98A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536107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92931" y="685801"/>
            <a:ext cx="16154400" cy="1143000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  <a:t>1. Wonderful in his Birth!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2931" y="1981201"/>
            <a:ext cx="16154400" cy="1981200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eaLnBrk="1" hangingPunct="1">
              <a:buNone/>
              <a:defRPr/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“Unto us a child is born.”  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Speaks of His Humanity</a:t>
            </a:r>
          </a:p>
          <a:p>
            <a:pPr marL="8467" indent="0" eaLnBrk="1" hangingPunct="1">
              <a:buNone/>
              <a:defRPr/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“Unto us a son is given.”    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Speaks of his Divinity!</a:t>
            </a:r>
          </a:p>
        </p:txBody>
      </p:sp>
      <p:pic>
        <p:nvPicPr>
          <p:cNvPr id="2052" name="Picture 4" descr="Image result for incarnation of jesus">
            <a:extLst>
              <a:ext uri="{FF2B5EF4-FFF2-40B4-BE49-F238E27FC236}">
                <a16:creationId xmlns:a16="http://schemas.microsoft.com/office/drawing/2014/main" id="{C26C8871-6E2A-408F-85B2-0F4A7DBD2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31" y="4267202"/>
            <a:ext cx="13470732" cy="528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38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92931" y="685801"/>
            <a:ext cx="16154400" cy="1143000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  <a:t>1. Wonderful in his Birth!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8986" y="1809750"/>
            <a:ext cx="16154400" cy="7258049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eaLnBrk="1" hangingPunct="1">
              <a:buNone/>
              <a:defRPr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8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It was </a:t>
            </a:r>
            <a:endParaRPr lang="en-US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Heralded by Angels </a:t>
            </a:r>
          </a:p>
          <a:p>
            <a:pPr marL="8467" indent="0" eaLnBrk="1" hangingPunct="1"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(Luke 2:10)</a:t>
            </a:r>
          </a:p>
          <a:p>
            <a:pPr marL="8467" indent="0" eaLnBrk="1" hangingPunct="1"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</a:t>
            </a:r>
          </a:p>
          <a:p>
            <a:pPr marL="8467" indent="0" eaLnBrk="1" hangingPunct="1">
              <a:buNone/>
              <a:defRPr/>
            </a:pPr>
            <a:endParaRPr lang="en-US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</a:t>
            </a: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Hated by Herod.  (Mt. 2:16)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168BE-62F1-4672-95A0-E6793634D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131" y="1958360"/>
            <a:ext cx="7946231" cy="4767739"/>
          </a:xfrm>
          <a:prstGeom prst="rect">
            <a:avLst/>
          </a:prstGeom>
        </p:spPr>
      </p:pic>
      <p:pic>
        <p:nvPicPr>
          <p:cNvPr id="3076" name="Picture 4" descr="Image result for king Herod">
            <a:extLst>
              <a:ext uri="{FF2B5EF4-FFF2-40B4-BE49-F238E27FC236}">
                <a16:creationId xmlns:a16="http://schemas.microsoft.com/office/drawing/2014/main" id="{0DC7F918-2BB2-4C26-8AFF-030FDFE3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46" y="1958360"/>
            <a:ext cx="8229600" cy="50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84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92931" y="685801"/>
            <a:ext cx="16154400" cy="1143000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  <a:t>1. Wonderful in his Birth!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2931" y="1981201"/>
            <a:ext cx="16154400" cy="1981200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Witnessed by </a:t>
            </a:r>
          </a:p>
          <a:p>
            <a:pPr marL="8467" indent="0" eaLnBrk="1" hangingPunct="1"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Shepherds, </a:t>
            </a:r>
          </a:p>
          <a:p>
            <a:pPr marL="8467" indent="0" eaLnBrk="1" hangingPunct="1"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(Luke 2:15-18)</a:t>
            </a:r>
          </a:p>
          <a:p>
            <a:pPr marL="8467" indent="0" eaLnBrk="1" hangingPunct="1"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Worshipped by </a:t>
            </a:r>
          </a:p>
          <a:p>
            <a:pPr marL="8467" indent="0" eaLnBrk="1" hangingPunct="1"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Wise men.   (Mt. 2:11)</a:t>
            </a:r>
          </a:p>
          <a:p>
            <a:pPr marL="8467" indent="0" eaLnBrk="1" hangingPunct="1">
              <a:buNone/>
              <a:defRPr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</a:p>
        </p:txBody>
      </p:sp>
      <p:pic>
        <p:nvPicPr>
          <p:cNvPr id="4098" name="Picture 2" descr="Image result for Angels and the shepherds">
            <a:extLst>
              <a:ext uri="{FF2B5EF4-FFF2-40B4-BE49-F238E27FC236}">
                <a16:creationId xmlns:a16="http://schemas.microsoft.com/office/drawing/2014/main" id="{598FB493-76F0-42B0-9E09-DD2B76D59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131" y="1885950"/>
            <a:ext cx="8670132" cy="46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wise men and jesus">
            <a:extLst>
              <a:ext uri="{FF2B5EF4-FFF2-40B4-BE49-F238E27FC236}">
                <a16:creationId xmlns:a16="http://schemas.microsoft.com/office/drawing/2014/main" id="{7D2A14B6-5799-4D4E-A001-483BF6907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1828801"/>
            <a:ext cx="8136732" cy="642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44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92931" y="685801"/>
            <a:ext cx="16154400" cy="1143000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</a:bodyPr>
          <a:lstStyle/>
          <a:p>
            <a:pPr marL="76204" indent="-76204" eaLnBrk="1" hangingPunct="1">
              <a:defRPr/>
            </a:pPr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sym typeface="Georgia" charset="0"/>
              </a:rPr>
              <a:t>1. Wonderful in his Birth!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2931" y="1981200"/>
            <a:ext cx="16154400" cy="6553199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algn="ctr" eaLnBrk="1" hangingPunct="1">
              <a:buNone/>
              <a:defRPr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Luke 2:18-20 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“all they that heard it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wondered at</a:t>
            </a:r>
          </a:p>
          <a:p>
            <a:pPr marL="8467" indent="0" algn="ctr" eaLnBrk="1" hangingPunct="1"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those things which were told them by the shepherds.</a:t>
            </a:r>
          </a:p>
          <a:p>
            <a:pPr marL="8467" indent="0" algn="ctr" eaLnBrk="1" hangingPunct="1"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Thauma’zō</a:t>
            </a: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: Marveled</a:t>
            </a:r>
          </a:p>
          <a:p>
            <a:pPr marL="8467" indent="0" algn="ctr" eaLnBrk="1" hangingPunct="1"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But Mary kept all these things,</a:t>
            </a:r>
          </a:p>
          <a:p>
            <a:pPr marL="8467" indent="0" algn="ctr" eaLnBrk="1" hangingPunct="1"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and pondered them in her heart. </a:t>
            </a:r>
          </a:p>
          <a:p>
            <a:pPr marL="8467" indent="0" algn="ctr" eaLnBrk="1" hangingPunct="1"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And the shepherds returned, glorifying and praising God for all the things that they had heard and seen” </a:t>
            </a:r>
          </a:p>
        </p:txBody>
      </p:sp>
    </p:spTree>
    <p:extLst>
      <p:ext uri="{BB962C8B-B14F-4D97-AF65-F5344CB8AC3E}">
        <p14:creationId xmlns:p14="http://schemas.microsoft.com/office/powerpoint/2010/main" val="4454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orentine-Appointed">
  <a:themeElements>
    <a:clrScheme name="Prince of Peace">
      <a:dk1>
        <a:srgbClr val="DCAF4F"/>
      </a:dk1>
      <a:lt1>
        <a:srgbClr val="000000"/>
      </a:lt1>
      <a:dk2>
        <a:srgbClr val="DCAF4F"/>
      </a:dk2>
      <a:lt2>
        <a:srgbClr val="000000"/>
      </a:lt2>
      <a:accent1>
        <a:srgbClr val="57683E"/>
      </a:accent1>
      <a:accent2>
        <a:srgbClr val="EDCB96"/>
      </a:accent2>
      <a:accent3>
        <a:srgbClr val="D78651"/>
      </a:accent3>
      <a:accent4>
        <a:srgbClr val="ADAD7D"/>
      </a:accent4>
      <a:accent5>
        <a:srgbClr val="7680D7"/>
      </a:accent5>
      <a:accent6>
        <a:srgbClr val="F5DFB4"/>
      </a:accent6>
      <a:hlink>
        <a:srgbClr val="D78651"/>
      </a:hlink>
      <a:folHlink>
        <a:srgbClr val="ADAD7D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Prince of Peace">
      <a:dk1>
        <a:srgbClr val="DCAF4F"/>
      </a:dk1>
      <a:lt1>
        <a:srgbClr val="000000"/>
      </a:lt1>
      <a:dk2>
        <a:srgbClr val="DCAF4F"/>
      </a:dk2>
      <a:lt2>
        <a:srgbClr val="000000"/>
      </a:lt2>
      <a:accent1>
        <a:srgbClr val="57683E"/>
      </a:accent1>
      <a:accent2>
        <a:srgbClr val="EDCB96"/>
      </a:accent2>
      <a:accent3>
        <a:srgbClr val="D78651"/>
      </a:accent3>
      <a:accent4>
        <a:srgbClr val="ADAD7D"/>
      </a:accent4>
      <a:accent5>
        <a:srgbClr val="7680D7"/>
      </a:accent5>
      <a:accent6>
        <a:srgbClr val="F5DFB4"/>
      </a:accent6>
      <a:hlink>
        <a:srgbClr val="D78651"/>
      </a:hlink>
      <a:folHlink>
        <a:srgbClr val="ADAD7D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Prince of Peace">
      <a:dk1>
        <a:srgbClr val="DCAF4F"/>
      </a:dk1>
      <a:lt1>
        <a:srgbClr val="000000"/>
      </a:lt1>
      <a:dk2>
        <a:srgbClr val="DCAF4F"/>
      </a:dk2>
      <a:lt2>
        <a:srgbClr val="000000"/>
      </a:lt2>
      <a:accent1>
        <a:srgbClr val="57683E"/>
      </a:accent1>
      <a:accent2>
        <a:srgbClr val="EDCB96"/>
      </a:accent2>
      <a:accent3>
        <a:srgbClr val="D78651"/>
      </a:accent3>
      <a:accent4>
        <a:srgbClr val="ADAD7D"/>
      </a:accent4>
      <a:accent5>
        <a:srgbClr val="7680D7"/>
      </a:accent5>
      <a:accent6>
        <a:srgbClr val="F5DFB4"/>
      </a:accent6>
      <a:hlink>
        <a:srgbClr val="D78651"/>
      </a:hlink>
      <a:folHlink>
        <a:srgbClr val="ADAD7D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PrinceOfPeace</Template>
  <TotalTime>406</TotalTime>
  <Pages>0</Pages>
  <Words>1071</Words>
  <Characters>0</Characters>
  <Application>Microsoft Office PowerPoint</Application>
  <PresentationFormat>Custom</PresentationFormat>
  <Lines>0</Lines>
  <Paragraphs>136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MS PGothic</vt:lpstr>
      <vt:lpstr>MS PGothic</vt:lpstr>
      <vt:lpstr>Arial</vt:lpstr>
      <vt:lpstr>Calibri</vt:lpstr>
      <vt:lpstr>Garamond</vt:lpstr>
      <vt:lpstr>Georgia</vt:lpstr>
      <vt:lpstr>Lucida Grande</vt:lpstr>
      <vt:lpstr>Times New Roman</vt:lpstr>
      <vt:lpstr>Wingdings</vt:lpstr>
      <vt:lpstr>ヒラギノ明朝 Pro W6</vt:lpstr>
      <vt:lpstr>ヒラギノ角ゴ Pro W3</vt:lpstr>
      <vt:lpstr>Florentine-Appointed</vt:lpstr>
      <vt:lpstr>Default Design</vt:lpstr>
      <vt:lpstr>1_Default Design</vt:lpstr>
      <vt:lpstr>What Child is This?</vt:lpstr>
      <vt:lpstr>PowerPoint Presentation</vt:lpstr>
      <vt:lpstr>Jesus: A truly “Wonderful” Life!</vt:lpstr>
      <vt:lpstr>PowerPoint Presentation</vt:lpstr>
      <vt:lpstr>“His name shall be called wonderful”</vt:lpstr>
      <vt:lpstr>1. Wonderful in his Birth!</vt:lpstr>
      <vt:lpstr>1. Wonderful in his Birth!</vt:lpstr>
      <vt:lpstr>1. Wonderful in his Birth!</vt:lpstr>
      <vt:lpstr>1. Wonderful in his Birth!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Child is This?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</dc:creator>
  <cp:lastModifiedBy>Admin</cp:lastModifiedBy>
  <cp:revision>30</cp:revision>
  <dcterms:created xsi:type="dcterms:W3CDTF">2014-12-03T15:44:54Z</dcterms:created>
  <dcterms:modified xsi:type="dcterms:W3CDTF">2017-12-22T18:26:23Z</dcterms:modified>
</cp:coreProperties>
</file>