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</p:sldMasterIdLst>
  <p:notesMasterIdLst>
    <p:notesMasterId r:id="rId36"/>
  </p:notesMasterIdLst>
  <p:handoutMasterIdLst>
    <p:handoutMasterId r:id="rId37"/>
  </p:handoutMasterIdLst>
  <p:sldIdLst>
    <p:sldId id="441" r:id="rId3"/>
    <p:sldId id="440" r:id="rId4"/>
    <p:sldId id="394" r:id="rId5"/>
    <p:sldId id="415" r:id="rId6"/>
    <p:sldId id="422" r:id="rId7"/>
    <p:sldId id="421" r:id="rId8"/>
    <p:sldId id="409" r:id="rId9"/>
    <p:sldId id="419" r:id="rId10"/>
    <p:sldId id="418" r:id="rId11"/>
    <p:sldId id="425" r:id="rId12"/>
    <p:sldId id="426" r:id="rId13"/>
    <p:sldId id="429" r:id="rId14"/>
    <p:sldId id="453" r:id="rId15"/>
    <p:sldId id="427" r:id="rId16"/>
    <p:sldId id="433" r:id="rId17"/>
    <p:sldId id="436" r:id="rId18"/>
    <p:sldId id="442" r:id="rId19"/>
    <p:sldId id="437" r:id="rId20"/>
    <p:sldId id="438" r:id="rId21"/>
    <p:sldId id="443" r:id="rId22"/>
    <p:sldId id="444" r:id="rId23"/>
    <p:sldId id="431" r:id="rId24"/>
    <p:sldId id="435" r:id="rId25"/>
    <p:sldId id="454" r:id="rId26"/>
    <p:sldId id="447" r:id="rId27"/>
    <p:sldId id="445" r:id="rId28"/>
    <p:sldId id="448" r:id="rId29"/>
    <p:sldId id="456" r:id="rId30"/>
    <p:sldId id="449" r:id="rId31"/>
    <p:sldId id="452" r:id="rId32"/>
    <p:sldId id="451" r:id="rId33"/>
    <p:sldId id="455" r:id="rId34"/>
    <p:sldId id="450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0000"/>
    <a:srgbClr val="B8B8B8"/>
    <a:srgbClr val="004080"/>
    <a:srgbClr val="763219"/>
    <a:srgbClr val="16531B"/>
    <a:srgbClr val="DC8F67"/>
    <a:srgbClr val="810100"/>
    <a:srgbClr val="12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5" autoAdjust="0"/>
    <p:restoredTop sz="90929"/>
  </p:normalViewPr>
  <p:slideViewPr>
    <p:cSldViewPr>
      <p:cViewPr varScale="1">
        <p:scale>
          <a:sx n="104" d="100"/>
          <a:sy n="104" d="100"/>
        </p:scale>
        <p:origin x="414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dirty="0"/>
              <a:t>Dare to Love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800" dirty="0"/>
              <a:t>©Bristol Works, Inc.</a:t>
            </a:r>
          </a:p>
          <a:p>
            <a:r>
              <a:rPr lang="en-US" sz="800" dirty="0"/>
              <a:t>Rose Publishing, Inc. 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6380C-3D92-DD43-A3F7-E6BA8EDDC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BD6F3C-A906-7D44-9395-B59891EAC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8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05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10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11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4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12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8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13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14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44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15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82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16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2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17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80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18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0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19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6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700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20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21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0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4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23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2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22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5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90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6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394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30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20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31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08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32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67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3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9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34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52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448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204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9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420186-7391-C14D-89C6-F7CFB1E97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424350-993C-434E-B36D-141C59F4C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219076"/>
            <a:ext cx="2768600" cy="6257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19076"/>
            <a:ext cx="8102600" cy="6257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B8BF5D-DAFE-B240-890E-D49427DE9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CD1F5E-B839-4BC3-A964-D2999235B4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49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C092AE-952B-CD41-BE6E-427EE4675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CA1C72-49F6-384E-8DAC-97DDC811A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5435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990600"/>
            <a:ext cx="5435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FDB763-0744-934E-BCAD-F2107EA5D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E4D01B-D689-4B42-9181-891618236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E823C2-9BD3-DE40-8805-766959261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6BA86E-21C6-9244-BAD4-9FCADCD0D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C38A3F-8FB9-BA44-8C8B-ADE56B802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5275FB-6EB2-6449-810D-68EF0B7BE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19075"/>
            <a:ext cx="1107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990600"/>
            <a:ext cx="1107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6806DE-D5D3-1C43-8A26-058803FE46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Symbol" charset="2"/>
        <a:buChar char="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9CD92B-0DDD-449B-8132-BB5685BBF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7293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C8445A80-230D-4293-BFC1-CE13A7B88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45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8BA037-36F5-4B3E-91F4-819CAE182801}"/>
              </a:ext>
            </a:extLst>
          </p:cNvPr>
          <p:cNvSpPr txBox="1"/>
          <p:nvPr/>
        </p:nvSpPr>
        <p:spPr>
          <a:xfrm>
            <a:off x="228600" y="644334"/>
            <a:ext cx="1196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Navigating the New Year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65D50-69E4-46D8-A288-39F3FA319F4E}"/>
              </a:ext>
            </a:extLst>
          </p:cNvPr>
          <p:cNvSpPr/>
          <p:nvPr/>
        </p:nvSpPr>
        <p:spPr>
          <a:xfrm>
            <a:off x="76200" y="1600200"/>
            <a:ext cx="11544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wilt shew me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path of life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thy presence is fulness of joy;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 thy right hand there are pleasures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evermore.”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Psalm 16:11</a:t>
            </a:r>
          </a:p>
          <a:p>
            <a:pPr algn="ctr">
              <a:spcBef>
                <a:spcPts val="0"/>
              </a:spcBef>
            </a:pP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0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520700" y="25400"/>
            <a:ext cx="11074400" cy="533400"/>
          </a:xfrm>
        </p:spPr>
        <p:txBody>
          <a:bodyPr/>
          <a:lstStyle/>
          <a:p>
            <a:r>
              <a:rPr lang="en-US" sz="7200" b="1" dirty="0">
                <a:latin typeface="Georgia" panose="02040502050405020303" pitchFamily="18" charset="0"/>
              </a:rPr>
              <a:t>D</a:t>
            </a:r>
            <a:r>
              <a:rPr lang="en-US" sz="6000" b="1" dirty="0">
                <a:latin typeface="Georgia" panose="02040502050405020303" pitchFamily="18" charset="0"/>
              </a:rPr>
              <a:t>are To </a:t>
            </a:r>
            <a:r>
              <a:rPr lang="en-US" sz="7200" b="1" dirty="0">
                <a:latin typeface="Georgia" panose="02040502050405020303" pitchFamily="18" charset="0"/>
              </a:rPr>
              <a:t>Care!</a:t>
            </a:r>
            <a:endParaRPr lang="en-US" sz="6000" b="1" dirty="0">
              <a:latin typeface="Georgia" panose="02040502050405020303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12192000" cy="5486400"/>
          </a:xfrm>
        </p:spPr>
        <p:txBody>
          <a:bodyPr/>
          <a:lstStyle/>
          <a:p>
            <a:pPr marL="1143000" indent="-1143000">
              <a:spcBef>
                <a:spcPts val="0"/>
              </a:spcBef>
              <a:buAutoNum type="arabicPeriod"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Created to Care (Love) </a:t>
            </a:r>
          </a:p>
          <a:p>
            <a:pPr marL="0" indent="0">
              <a:spcBef>
                <a:spcPts val="0"/>
              </a:spcBef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“caring” takes </a:t>
            </a:r>
            <a:r>
              <a:rPr lang="en-US" sz="66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Courage!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Involves “relationships.”</a:t>
            </a:r>
          </a:p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(Relationships involve </a:t>
            </a:r>
            <a:r>
              <a:rPr lang="en-US" sz="60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God is relational!  1 Jn. 5:7      </a:t>
            </a:r>
          </a:p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“these three are one”  </a:t>
            </a:r>
          </a:p>
          <a:p>
            <a:pPr marL="0" indent="0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0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219075"/>
            <a:ext cx="11963400" cy="533400"/>
          </a:xfrm>
        </p:spPr>
        <p:txBody>
          <a:bodyPr/>
          <a:lstStyle/>
          <a:p>
            <a:pPr marL="1143000" indent="-1143000">
              <a:buAutoNum type="arabicPeriod"/>
            </a:pPr>
            <a:r>
              <a:rPr lang="en-US" sz="6600" b="1" dirty="0">
                <a:latin typeface="Georgia" panose="02040502050405020303" pitchFamily="18" charset="0"/>
                <a:cs typeface="Times New Roman" panose="02020603050405020304" pitchFamily="18" charset="0"/>
              </a:rPr>
              <a:t>Love Requires Courage.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12115800" cy="5486400"/>
          </a:xfrm>
        </p:spPr>
        <p:txBody>
          <a:bodyPr/>
          <a:lstStyle/>
          <a:p>
            <a:pPr marL="1143000" indent="-1143000">
              <a:buAutoNum type="alphaUcPeriod"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is </a:t>
            </a:r>
            <a:r>
              <a:rPr lang="en-US" sz="72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Relational</a:t>
            </a:r>
          </a:p>
          <a:p>
            <a:pPr marL="0" indent="0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We’re designed in God’s image. </a:t>
            </a:r>
            <a:endParaRPr lang="en-US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us make man in our image”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1:26</a:t>
            </a:r>
          </a:p>
          <a:p>
            <a:pPr marL="0" indent="0">
              <a:spcBef>
                <a:spcPts val="0"/>
              </a:spcBef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a)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Body to relate to (experience) Creation.</a:t>
            </a:r>
          </a:p>
          <a:p>
            <a:pPr marL="0" indent="0">
              <a:spcBef>
                <a:spcPts val="0"/>
              </a:spcBef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b) A Soul to relate to (experience) each other.</a:t>
            </a:r>
          </a:p>
          <a:p>
            <a:pPr marL="0" indent="0">
              <a:spcBef>
                <a:spcPts val="0"/>
              </a:spcBef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c) A Spirit to relate to (experience) God!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13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762000"/>
            <a:ext cx="12115800" cy="5486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God is relational!  1 Jn. 5:7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We’re designed in God’s image. Ge. 1:26</a:t>
            </a:r>
          </a:p>
          <a:p>
            <a:pPr marL="0" indent="0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3) We’re </a:t>
            </a:r>
            <a:r>
              <a:rPr lang="en-US" sz="4800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incomplete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without relationships!</a:t>
            </a:r>
          </a:p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/>
              <a:t>Gen 2:18 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is not good that the man</a:t>
            </a:r>
          </a:p>
          <a:p>
            <a:pPr marL="0" indent="0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should be alone; </a:t>
            </a:r>
          </a:p>
          <a:p>
            <a:pPr marL="0" indent="0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make an help meet for him.”</a:t>
            </a:r>
            <a:b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29E8C2-FDB5-4F11-80E4-C44EB1F45352}"/>
              </a:ext>
            </a:extLst>
          </p:cNvPr>
          <p:cNvSpPr/>
          <p:nvPr/>
        </p:nvSpPr>
        <p:spPr>
          <a:xfrm>
            <a:off x="457200" y="-25063"/>
            <a:ext cx="838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AutoNum type="alphaUcPeriod"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Love is Relational</a:t>
            </a:r>
          </a:p>
        </p:txBody>
      </p:sp>
    </p:spTree>
    <p:extLst>
      <p:ext uri="{BB962C8B-B14F-4D97-AF65-F5344CB8AC3E}">
        <p14:creationId xmlns:p14="http://schemas.microsoft.com/office/powerpoint/2010/main" val="4280178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885825"/>
            <a:ext cx="12115800" cy="5486400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We must Reach out to Relate!</a:t>
            </a:r>
          </a:p>
          <a:p>
            <a:pPr marL="0" indent="0">
              <a:spcBef>
                <a:spcPts val="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Physically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up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5 senses.</a:t>
            </a:r>
          </a:p>
          <a:p>
            <a:pPr marL="0" indent="0">
              <a:spcBef>
                <a:spcPts val="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Emotionally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up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“hearts, minds”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c)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Spiritually: </a:t>
            </a:r>
            <a:r>
              <a:rPr lang="en-US" sz="4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up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spiritual “senses”.  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Whenever we reach out, </a:t>
            </a:r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(open up)</a:t>
            </a:r>
            <a:endParaRPr lang="en-US" sz="6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we risk “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rejection”.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92FBD3-C916-4B58-85EA-BE0C2C21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85775"/>
            <a:ext cx="12115800" cy="533400"/>
          </a:xfrm>
        </p:spPr>
        <p:txBody>
          <a:bodyPr/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Love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Reaches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(It’s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Vulnerable)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31417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885825"/>
            <a:ext cx="12115800" cy="5486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Love Requires Relationships.</a:t>
            </a:r>
          </a:p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Relationships require “Reaching.”</a:t>
            </a:r>
          </a:p>
          <a:p>
            <a:pPr marL="0" indent="0">
              <a:spcBef>
                <a:spcPts val="0"/>
              </a:spcBef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92FBD3-C916-4B58-85EA-BE0C2C21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219075"/>
            <a:ext cx="12115800" cy="533400"/>
          </a:xfrm>
        </p:spPr>
        <p:txBody>
          <a:bodyPr/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Dare to Care  </a:t>
            </a:r>
            <a:endParaRPr lang="en-US" sz="8800" b="1" dirty="0"/>
          </a:p>
        </p:txBody>
      </p:sp>
      <p:pic>
        <p:nvPicPr>
          <p:cNvPr id="8" name="Picture 7" descr="A person that is standing in the grass&#10;&#10;Description generated with high confidence">
            <a:extLst>
              <a:ext uri="{FF2B5EF4-FFF2-40B4-BE49-F238E27FC236}">
                <a16:creationId xmlns:a16="http://schemas.microsoft.com/office/drawing/2014/main" id="{5FAF8688-CDBB-4FF7-84BB-03C06CB16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471" y="2895600"/>
            <a:ext cx="6839209" cy="3972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2DD861-198E-4747-8D1F-6744B7E07491}"/>
              </a:ext>
            </a:extLst>
          </p:cNvPr>
          <p:cNvSpPr txBox="1"/>
          <p:nvPr/>
        </p:nvSpPr>
        <p:spPr>
          <a:xfrm>
            <a:off x="387350" y="30480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Reaching involves Risk!</a:t>
            </a:r>
          </a:p>
        </p:txBody>
      </p:sp>
    </p:spTree>
    <p:extLst>
      <p:ext uri="{BB962C8B-B14F-4D97-AF65-F5344CB8AC3E}">
        <p14:creationId xmlns:p14="http://schemas.microsoft.com/office/powerpoint/2010/main" val="3689320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200" y="847130"/>
            <a:ext cx="12115800" cy="5486400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Risk requires </a:t>
            </a:r>
            <a:r>
              <a:rPr lang="en-US" sz="7200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 13:13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</a:pP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“Now </a:t>
            </a:r>
            <a:r>
              <a:rPr lang="en-US" sz="5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Hope, Charity”</a:t>
            </a:r>
          </a:p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Faith is </a:t>
            </a:r>
            <a:r>
              <a:rPr lang="en-US" sz="5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Foundational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love!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11:1 </a:t>
            </a:r>
          </a:p>
          <a:p>
            <a:pPr marL="0" indent="0">
              <a:spcBef>
                <a:spcPts val="6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substance of things </a:t>
            </a:r>
            <a:r>
              <a:rPr lang="en-US" sz="5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hoped for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</a:pP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evidence of things not seen.” </a:t>
            </a:r>
          </a:p>
          <a:p>
            <a:pPr marL="0" indent="0" algn="ctr">
              <a:spcBef>
                <a:spcPts val="600"/>
              </a:spcBef>
            </a:pP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Pistis: persuasion, conviction, trust!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16D1C-BEBE-4632-AA50-8540EFCA2016}"/>
              </a:ext>
            </a:extLst>
          </p:cNvPr>
          <p:cNvSpPr/>
          <p:nvPr/>
        </p:nvSpPr>
        <p:spPr>
          <a:xfrm>
            <a:off x="2895600" y="-161055"/>
            <a:ext cx="59795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Dare to Care!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8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00852" y="986356"/>
            <a:ext cx="12115800" cy="5347411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Faith is Foundational to love!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“Faith is the substance”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hypos’tasis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footing)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Every foundation requires a footing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6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a)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foundation is only as solid (secure) </a:t>
            </a:r>
          </a:p>
          <a:p>
            <a:pPr marL="0" indent="0">
              <a:spcBef>
                <a:spcPts val="60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as the footing it rests on!</a:t>
            </a:r>
          </a:p>
          <a:p>
            <a:pPr marL="0" indent="0">
              <a:spcBef>
                <a:spcPts val="600"/>
              </a:spcBef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KS footings must be &gt;3’ deep and</a:t>
            </a:r>
          </a:p>
          <a:p>
            <a:pPr marL="0" indent="0">
              <a:spcBef>
                <a:spcPts val="600"/>
              </a:spcBef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Measure at least 8” x 16”.</a:t>
            </a:r>
            <a:endParaRPr lang="en-US" sz="6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16D1C-BEBE-4632-AA50-8540EFCA2016}"/>
              </a:ext>
            </a:extLst>
          </p:cNvPr>
          <p:cNvSpPr/>
          <p:nvPr/>
        </p:nvSpPr>
        <p:spPr>
          <a:xfrm>
            <a:off x="436021" y="5862"/>
            <a:ext cx="377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85A96-F90B-453F-8968-367E1ACA2C6E}"/>
              </a:ext>
            </a:extLst>
          </p:cNvPr>
          <p:cNvSpPr txBox="1"/>
          <p:nvPr/>
        </p:nvSpPr>
        <p:spPr>
          <a:xfrm>
            <a:off x="3191887" y="-12164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 to Care!</a:t>
            </a:r>
          </a:p>
        </p:txBody>
      </p:sp>
    </p:spTree>
    <p:extLst>
      <p:ext uri="{BB962C8B-B14F-4D97-AF65-F5344CB8AC3E}">
        <p14:creationId xmlns:p14="http://schemas.microsoft.com/office/powerpoint/2010/main" val="175064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870221"/>
            <a:ext cx="12192000" cy="5486400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Faith is Foundational to love!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Every relationship is built on      </a:t>
            </a:r>
          </a:p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the “footing” of </a:t>
            </a:r>
            <a:r>
              <a:rPr lang="en-US" sz="72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indent="0">
              <a:spcBef>
                <a:spcPts val="600"/>
              </a:spcBef>
            </a:pP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 in what or who?</a:t>
            </a:r>
            <a:endParaRPr lang="en-US" sz="6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16D1C-BEBE-4632-AA50-8540EFCA2016}"/>
              </a:ext>
            </a:extLst>
          </p:cNvPr>
          <p:cNvSpPr/>
          <p:nvPr/>
        </p:nvSpPr>
        <p:spPr>
          <a:xfrm>
            <a:off x="76200" y="-6453"/>
            <a:ext cx="377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90AB2-E00D-4A18-9417-BB456260DF5D}"/>
              </a:ext>
            </a:extLst>
          </p:cNvPr>
          <p:cNvSpPr txBox="1"/>
          <p:nvPr/>
        </p:nvSpPr>
        <p:spPr>
          <a:xfrm>
            <a:off x="3191887" y="-12164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 to Care!</a:t>
            </a:r>
          </a:p>
        </p:txBody>
      </p:sp>
    </p:spTree>
    <p:extLst>
      <p:ext uri="{BB962C8B-B14F-4D97-AF65-F5344CB8AC3E}">
        <p14:creationId xmlns:p14="http://schemas.microsoft.com/office/powerpoint/2010/main" val="668434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12192000" cy="5486400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3) Contrast wise and foolish “footings”. </a:t>
            </a:r>
          </a:p>
          <a:p>
            <a:pPr marL="0" indent="0">
              <a:spcBef>
                <a:spcPts val="6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The “Wise” man of Luke 6:48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digged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deep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60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laid the foundation on a rock” </a:t>
            </a:r>
          </a:p>
          <a:p>
            <a:pPr marL="0" indent="0">
              <a:spcBef>
                <a:spcPts val="60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“footing” was solid bedrock!</a:t>
            </a:r>
          </a:p>
          <a:p>
            <a:pPr marL="0" indent="0">
              <a:spcBef>
                <a:spcPts val="6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b) The foolish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“built an house upon the earth.”</a:t>
            </a:r>
          </a:p>
          <a:p>
            <a:pPr marL="0" indent="0">
              <a:spcBef>
                <a:spcPts val="600"/>
              </a:spcBef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His “footing” was shifting dirt or sand!</a:t>
            </a:r>
          </a:p>
          <a:p>
            <a:pPr marL="0" indent="0">
              <a:spcBef>
                <a:spcPts val="600"/>
              </a:spcBef>
            </a:pP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16D1C-BEBE-4632-AA50-8540EFCA2016}"/>
              </a:ext>
            </a:extLst>
          </p:cNvPr>
          <p:cNvSpPr/>
          <p:nvPr/>
        </p:nvSpPr>
        <p:spPr>
          <a:xfrm>
            <a:off x="99646" y="777968"/>
            <a:ext cx="113199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Faith is Foundational to love!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01165-2A2D-4CD9-B850-59BEFA48E6D7}"/>
              </a:ext>
            </a:extLst>
          </p:cNvPr>
          <p:cNvSpPr txBox="1"/>
          <p:nvPr/>
        </p:nvSpPr>
        <p:spPr>
          <a:xfrm>
            <a:off x="3191887" y="-12164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 to Care!</a:t>
            </a:r>
          </a:p>
        </p:txBody>
      </p:sp>
    </p:spTree>
    <p:extLst>
      <p:ext uri="{BB962C8B-B14F-4D97-AF65-F5344CB8AC3E}">
        <p14:creationId xmlns:p14="http://schemas.microsoft.com/office/powerpoint/2010/main" val="2822296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616D1C-BEBE-4632-AA50-8540EFCA2016}"/>
              </a:ext>
            </a:extLst>
          </p:cNvPr>
          <p:cNvSpPr/>
          <p:nvPr/>
        </p:nvSpPr>
        <p:spPr>
          <a:xfrm>
            <a:off x="0" y="-304800"/>
            <a:ext cx="98459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Risk requires </a:t>
            </a:r>
            <a:r>
              <a:rPr lang="en-US" sz="8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45537-3D48-4A0D-9C63-D26D661558AC}"/>
              </a:ext>
            </a:extLst>
          </p:cNvPr>
          <p:cNvSpPr/>
          <p:nvPr/>
        </p:nvSpPr>
        <p:spPr>
          <a:xfrm>
            <a:off x="152400" y="1018639"/>
            <a:ext cx="119634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Most build their relationships on      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foolish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(shifting)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“footings”: 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Physical attraction. 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eros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/>
              <a:t>Pr</a:t>
            </a:r>
            <a:r>
              <a:rPr lang="en-US" sz="3200" b="1" dirty="0"/>
              <a:t> 7:22-23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her straightway, as an ox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slaughter, or as a fool to the correction of the stocks;</a:t>
            </a:r>
          </a:p>
          <a:p>
            <a:pPr algn="ctr"/>
            <a:r>
              <a:rPr lang="en-US" sz="4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that it is for his life.”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Pr. 11:22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a jewel in a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swines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snout…”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38364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55"/>
            <a:ext cx="121158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Finding the “path of life” requires: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reliable “map”. </a:t>
            </a:r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22:29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do </a:t>
            </a:r>
            <a:r>
              <a:rPr lang="en-US" sz="9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err</a:t>
            </a: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plana’o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get deceived, drift, go astray}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knowing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scriptures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 the power of God.”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616D1C-BEBE-4632-AA50-8540EFCA2016}"/>
              </a:ext>
            </a:extLst>
          </p:cNvPr>
          <p:cNvSpPr/>
          <p:nvPr/>
        </p:nvSpPr>
        <p:spPr>
          <a:xfrm>
            <a:off x="0" y="-304800"/>
            <a:ext cx="10770897" cy="232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Some foolish “footings” include:</a:t>
            </a:r>
            <a:endParaRPr lang="en-US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45537-3D48-4A0D-9C63-D26D661558AC}"/>
              </a:ext>
            </a:extLst>
          </p:cNvPr>
          <p:cNvSpPr/>
          <p:nvPr/>
        </p:nvSpPr>
        <p:spPr>
          <a:xfrm>
            <a:off x="457200" y="866292"/>
            <a:ext cx="118872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Emotional attraction. 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31:30     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Favor is deceitful, and beauty is vain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 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Favor: </a:t>
            </a:r>
            <a:r>
              <a:rPr lang="en-US" sz="4400" b="1" dirty="0" err="1">
                <a:solidFill>
                  <a:srgbClr val="0000FF"/>
                </a:solidFill>
              </a:rPr>
              <a:t>ḥēn</a:t>
            </a:r>
            <a:r>
              <a:rPr lang="en-US" sz="4400" b="1" dirty="0">
                <a:solidFill>
                  <a:srgbClr val="0000FF"/>
                </a:solidFill>
              </a:rPr>
              <a:t>: kindness, pleasantness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Deceitful: 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sheq’er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“faked” or temporary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Vain: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heb’el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temporary </a:t>
            </a:r>
          </a:p>
          <a:p>
            <a:pPr algn="ctr">
              <a:spcBef>
                <a:spcPts val="180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Putting your “faith” in only the physical or emotional is Vain!  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71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616D1C-BEBE-4632-AA50-8540EFCA2016}"/>
              </a:ext>
            </a:extLst>
          </p:cNvPr>
          <p:cNvSpPr/>
          <p:nvPr/>
        </p:nvSpPr>
        <p:spPr>
          <a:xfrm>
            <a:off x="-152400" y="-609600"/>
            <a:ext cx="113559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 only “Wise” footing is: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45537-3D48-4A0D-9C63-D26D661558AC}"/>
              </a:ext>
            </a:extLst>
          </p:cNvPr>
          <p:cNvSpPr/>
          <p:nvPr/>
        </p:nvSpPr>
        <p:spPr>
          <a:xfrm>
            <a:off x="457200" y="838200"/>
            <a:ext cx="1173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God’s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Agape love!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31:30     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“Favor is deceitful, and beauty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vain: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 woman that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feareth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54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(Has A Foundation Of Genuine Faith In God)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shall be praised.”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hālal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to shine or celebrate)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4937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" y="219075"/>
            <a:ext cx="12001500" cy="53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Created to Care.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(Love!)      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752475"/>
            <a:ext cx="12115800" cy="5486400"/>
          </a:xfrm>
        </p:spPr>
        <p:txBody>
          <a:bodyPr/>
          <a:lstStyle/>
          <a:p>
            <a:pPr marL="857250" indent="-8572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can’t “Care” without </a:t>
            </a:r>
          </a:p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Connecting.  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(Relationships) </a:t>
            </a:r>
          </a:p>
          <a:p>
            <a:pPr marL="857250" indent="-8572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can’t “connect” without </a:t>
            </a:r>
          </a:p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Reaching. 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(Risking Rejection)</a:t>
            </a:r>
          </a:p>
          <a:p>
            <a:pPr marL="857250" indent="-8572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requires Faith!</a:t>
            </a:r>
          </a:p>
        </p:txBody>
      </p:sp>
    </p:spTree>
    <p:extLst>
      <p:ext uri="{BB962C8B-B14F-4D97-AF65-F5344CB8AC3E}">
        <p14:creationId xmlns:p14="http://schemas.microsoft.com/office/powerpoint/2010/main" val="4208552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619125"/>
            <a:ext cx="12115800" cy="5486400"/>
          </a:xfrm>
        </p:spPr>
        <p:txBody>
          <a:bodyPr/>
          <a:lstStyle/>
          <a:p>
            <a:pPr marL="0" indent="0" algn="ctr">
              <a:spcBef>
                <a:spcPts val="60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Eros and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an element of “insecurity” because of the frailty and “fickleness” of human relationships. </a:t>
            </a:r>
          </a:p>
          <a:p>
            <a:pPr marL="0" indent="0"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fear in love; 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(agape)  </a:t>
            </a:r>
          </a:p>
          <a:p>
            <a:pPr marL="0" indent="0"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6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 love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casteth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out fear”</a:t>
            </a:r>
          </a:p>
          <a:p>
            <a:pPr marL="0" indent="0" algn="ctr">
              <a:spcBef>
                <a:spcPts val="0"/>
              </a:spcBef>
            </a:pP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Perfect: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Complete</a:t>
            </a:r>
          </a:p>
          <a:p>
            <a:pPr marL="0" indent="0" algn="ctr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John 4:18</a:t>
            </a:r>
          </a:p>
          <a:p>
            <a:pPr marL="0" indent="0" algn="ctr">
              <a:spcBef>
                <a:spcPts val="600"/>
              </a:spcBef>
            </a:pP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3E409-5049-4A70-834E-A855B9F4FEA4}"/>
              </a:ext>
            </a:extLst>
          </p:cNvPr>
          <p:cNvSpPr txBox="1"/>
          <p:nvPr/>
        </p:nvSpPr>
        <p:spPr>
          <a:xfrm>
            <a:off x="3191887" y="-12164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 to Care!</a:t>
            </a:r>
          </a:p>
        </p:txBody>
      </p:sp>
    </p:spTree>
    <p:extLst>
      <p:ext uri="{BB962C8B-B14F-4D97-AF65-F5344CB8AC3E}">
        <p14:creationId xmlns:p14="http://schemas.microsoft.com/office/powerpoint/2010/main" val="395094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619125"/>
            <a:ext cx="12115800" cy="5486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John 4:18 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fear in love; 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6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love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casteth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fear”</a:t>
            </a:r>
          </a:p>
          <a:p>
            <a:pPr marL="0" indent="0" algn="ctr">
              <a:spcBef>
                <a:spcPts val="0"/>
              </a:spcBef>
            </a:pPr>
            <a:endParaRPr lang="en-US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Security of our love is proportional to our relationship with the God of Love!</a:t>
            </a:r>
          </a:p>
          <a:p>
            <a:pPr marL="0" indent="0" algn="ctr">
              <a:spcBef>
                <a:spcPts val="600"/>
              </a:spcBef>
            </a:pP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3E409-5049-4A70-834E-A855B9F4FEA4}"/>
              </a:ext>
            </a:extLst>
          </p:cNvPr>
          <p:cNvSpPr txBox="1"/>
          <p:nvPr/>
        </p:nvSpPr>
        <p:spPr>
          <a:xfrm>
            <a:off x="3191887" y="-12164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 to Care!</a:t>
            </a:r>
          </a:p>
        </p:txBody>
      </p:sp>
    </p:spTree>
    <p:extLst>
      <p:ext uri="{BB962C8B-B14F-4D97-AF65-F5344CB8AC3E}">
        <p14:creationId xmlns:p14="http://schemas.microsoft.com/office/powerpoint/2010/main" val="2334992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40409" y="111125"/>
            <a:ext cx="12001500" cy="533400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first “Relationship”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752475"/>
            <a:ext cx="12115800" cy="1076325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18B46EA-EAAB-4B1A-93F6-A1552804A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/>
          <a:stretch/>
        </p:blipFill>
        <p:spPr bwMode="auto">
          <a:xfrm>
            <a:off x="24245" y="2796266"/>
            <a:ext cx="6071755" cy="40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533CC-A7DD-49BD-9F31-60E2FD2FEAC5}"/>
              </a:ext>
            </a:extLst>
          </p:cNvPr>
          <p:cNvSpPr txBox="1"/>
          <p:nvPr/>
        </p:nvSpPr>
        <p:spPr>
          <a:xfrm>
            <a:off x="13855" y="752475"/>
            <a:ext cx="12153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Adam’s faith in God’s love enabled him to recognize and respond to Eve with “agape”,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 security in both </a:t>
            </a:r>
            <a:r>
              <a:rPr 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Eros. </a:t>
            </a:r>
          </a:p>
          <a:p>
            <a:pPr algn="ctr"/>
            <a:endParaRPr lang="en-US" sz="4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5F0D2C-C432-4BCC-9AFA-92957687A651}"/>
              </a:ext>
            </a:extLst>
          </p:cNvPr>
          <p:cNvSpPr/>
          <p:nvPr/>
        </p:nvSpPr>
        <p:spPr>
          <a:xfrm>
            <a:off x="6095999" y="2840422"/>
            <a:ext cx="59459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Genesis 2:25</a:t>
            </a:r>
            <a:br>
              <a:rPr lang="en-US" sz="2800" dirty="0"/>
            </a:br>
            <a:r>
              <a:rPr lang="en-US" sz="4000" dirty="0">
                <a:solidFill>
                  <a:srgbClr val="FF0000"/>
                </a:solidFill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both naked, the man and his wife,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were not ashamed.” 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Bôsh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Disappointed</a:t>
            </a:r>
          </a:p>
        </p:txBody>
      </p:sp>
    </p:spTree>
    <p:extLst>
      <p:ext uri="{BB962C8B-B14F-4D97-AF65-F5344CB8AC3E}">
        <p14:creationId xmlns:p14="http://schemas.microsoft.com/office/powerpoint/2010/main" val="3705583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40409" y="111125"/>
            <a:ext cx="12001500" cy="533400"/>
          </a:xfrm>
        </p:spPr>
        <p:txBody>
          <a:bodyPr/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willful sin entered the garden: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752475"/>
            <a:ext cx="12115800" cy="1076325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533CC-A7DD-49BD-9F31-60E2FD2FEAC5}"/>
              </a:ext>
            </a:extLst>
          </p:cNvPr>
          <p:cNvSpPr txBox="1"/>
          <p:nvPr/>
        </p:nvSpPr>
        <p:spPr>
          <a:xfrm>
            <a:off x="140853" y="752475"/>
            <a:ext cx="120014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Adam rebelled against God’s Word. (Ro. 5:12)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hid from God. (Gen. 3:8)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heir “nakedness” brought shame. (3:7)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“turned” on each other. (3:12)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/>
          </a:p>
        </p:txBody>
      </p:sp>
      <p:pic>
        <p:nvPicPr>
          <p:cNvPr id="4" name="Picture 3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1C752B62-F430-4551-8322-14B336285A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49" r="12080"/>
          <a:stretch/>
        </p:blipFill>
        <p:spPr>
          <a:xfrm>
            <a:off x="68121" y="3917318"/>
            <a:ext cx="3818079" cy="2829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7790C7-7C99-424B-97C7-5B7606A93FDD}"/>
              </a:ext>
            </a:extLst>
          </p:cNvPr>
          <p:cNvSpPr txBox="1"/>
          <p:nvPr/>
        </p:nvSpPr>
        <p:spPr>
          <a:xfrm>
            <a:off x="4522932" y="3751928"/>
            <a:ext cx="72880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“strained” relationship with God,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“strained” their relationship with each other!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47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40409" y="111125"/>
            <a:ext cx="12001500" cy="533400"/>
          </a:xfrm>
        </p:spPr>
        <p:txBody>
          <a:bodyPr/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752475"/>
            <a:ext cx="12115800" cy="1076325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533CC-A7DD-49BD-9F31-60E2FD2FEAC5}"/>
              </a:ext>
            </a:extLst>
          </p:cNvPr>
          <p:cNvSpPr txBox="1"/>
          <p:nvPr/>
        </p:nvSpPr>
        <p:spPr>
          <a:xfrm>
            <a:off x="152401" y="874921"/>
            <a:ext cx="120014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Satan knows that agape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(God’s Love)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fountain and foundation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human love! (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eros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 4:13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can do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things through Christ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strengtheneth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me.” 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 why we must be rightly related to God in order to rightly related to others!</a:t>
            </a:r>
          </a:p>
        </p:txBody>
      </p:sp>
    </p:spTree>
    <p:extLst>
      <p:ext uri="{BB962C8B-B14F-4D97-AF65-F5344CB8AC3E}">
        <p14:creationId xmlns:p14="http://schemas.microsoft.com/office/powerpoint/2010/main" val="3866529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40409" y="111125"/>
            <a:ext cx="12001500" cy="533400"/>
          </a:xfrm>
        </p:spPr>
        <p:txBody>
          <a:bodyPr/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752475"/>
            <a:ext cx="12115800" cy="1076325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533CC-A7DD-49BD-9F31-60E2FD2FEAC5}"/>
              </a:ext>
            </a:extLst>
          </p:cNvPr>
          <p:cNvSpPr txBox="1"/>
          <p:nvPr/>
        </p:nvSpPr>
        <p:spPr>
          <a:xfrm>
            <a:off x="152401" y="874921"/>
            <a:ext cx="120014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15:4,9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“Abide in me, and I in you.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branch cannot bear fruit of itself, except it abide in the vine;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can ye, except ye abide in me…. 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Father hath loved me,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have I loved you: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continue ye in my love.” </a:t>
            </a:r>
          </a:p>
        </p:txBody>
      </p:sp>
    </p:spTree>
    <p:extLst>
      <p:ext uri="{BB962C8B-B14F-4D97-AF65-F5344CB8AC3E}">
        <p14:creationId xmlns:p14="http://schemas.microsoft.com/office/powerpoint/2010/main" val="1004080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" y="280298"/>
            <a:ext cx="12001500" cy="533400"/>
          </a:xfrm>
        </p:spPr>
        <p:txBody>
          <a:bodyPr/>
          <a:lstStyle/>
          <a:p>
            <a:r>
              <a:rPr lang="en-US" sz="9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John 4:18,21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752475"/>
            <a:ext cx="12115800" cy="1076325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533CC-A7DD-49BD-9F31-60E2FD2FEAC5}"/>
              </a:ext>
            </a:extLst>
          </p:cNvPr>
          <p:cNvSpPr txBox="1"/>
          <p:nvPr/>
        </p:nvSpPr>
        <p:spPr>
          <a:xfrm>
            <a:off x="95250" y="1236092"/>
            <a:ext cx="12001499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7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fear in love; but </a:t>
            </a:r>
            <a:r>
              <a:rPr lang="en-US" sz="7200" b="1" i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 love </a:t>
            </a:r>
            <a:r>
              <a:rPr lang="en-US" sz="7200" b="1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casteth</a:t>
            </a:r>
            <a:r>
              <a:rPr lang="en-US" sz="7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fear: because fear hath torment.</a:t>
            </a:r>
          </a:p>
          <a:p>
            <a:pPr algn="ctr">
              <a:spcBef>
                <a:spcPts val="0"/>
              </a:spcBef>
            </a:pPr>
            <a:r>
              <a:rPr lang="en-US" sz="7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this </a:t>
            </a:r>
            <a:r>
              <a:rPr lang="en-US" sz="7200" b="1" i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</a:t>
            </a:r>
            <a:r>
              <a:rPr lang="en-US" sz="7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we from him,</a:t>
            </a:r>
          </a:p>
          <a:p>
            <a:pPr algn="ctr">
              <a:spcBef>
                <a:spcPts val="0"/>
              </a:spcBef>
            </a:pPr>
            <a:r>
              <a:rPr lang="en-US" sz="7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7200" b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entole</a:t>
            </a:r>
            <a:r>
              <a:rPr lang="en-US" sz="7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authoritative prescription)</a:t>
            </a:r>
            <a:endParaRPr lang="en-US" sz="72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he who loveth God    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love his brother </a:t>
            </a:r>
            <a:r>
              <a:rPr lang="en-US" sz="88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(others) </a:t>
            </a:r>
            <a:r>
              <a:rPr lang="en-US" sz="8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also.”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96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-152400"/>
            <a:ext cx="12115800" cy="5867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Finding the “path of life” requires: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fixed point of reference. Mt 22:34-40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end 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(telos: goal)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commandment is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which some having swerved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astoche’ō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miss the mark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5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aiming at the wrong target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12115800" cy="1076325"/>
          </a:xfrm>
        </p:spPr>
        <p:txBody>
          <a:bodyPr/>
          <a:lstStyle/>
          <a:p>
            <a:pPr marL="0" indent="0" algn="ctr">
              <a:spcBef>
                <a:spcPts val="600"/>
              </a:spcBef>
            </a:pPr>
            <a:r>
              <a:rPr lang="en-US" sz="6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Two are better than one…</a:t>
            </a:r>
          </a:p>
          <a:p>
            <a:pPr marL="0" indent="0" algn="ctr">
              <a:spcBef>
                <a:spcPts val="600"/>
              </a:spcBef>
            </a:pP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if they fall, the one will lift up his fellow:</a:t>
            </a:r>
          </a:p>
          <a:p>
            <a:pPr marL="0" indent="0" algn="ctr">
              <a:spcBef>
                <a:spcPts val="600"/>
              </a:spcBef>
            </a:pP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woe to him that is alone when he </a:t>
            </a:r>
            <a:r>
              <a:rPr lang="en-US" sz="4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falleth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spcBef>
                <a:spcPts val="600"/>
              </a:spcBef>
            </a:pP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Again, if two lie together, then they have heat: </a:t>
            </a:r>
          </a:p>
          <a:p>
            <a:pPr marL="0" indent="0" algn="ctr">
              <a:spcBef>
                <a:spcPts val="600"/>
              </a:spcBef>
            </a:pP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how can one be warm alone? </a:t>
            </a:r>
          </a:p>
          <a:p>
            <a:pPr marL="0" indent="0" algn="ctr">
              <a:spcBef>
                <a:spcPts val="600"/>
              </a:spcBef>
            </a:pP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one prevail against him, two shall withstand him; </a:t>
            </a:r>
          </a:p>
          <a:p>
            <a:pPr marL="0" indent="0" algn="ctr">
              <a:spcBef>
                <a:spcPts val="600"/>
              </a:spcBef>
            </a:pP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threefold cord 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 quickly broken.” </a:t>
            </a: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27067-7481-4512-84CB-2EB22281F050}"/>
              </a:ext>
            </a:extLst>
          </p:cNvPr>
          <p:cNvSpPr txBox="1"/>
          <p:nvPr/>
        </p:nvSpPr>
        <p:spPr>
          <a:xfrm>
            <a:off x="685800" y="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Ecclesiastes 4:9-12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2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609600"/>
            <a:ext cx="12115800" cy="1076325"/>
          </a:xfrm>
        </p:spPr>
        <p:txBody>
          <a:bodyPr/>
          <a:lstStyle/>
          <a:p>
            <a:pPr marL="0" indent="0" algn="ctr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Faith </a:t>
            </a: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(conviction)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</a:pP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 </a:t>
            </a: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(anticipation)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</a:pP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 </a:t>
            </a: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(benevolent affection)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600"/>
              </a:spcBef>
            </a:pP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three; 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greatest of these</a:t>
            </a:r>
            <a:r>
              <a:rPr lang="en-US" sz="6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</a:pPr>
            <a:r>
              <a:rPr lang="en-US" sz="1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charity”</a:t>
            </a:r>
          </a:p>
          <a:p>
            <a:pPr marL="0" indent="0" algn="ctr">
              <a:spcBef>
                <a:spcPts val="0"/>
              </a:spcBef>
            </a:pPr>
            <a:endParaRPr lang="en-US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27067-7481-4512-84CB-2EB22281F050}"/>
              </a:ext>
            </a:extLst>
          </p:cNvPr>
          <p:cNvSpPr txBox="1"/>
          <p:nvPr/>
        </p:nvSpPr>
        <p:spPr>
          <a:xfrm>
            <a:off x="685800" y="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 Corinthians 13:13</a:t>
            </a:r>
          </a:p>
        </p:txBody>
      </p:sp>
    </p:spTree>
    <p:extLst>
      <p:ext uri="{BB962C8B-B14F-4D97-AF65-F5344CB8AC3E}">
        <p14:creationId xmlns:p14="http://schemas.microsoft.com/office/powerpoint/2010/main" val="3151383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40409" y="111125"/>
            <a:ext cx="12001500" cy="533400"/>
          </a:xfrm>
        </p:spPr>
        <p:txBody>
          <a:bodyPr/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Dare to Care!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" y="752475"/>
            <a:ext cx="12115800" cy="1076325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533CC-A7DD-49BD-9F31-60E2FD2FEAC5}"/>
              </a:ext>
            </a:extLst>
          </p:cNvPr>
          <p:cNvSpPr txBox="1"/>
          <p:nvPr/>
        </p:nvSpPr>
        <p:spPr>
          <a:xfrm>
            <a:off x="0" y="813564"/>
            <a:ext cx="12001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Let’s stop repeating the rebellion of Eden,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(Ro. 5:12)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reconnect with the Source of perfect love! (Rev. 2:5)</a:t>
            </a:r>
          </a:p>
        </p:txBody>
      </p:sp>
      <p:pic>
        <p:nvPicPr>
          <p:cNvPr id="4" name="Picture 3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1C752B62-F430-4551-8322-14B336285A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49" r="28203"/>
          <a:stretch/>
        </p:blipFill>
        <p:spPr>
          <a:xfrm>
            <a:off x="1619" y="3429000"/>
            <a:ext cx="3655981" cy="3317873"/>
          </a:xfrm>
          <a:prstGeom prst="rect">
            <a:avLst/>
          </a:prstGeom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919DFD22-BD39-47DC-9378-0F8889C35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/>
          <a:stretch/>
        </p:blipFill>
        <p:spPr bwMode="auto">
          <a:xfrm>
            <a:off x="7374578" y="3429000"/>
            <a:ext cx="476500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9B69B-5D09-42BB-9F90-297BC06A9C21}"/>
              </a:ext>
            </a:extLst>
          </p:cNvPr>
          <p:cNvSpPr txBox="1"/>
          <p:nvPr/>
        </p:nvSpPr>
        <p:spPr>
          <a:xfrm>
            <a:off x="3810000" y="3581400"/>
            <a:ext cx="3412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Choice is yours!</a:t>
            </a:r>
          </a:p>
        </p:txBody>
      </p:sp>
    </p:spTree>
    <p:extLst>
      <p:ext uri="{BB962C8B-B14F-4D97-AF65-F5344CB8AC3E}">
        <p14:creationId xmlns:p14="http://schemas.microsoft.com/office/powerpoint/2010/main" val="1096053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EDB05D-4F2B-45CC-9A3A-D96D372CB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8B91-4A66-4FAF-AE0C-0B6610826AA3}"/>
              </a:ext>
            </a:extLst>
          </p:cNvPr>
          <p:cNvSpPr txBox="1"/>
          <p:nvPr/>
        </p:nvSpPr>
        <p:spPr>
          <a:xfrm>
            <a:off x="533400" y="228600"/>
            <a:ext cx="1143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Learning to Love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Corinthians 13</a:t>
            </a:r>
          </a:p>
        </p:txBody>
      </p:sp>
    </p:spTree>
    <p:extLst>
      <p:ext uri="{BB962C8B-B14F-4D97-AF65-F5344CB8AC3E}">
        <p14:creationId xmlns:p14="http://schemas.microsoft.com/office/powerpoint/2010/main" val="140005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3091"/>
            <a:ext cx="11811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three types of “love” God has blessed us with include: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Physical: </a:t>
            </a:r>
            <a:r>
              <a:rPr 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(Eros: erotic) </a:t>
            </a:r>
            <a:r>
              <a:rPr lang="en-US" sz="4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5:18,19</a:t>
            </a:r>
            <a:endParaRPr lang="en-US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Emotional: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Affection) </a:t>
            </a:r>
            <a:r>
              <a:rPr 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2:3,4)</a:t>
            </a:r>
            <a:endParaRPr lang="en-US" sz="4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Spiritual: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(Agape: Charity) </a:t>
            </a:r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13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greatest of these is charity”</a:t>
            </a:r>
          </a:p>
          <a:p>
            <a:pPr marL="0" indent="0">
              <a:spcBef>
                <a:spcPts val="1800"/>
              </a:spcBef>
              <a:buNone/>
            </a:pPr>
            <a:endParaRPr lang="en-US" sz="6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EDB05D-4F2B-45CC-9A3A-D96D372CB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8B91-4A66-4FAF-AE0C-0B6610826AA3}"/>
              </a:ext>
            </a:extLst>
          </p:cNvPr>
          <p:cNvSpPr txBox="1"/>
          <p:nvPr/>
        </p:nvSpPr>
        <p:spPr>
          <a:xfrm>
            <a:off x="533400" y="228600"/>
            <a:ext cx="1143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Learning to Love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Corinthians 13</a:t>
            </a:r>
          </a:p>
        </p:txBody>
      </p:sp>
    </p:spTree>
    <p:extLst>
      <p:ext uri="{BB962C8B-B14F-4D97-AF65-F5344CB8AC3E}">
        <p14:creationId xmlns:p14="http://schemas.microsoft.com/office/powerpoint/2010/main" val="220805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-183390"/>
            <a:ext cx="11811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 and Emotional love are conditional </a:t>
            </a: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6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“performance” </a:t>
            </a: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others and the </a:t>
            </a:r>
            <a:r>
              <a:rPr lang="en-US" sz="6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“quality” </a:t>
            </a: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our relationship with them. </a:t>
            </a:r>
            <a:endParaRPr lang="en-US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standing next to a person&#10;&#10;Description generated with high confidence">
            <a:extLst>
              <a:ext uri="{FF2B5EF4-FFF2-40B4-BE49-F238E27FC236}">
                <a16:creationId xmlns:a16="http://schemas.microsoft.com/office/drawing/2014/main" id="{7CEB0635-32D7-4A00-937F-6E04A526E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" y="3685390"/>
            <a:ext cx="4777154" cy="3162653"/>
          </a:xfrm>
          <a:prstGeom prst="rect">
            <a:avLst/>
          </a:prstGeom>
        </p:spPr>
      </p:pic>
      <p:pic>
        <p:nvPicPr>
          <p:cNvPr id="6" name="Picture 5" descr="A picture containing person, outdoor, clothing, building&#10;&#10;Description generated with very high confidence">
            <a:extLst>
              <a:ext uri="{FF2B5EF4-FFF2-40B4-BE49-F238E27FC236}">
                <a16:creationId xmlns:a16="http://schemas.microsoft.com/office/drawing/2014/main" id="{670A9978-F604-477F-AC7F-6A64DBE13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682604"/>
            <a:ext cx="5158154" cy="31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8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D9C58-9ABC-41A4-B6D8-684A19F6DB83}"/>
              </a:ext>
            </a:extLst>
          </p:cNvPr>
          <p:cNvSpPr/>
          <p:nvPr/>
        </p:nvSpPr>
        <p:spPr>
          <a:xfrm>
            <a:off x="266700" y="2743200"/>
            <a:ext cx="11658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 and </a:t>
            </a:r>
            <a:r>
              <a:rPr lang="en-US" sz="5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based on </a:t>
            </a:r>
            <a:r>
              <a:rPr lang="en-US" sz="5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 or emotions. </a:t>
            </a:r>
          </a:p>
          <a:p>
            <a:pPr algn="ctr">
              <a:spcBef>
                <a:spcPts val="1800"/>
              </a:spcBef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Agape is based on God’s!</a:t>
            </a:r>
          </a:p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Gal. 5:22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fruit of the Spirit is Love…”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E5D10-828A-4B3A-8FB5-E7E46BAEE00C}"/>
              </a:ext>
            </a:extLst>
          </p:cNvPr>
          <p:cNvSpPr/>
          <p:nvPr/>
        </p:nvSpPr>
        <p:spPr>
          <a:xfrm>
            <a:off x="-8351" y="0"/>
            <a:ext cx="1204795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love is conditional,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on our relationship with others,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on our relationship with God!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wall, text, person, book&#10;&#10;Description generated with very high confidence">
            <a:extLst>
              <a:ext uri="{FF2B5EF4-FFF2-40B4-BE49-F238E27FC236}">
                <a16:creationId xmlns:a16="http://schemas.microsoft.com/office/drawing/2014/main" id="{BD3B0BB1-CACB-4073-8250-A8A7C4ADE1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9" r="531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9" name="Picture 8" descr="A picture containing person, text, man, photo&#10;&#10;Description generated with very high confidence">
            <a:extLst>
              <a:ext uri="{FF2B5EF4-FFF2-40B4-BE49-F238E27FC236}">
                <a16:creationId xmlns:a16="http://schemas.microsoft.com/office/drawing/2014/main" id="{E2CAA29B-AD27-41B8-8398-428F0221C2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9" r="4114" b="18484"/>
          <a:stretch/>
        </p:blipFill>
        <p:spPr>
          <a:xfrm>
            <a:off x="5905500" y="41315"/>
            <a:ext cx="6286499" cy="68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" y="0"/>
            <a:ext cx="12182764" cy="3657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Hebrews 1:3 describes Jesus as: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brightness of His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(God’s)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image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his person”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00FF"/>
                </a:solidFill>
              </a:rPr>
              <a:t>Charaktēr</a:t>
            </a:r>
            <a:r>
              <a:rPr lang="en-US" sz="4400" b="1" dirty="0">
                <a:solidFill>
                  <a:srgbClr val="0000FF"/>
                </a:solidFill>
              </a:rPr>
              <a:t>: an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 copy or representation! </a:t>
            </a:r>
            <a:b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3789FCC9-CA52-4ACF-AE0B-70D636E27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71"/>
          <a:stretch/>
        </p:blipFill>
        <p:spPr>
          <a:xfrm>
            <a:off x="8296564" y="3447473"/>
            <a:ext cx="3876963" cy="34438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57085B-1595-42A4-ACDA-F42B18F3B000}"/>
              </a:ext>
            </a:extLst>
          </p:cNvPr>
          <p:cNvSpPr/>
          <p:nvPr/>
        </p:nvSpPr>
        <p:spPr>
          <a:xfrm>
            <a:off x="228600" y="38862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11:29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of me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Manthano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understand!</a:t>
            </a:r>
          </a:p>
        </p:txBody>
      </p:sp>
    </p:spTree>
    <p:extLst>
      <p:ext uri="{BB962C8B-B14F-4D97-AF65-F5344CB8AC3E}">
        <p14:creationId xmlns:p14="http://schemas.microsoft.com/office/powerpoint/2010/main" val="6929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9DEF18-D267-4B49-B270-43EDEABDFF54}"/>
              </a:ext>
            </a:extLst>
          </p:cNvPr>
          <p:cNvSpPr/>
          <p:nvPr/>
        </p:nvSpPr>
        <p:spPr>
          <a:xfrm>
            <a:off x="76200" y="23091"/>
            <a:ext cx="11963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learn of love,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learn of Him!</a:t>
            </a:r>
            <a:endParaRPr lang="en-US" sz="4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4:7-8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love is of God…</a:t>
            </a:r>
          </a:p>
          <a:p>
            <a:pPr algn="ctr"/>
            <a:r>
              <a:rPr lang="en-US" sz="5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He that loveth not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God;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God is love.”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Agape: Benevolent (giving) affection. </a:t>
            </a:r>
          </a:p>
        </p:txBody>
      </p:sp>
    </p:spTree>
    <p:extLst>
      <p:ext uri="{BB962C8B-B14F-4D97-AF65-F5344CB8AC3E}">
        <p14:creationId xmlns:p14="http://schemas.microsoft.com/office/powerpoint/2010/main" val="6491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33"/>
      </a:hlink>
      <a:folHlink>
        <a:srgbClr val="0000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Development:736X Dare to Love PPT:Template1.pot</Template>
  <TotalTime>3130</TotalTime>
  <Words>1663</Words>
  <Application>Microsoft Office PowerPoint</Application>
  <PresentationFormat>Widescreen</PresentationFormat>
  <Paragraphs>242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Georgia</vt:lpstr>
      <vt:lpstr>Symbol</vt:lpstr>
      <vt:lpstr>Times</vt:lpstr>
      <vt:lpstr>Times New Roman</vt:lpstr>
      <vt:lpstr>Wingdings</vt:lpstr>
      <vt:lpstr>Blank Presentation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Dare To Care!</vt:lpstr>
      <vt:lpstr>Love Requires Courage.</vt:lpstr>
      <vt:lpstr>PowerPoint Presentation</vt:lpstr>
      <vt:lpstr>B. Love “Reaches” (It’s Vulnerable)   </vt:lpstr>
      <vt:lpstr>Dare to Care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We’re Created to Care. (Love!)      </vt:lpstr>
      <vt:lpstr>PowerPoint Presentation</vt:lpstr>
      <vt:lpstr>PowerPoint Presentation</vt:lpstr>
      <vt:lpstr>Consider the first “Relationship”</vt:lpstr>
      <vt:lpstr>When willful sin entered the garden:</vt:lpstr>
      <vt:lpstr>Application</vt:lpstr>
      <vt:lpstr>Application</vt:lpstr>
      <vt:lpstr>1 John 4:18,21</vt:lpstr>
      <vt:lpstr>PowerPoint Presentation</vt:lpstr>
      <vt:lpstr>PowerPoint Presentation</vt:lpstr>
      <vt:lpstr>Dare to Care!</vt:lpstr>
      <vt:lpstr>PowerPoint Presentation</vt:lpstr>
    </vt:vector>
  </TitlesOfParts>
  <Company>Rose Publishing,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 Publishing</dc:title>
  <dc:creator>Jessica Curiel</dc:creator>
  <cp:lastModifiedBy>Keith Peters</cp:lastModifiedBy>
  <cp:revision>159</cp:revision>
  <cp:lastPrinted>2009-06-23T21:36:12Z</cp:lastPrinted>
  <dcterms:created xsi:type="dcterms:W3CDTF">2011-09-16T20:59:05Z</dcterms:created>
  <dcterms:modified xsi:type="dcterms:W3CDTF">2018-02-18T15:26:23Z</dcterms:modified>
</cp:coreProperties>
</file>