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48" r:id="rId2"/>
    <p:sldMasterId id="2147483652" r:id="rId3"/>
    <p:sldMasterId id="2147483650" r:id="rId4"/>
    <p:sldMasterId id="2147483699" r:id="rId5"/>
    <p:sldMasterId id="2147483706" r:id="rId6"/>
    <p:sldMasterId id="2147483708" r:id="rId7"/>
  </p:sldMasterIdLst>
  <p:notesMasterIdLst>
    <p:notesMasterId r:id="rId40"/>
  </p:notesMasterIdLst>
  <p:sldIdLst>
    <p:sldId id="257" r:id="rId8"/>
    <p:sldId id="410" r:id="rId9"/>
    <p:sldId id="411" r:id="rId10"/>
    <p:sldId id="258" r:id="rId11"/>
    <p:sldId id="339" r:id="rId12"/>
    <p:sldId id="274" r:id="rId13"/>
    <p:sldId id="277" r:id="rId14"/>
    <p:sldId id="259" r:id="rId15"/>
    <p:sldId id="276" r:id="rId16"/>
    <p:sldId id="271" r:id="rId17"/>
    <p:sldId id="272" r:id="rId18"/>
    <p:sldId id="412" r:id="rId19"/>
    <p:sldId id="417" r:id="rId20"/>
    <p:sldId id="278" r:id="rId21"/>
    <p:sldId id="268" r:id="rId22"/>
    <p:sldId id="416" r:id="rId23"/>
    <p:sldId id="423" r:id="rId24"/>
    <p:sldId id="415" r:id="rId25"/>
    <p:sldId id="431" r:id="rId26"/>
    <p:sldId id="424" r:id="rId27"/>
    <p:sldId id="425" r:id="rId28"/>
    <p:sldId id="426" r:id="rId29"/>
    <p:sldId id="419" r:id="rId30"/>
    <p:sldId id="264" r:id="rId31"/>
    <p:sldId id="260" r:id="rId32"/>
    <p:sldId id="427" r:id="rId33"/>
    <p:sldId id="428" r:id="rId34"/>
    <p:sldId id="429" r:id="rId35"/>
    <p:sldId id="432" r:id="rId36"/>
    <p:sldId id="430" r:id="rId37"/>
    <p:sldId id="256" r:id="rId38"/>
    <p:sldId id="262" r:id="rId39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99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1" autoAdjust="0"/>
    <p:restoredTop sz="94660"/>
  </p:normalViewPr>
  <p:slideViewPr>
    <p:cSldViewPr>
      <p:cViewPr varScale="1">
        <p:scale>
          <a:sx n="77" d="100"/>
          <a:sy n="77" d="100"/>
        </p:scale>
        <p:origin x="73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92E18-BBD6-477A-8DA7-301BDBCFEE63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FCCF6-94E1-4E46-B1BF-77D129E30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6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575BDB-4D68-4E28-987A-F7AED26EEB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E473D-D765-4F97-B5C4-AEBA118654F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085E881D-AEBB-45FB-BB25-6CB2E18C6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B4519DD-6605-4CB9-9CFF-04A7AF9F1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39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FCCF6-94E1-4E46-B1BF-77D129E301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FCCF6-94E1-4E46-B1BF-77D129E301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24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FCCF6-94E1-4E46-B1BF-77D129E301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4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FCCF6-94E1-4E46-B1BF-77D129E301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533401"/>
            <a:ext cx="14740917" cy="16002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2438401"/>
            <a:ext cx="14834053" cy="65531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60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83" y="304800"/>
            <a:ext cx="16053290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86" y="2514600"/>
            <a:ext cx="15951687" cy="67818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159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2498" y="2276476"/>
            <a:ext cx="4330832" cy="6435725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76476"/>
            <a:ext cx="12789291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835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81001"/>
            <a:ext cx="14740917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1981200"/>
            <a:ext cx="14834053" cy="7315200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41938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85750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685800"/>
            <a:ext cx="15748481" cy="193675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93" y="2895600"/>
            <a:ext cx="15748481" cy="63246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2953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684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366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7962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471142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5356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4530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96" y="304800"/>
            <a:ext cx="15545275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514601"/>
            <a:ext cx="15604543" cy="6740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6316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4567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1454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12714"/>
            <a:ext cx="3903253" cy="9640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12714"/>
            <a:ext cx="11506551" cy="9640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37485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685801"/>
            <a:ext cx="14740917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2438402"/>
            <a:ext cx="14834053" cy="67055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50945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533401"/>
            <a:ext cx="15714613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276476"/>
            <a:ext cx="15604543" cy="69437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69163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99" y="609600"/>
            <a:ext cx="15138862" cy="193675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899" y="2895600"/>
            <a:ext cx="15058427" cy="62484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019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68102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794855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557407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9629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457200"/>
            <a:ext cx="14738800" cy="914400"/>
          </a:xfrm>
        </p:spPr>
        <p:txBody>
          <a:bodyPr anchor="t"/>
          <a:lstStyle>
            <a:lvl1pPr algn="ctr">
              <a:defRPr sz="533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1752600"/>
            <a:ext cx="14738800" cy="76200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56659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831262"/>
          </a:xfrm>
          <a:prstGeom prst="rect">
            <a:avLst/>
          </a:prstGeom>
        </p:spPr>
        <p:txBody>
          <a:bodyPr vert="horz"/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4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7178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92218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/>
                </a:solidFill>
              </a:defRPr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39041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2276476"/>
            <a:ext cx="15604543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49689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381000"/>
            <a:ext cx="3903253" cy="89916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86" y="381002"/>
            <a:ext cx="11726692" cy="899159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707208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93" y="533401"/>
            <a:ext cx="1585008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693" y="1905001"/>
            <a:ext cx="15850084" cy="7238999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35956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27" y="533400"/>
            <a:ext cx="1561301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27" y="1981200"/>
            <a:ext cx="15613010" cy="746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59891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87" y="457200"/>
            <a:ext cx="16053290" cy="121920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87" y="1905000"/>
            <a:ext cx="16053290" cy="71628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469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273300"/>
            <a:ext cx="7704902" cy="74803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3300"/>
            <a:ext cx="7704902" cy="74803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17289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16919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27" y="457200"/>
            <a:ext cx="1561301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25045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457200"/>
            <a:ext cx="15646878" cy="1524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6303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3557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831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7178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88662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72972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5553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30176"/>
            <a:ext cx="3903253" cy="9623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30176"/>
            <a:ext cx="11506551" cy="9623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8129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520" y="3029940"/>
            <a:ext cx="14739224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00460">
              <a:defRPr/>
            </a:pPr>
            <a:fld id="{378231B9-0560-4715-B78E-BCD3CDA76DA4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300460">
                <a:defRPr/>
              </a:pPr>
              <a:t>6/17/2018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00460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00460">
              <a:defRPr/>
            </a:pPr>
            <a:fld id="{D732AD15-910B-4503-9211-C2C5C9B63DC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3004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8921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00460">
              <a:defRPr/>
            </a:pPr>
            <a:fld id="{0FF63263-F136-4324-A2D9-5C3EFC3F60ED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300460">
                <a:defRPr/>
              </a:pPr>
              <a:t>6/17/2018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00460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00460">
              <a:defRPr/>
            </a:pPr>
            <a:fld id="{0B7D9A68-7066-4049-B213-E4AA0C70E4E6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3004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89417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fld id="{3893AF5B-3ABF-4EB2-8050-06953D237B3F}" type="datetimeFigureOut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  <a:ea typeface="+mn-ea"/>
              </a:rPr>
              <a:pPr defTabSz="1300460" fontAlgn="auto">
                <a:spcBef>
                  <a:spcPts val="0"/>
                </a:spcBef>
                <a:spcAft>
                  <a:spcPts val="0"/>
                </a:spcAft>
              </a:pPr>
              <a:t>6/17/2018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  <a:ea typeface="+mn-ea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6791603" y="108375"/>
            <a:ext cx="5491083" cy="410916"/>
          </a:xfrm>
        </p:spPr>
        <p:txBody>
          <a:bodyPr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0A22E">
                  <a:shade val="75000"/>
                </a:srgbClr>
              </a:solidFill>
              <a:latin typeface="Franklin Gothic Book"/>
              <a:ea typeface="+mn-e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5606237" y="9207398"/>
            <a:ext cx="1439242" cy="351130"/>
          </a:xfrm>
        </p:spPr>
        <p:txBody>
          <a:bodyPr/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fld id="{E0F6E9A8-8063-445C-9F3E-9A7A4C492E6D}" type="slidenum">
              <a:rPr lang="en-US" smtClean="0">
                <a:solidFill>
                  <a:srgbClr val="F0A22E">
                    <a:shade val="75000"/>
                  </a:srgbClr>
                </a:solidFill>
                <a:latin typeface="Franklin Gothic Book"/>
                <a:ea typeface="+mn-ea"/>
              </a:rPr>
              <a:pPr defTabSz="130046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21901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2BA88-9911-4087-9CAE-B7CAAE0E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300460"/>
            <a:endParaRPr lang="en-US" alt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92D73-E135-429C-9EA6-B423E5FF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300460"/>
            <a:endParaRPr lang="en-US" alt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8C5C0-1D0B-439C-A4F4-87071BCB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300460"/>
            <a:fld id="{F52ECF7C-9815-438A-9D61-962118FCEBC9}" type="slidenum">
              <a:rPr lang="en-US" altLang="en-US" smtClean="0">
                <a:solidFill>
                  <a:srgbClr val="000000"/>
                </a:solidFill>
                <a:latin typeface="Arial"/>
                <a:ea typeface="+mn-ea"/>
              </a:rPr>
              <a:pPr defTabSz="1300460"/>
              <a:t>‹#›</a:t>
            </a:fld>
            <a:endParaRPr lang="en-US" alt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463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813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651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8129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 vert="horz"/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4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0673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ctr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/>
                </a:solidFill>
              </a:defRPr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r>
              <a:rPr lang="en-US" noProof="0">
                <a:sym typeface="Arial" charset="0"/>
              </a:rPr>
              <a:t>Click icon to add picture</a:t>
            </a:r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8161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38677" y="7010400"/>
            <a:ext cx="1605329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2667000"/>
            <a:ext cx="1561301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6" y="3886200"/>
            <a:ext cx="1562994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5090" y="914400"/>
            <a:ext cx="1561301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770505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519843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296699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3160342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4026101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635732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5245362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854993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464623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130175"/>
            <a:ext cx="1561301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7" y="1752600"/>
            <a:ext cx="1561301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67013" y="390596"/>
            <a:ext cx="156062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7013" y="2275842"/>
            <a:ext cx="15606237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013" y="9040144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7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30AE4D-D8F0-4514-BD35-A9F5CD333721}" type="datetimeFigureOut">
              <a:rPr lang="en-US"/>
              <a:pPr>
                <a:defRPr/>
              </a:pPr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4590" y="9040144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7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7189" y="9040144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7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C981CC-1A80-41BE-B1D7-643B134EC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pitchFamily="34" charset="0"/>
        </a:defRPr>
      </a:lvl9pPr>
    </p:titleStyle>
    <p:bodyStyle>
      <a:lvl1pPr marL="487672" indent="-48767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75390" y="1494613"/>
            <a:ext cx="16364873" cy="33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endParaRPr kumimoji="0" lang="en-US" sz="256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78009" y="2210366"/>
            <a:ext cx="16473250" cy="64369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2282686" y="108375"/>
            <a:ext cx="4768572" cy="410916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707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93AF5B-3ABF-4EB2-8050-06953D237B3F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5924590" y="108375"/>
            <a:ext cx="6358096" cy="41091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707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5606237" y="9211735"/>
            <a:ext cx="1445022" cy="34769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707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F6E9A8-8063-445C-9F3E-9A7A4C492E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78009" y="650240"/>
            <a:ext cx="16473250" cy="119210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75390" y="1494613"/>
            <a:ext cx="16364873" cy="33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endParaRPr kumimoji="0" lang="en-US" sz="256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75390" y="1504693"/>
            <a:ext cx="16364873" cy="33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anchor="t" compatLnSpc="1"/>
          <a:lstStyle/>
          <a:p>
            <a:endParaRPr kumimoji="0" lang="en-US" sz="2560"/>
          </a:p>
        </p:txBody>
      </p:sp>
    </p:spTree>
    <p:extLst>
      <p:ext uri="{BB962C8B-B14F-4D97-AF65-F5344CB8AC3E}">
        <p14:creationId xmlns:p14="http://schemas.microsoft.com/office/powerpoint/2010/main" val="407518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rtl="0" eaLnBrk="1" latinLnBrk="0" hangingPunct="1">
        <a:spcBef>
          <a:spcPct val="0"/>
        </a:spcBef>
        <a:buNone/>
        <a:defRPr kumimoji="0" sz="512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487672" indent="-48767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4551" kern="1200">
          <a:solidFill>
            <a:schemeClr val="tx2"/>
          </a:solidFill>
          <a:latin typeface="+mn-lt"/>
          <a:ea typeface="+mn-ea"/>
          <a:cs typeface="+mn-cs"/>
        </a:defRPr>
      </a:lvl1pPr>
      <a:lvl2pPr marL="1056623" indent="-40639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982" kern="1200">
          <a:solidFill>
            <a:schemeClr val="tx2"/>
          </a:solidFill>
          <a:latin typeface="+mn-lt"/>
          <a:ea typeface="+mn-ea"/>
          <a:cs typeface="+mn-cs"/>
        </a:defRPr>
      </a:lvl2pPr>
      <a:lvl3pPr marL="1625575" indent="-32511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413" kern="1200">
          <a:solidFill>
            <a:schemeClr val="tx2"/>
          </a:solidFill>
          <a:latin typeface="+mn-lt"/>
          <a:ea typeface="+mn-ea"/>
          <a:cs typeface="+mn-cs"/>
        </a:defRPr>
      </a:lvl3pPr>
      <a:lvl4pPr marL="2275804" indent="-32511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844" kern="1200">
          <a:solidFill>
            <a:schemeClr val="tx2"/>
          </a:solidFill>
          <a:latin typeface="+mn-lt"/>
          <a:ea typeface="+mn-ea"/>
          <a:cs typeface="+mn-cs"/>
        </a:defRPr>
      </a:lvl4pPr>
      <a:lvl5pPr marL="2926034" indent="-32511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560" kern="1200">
          <a:solidFill>
            <a:schemeClr val="tx2"/>
          </a:solidFill>
          <a:latin typeface="+mn-lt"/>
          <a:ea typeface="+mn-ea"/>
          <a:cs typeface="+mn-cs"/>
        </a:defRPr>
      </a:lvl5pPr>
      <a:lvl6pPr marL="3576264" indent="-32511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560" kern="1200">
          <a:solidFill>
            <a:schemeClr val="tx2"/>
          </a:solidFill>
          <a:latin typeface="+mn-lt"/>
          <a:ea typeface="+mn-ea"/>
          <a:cs typeface="+mn-cs"/>
        </a:defRPr>
      </a:lvl6pPr>
      <a:lvl7pPr marL="4226494" indent="-32511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276" kern="1200">
          <a:solidFill>
            <a:schemeClr val="tx2"/>
          </a:solidFill>
          <a:latin typeface="+mn-lt"/>
          <a:ea typeface="+mn-ea"/>
          <a:cs typeface="+mn-cs"/>
        </a:defRPr>
      </a:lvl7pPr>
      <a:lvl8pPr marL="4876724" indent="-32511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276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526954" indent="-32511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99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B5B1A2-F4A3-4396-BCCC-962EFFD2F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7013" y="390596"/>
            <a:ext cx="15606237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6DAE72-A917-4E4F-877E-0DB66E7DE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7013" y="2275842"/>
            <a:ext cx="15606237" cy="64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D00463-82E7-463D-A5EF-0160FCE390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7013" y="8882098"/>
            <a:ext cx="4046061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991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7F9FA1E-6175-444D-9AB9-94B8B296CC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24590" y="8882098"/>
            <a:ext cx="5491083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991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5CE5B9F-98A2-46DF-A261-2CE887F99E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427189" y="8882098"/>
            <a:ext cx="4046061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991"/>
            </a:lvl1pPr>
          </a:lstStyle>
          <a:p>
            <a:fld id="{613701BE-EB28-4154-8008-9788224A2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27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258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panose="020B0604020202020204" pitchFamily="34" charset="0"/>
        </a:defRPr>
      </a:lvl5pPr>
      <a:lvl6pPr marL="650230" algn="ctr" rtl="0" eaLnBrk="1" fontAlgn="base" hangingPunct="1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panose="020B0604020202020204" pitchFamily="34" charset="0"/>
        </a:defRPr>
      </a:lvl6pPr>
      <a:lvl7pPr marL="1300460" algn="ctr" rtl="0" eaLnBrk="1" fontAlgn="base" hangingPunct="1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panose="020B0604020202020204" pitchFamily="34" charset="0"/>
        </a:defRPr>
      </a:lvl7pPr>
      <a:lvl8pPr marL="1950690" algn="ctr" rtl="0" eaLnBrk="1" fontAlgn="base" hangingPunct="1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panose="020B0604020202020204" pitchFamily="34" charset="0"/>
        </a:defRPr>
      </a:lvl8pPr>
      <a:lvl9pPr marL="2600919" algn="ctr" rtl="0" eaLnBrk="1" fontAlgn="base" hangingPunct="1">
        <a:spcBef>
          <a:spcPct val="0"/>
        </a:spcBef>
        <a:spcAft>
          <a:spcPct val="0"/>
        </a:spcAft>
        <a:defRPr sz="6258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87672" indent="-487672" algn="l" rtl="0" eaLnBrk="1" fontAlgn="base" hangingPunct="1">
        <a:spcBef>
          <a:spcPct val="20000"/>
        </a:spcBef>
        <a:spcAft>
          <a:spcPct val="0"/>
        </a:spcAft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1" fontAlgn="base" hangingPunct="1">
        <a:spcBef>
          <a:spcPct val="20000"/>
        </a:spcBef>
        <a:spcAft>
          <a:spcPct val="0"/>
        </a:spcAft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rtl="0" eaLnBrk="1" fontAlgn="base" hangingPunct="1">
        <a:spcBef>
          <a:spcPct val="20000"/>
        </a:spcBef>
        <a:spcAft>
          <a:spcPct val="0"/>
        </a:spcAft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rtl="0" eaLnBrk="1" fontAlgn="base" hangingPunct="1">
        <a:spcBef>
          <a:spcPct val="20000"/>
        </a:spcBef>
        <a:spcAft>
          <a:spcPct val="0"/>
        </a:spcAft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rtl="0" eaLnBrk="1" fontAlgn="base" hangingPunct="1">
        <a:spcBef>
          <a:spcPct val="20000"/>
        </a:spcBef>
        <a:spcAft>
          <a:spcPct val="0"/>
        </a:spcAft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6.jpeg"/><Relationship Id="rId4" Type="http://schemas.openxmlformats.org/officeDocument/2006/relationships/hyperlink" Target="http://search.time.com/results.html?N=46&amp;Nf=p_date_range|BTWN+20050101+2005123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7B4B44-FDBB-42C0-A94A-89A2C76572A2}"/>
              </a:ext>
            </a:extLst>
          </p:cNvPr>
          <p:cNvSpPr txBox="1"/>
          <p:nvPr/>
        </p:nvSpPr>
        <p:spPr>
          <a:xfrm>
            <a:off x="250031" y="4495800"/>
            <a:ext cx="16840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8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goodmen</a:t>
            </a:r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house”</a:t>
            </a:r>
            <a:r>
              <a:rPr lang="en-US" sz="8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24:43</a:t>
            </a:r>
            <a:r>
              <a:rPr lang="en-US" sz="900" dirty="0"/>
              <a:t>: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340262" cy="9753600"/>
          </a:xfrm>
          <a:prstGeom prst="rect">
            <a:avLst/>
          </a:prstGeom>
          <a:solidFill>
            <a:srgbClr val="63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437" y="682752"/>
            <a:ext cx="15983387" cy="8388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emasculation of men">
            <a:extLst>
              <a:ext uri="{FF2B5EF4-FFF2-40B4-BE49-F238E27FC236}">
                <a16:creationId xmlns:a16="http://schemas.microsoft.com/office/drawing/2014/main" id="{6E347B4D-B6FD-4753-BACF-CF57D14316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80" y="941162"/>
            <a:ext cx="15509901" cy="787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6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67012" y="381000"/>
            <a:ext cx="15606237" cy="1625600"/>
          </a:xfrm>
        </p:spPr>
        <p:txBody>
          <a:bodyPr/>
          <a:lstStyle/>
          <a:p>
            <a:r>
              <a:rPr lang="en-US" altLang="en-US" sz="11500" b="1" dirty="0"/>
              <a:t>Where did the Men go?</a:t>
            </a:r>
            <a:br>
              <a:rPr lang="en-US" altLang="en-US" sz="11500" b="1" dirty="0"/>
            </a:br>
            <a:endParaRPr lang="en-US" altLang="en-US" sz="7200" b="1" dirty="0"/>
          </a:p>
        </p:txBody>
      </p:sp>
      <p:pic>
        <p:nvPicPr>
          <p:cNvPr id="1028" name="Picture 4" descr="Image result for emasculation of men">
            <a:extLst>
              <a:ext uri="{FF2B5EF4-FFF2-40B4-BE49-F238E27FC236}">
                <a16:creationId xmlns:a16="http://schemas.microsoft.com/office/drawing/2014/main" id="{96848964-7A61-4A35-A5D4-95768CCAAD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 bwMode="auto">
          <a:xfrm>
            <a:off x="96838" y="1371600"/>
            <a:ext cx="17145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75B6A0-7137-436B-B734-FDF7D1090E91}"/>
              </a:ext>
            </a:extLst>
          </p:cNvPr>
          <p:cNvSpPr/>
          <p:nvPr/>
        </p:nvSpPr>
        <p:spPr>
          <a:xfrm>
            <a:off x="989350" y="7711598"/>
            <a:ext cx="162306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500" b="1" dirty="0">
                <a:solidFill>
                  <a:schemeClr val="tx1"/>
                </a:solidFill>
                <a:latin typeface="Georgia" panose="02040502050405020303" pitchFamily="18" charset="0"/>
              </a:rPr>
              <a:t>Why does it matter?</a:t>
            </a:r>
            <a:br>
              <a:rPr lang="en-US" altLang="en-US" sz="115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B92484B-1A2A-45C0-9C3E-ACA9726D1DC7}"/>
              </a:ext>
            </a:extLst>
          </p:cNvPr>
          <p:cNvSpPr/>
          <p:nvPr/>
        </p:nvSpPr>
        <p:spPr>
          <a:xfrm>
            <a:off x="135731" y="304800"/>
            <a:ext cx="173736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Jesus answered this question in relation to the last days. </a:t>
            </a:r>
          </a:p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Lk 17:28-30 </a:t>
            </a:r>
            <a:r>
              <a:rPr lang="en-US" sz="6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“as it was in the days of Lot; </a:t>
            </a:r>
          </a:p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ate…drank…bought…sold…planted…</a:t>
            </a:r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builded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the same day that Lot went out of Sodom it rained fire and brimstone from heaven, and destroyed them all. 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</p:txBody>
      </p:sp>
      <p:pic>
        <p:nvPicPr>
          <p:cNvPr id="17" name="Picture 16" descr="A close up of a fire&#10;&#10;Description generated with high confidence">
            <a:extLst>
              <a:ext uri="{FF2B5EF4-FFF2-40B4-BE49-F238E27FC236}">
                <a16:creationId xmlns:a16="http://schemas.microsoft.com/office/drawing/2014/main" id="{71093527-E546-46DF-A189-8C5F3EBB8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48" y="2895600"/>
            <a:ext cx="10677610" cy="68250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3E0FB8-8910-4FA6-8A9A-9E16054281CC}"/>
              </a:ext>
            </a:extLst>
          </p:cNvPr>
          <p:cNvSpPr/>
          <p:nvPr/>
        </p:nvSpPr>
        <p:spPr>
          <a:xfrm>
            <a:off x="10684837" y="5109150"/>
            <a:ext cx="66690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Even thus shall it be in the day when the Son of man is revealed.” 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1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C30C3C-D9B9-4F65-ABFA-E8E9D7717964}"/>
              </a:ext>
            </a:extLst>
          </p:cNvPr>
          <p:cNvSpPr/>
          <p:nvPr/>
        </p:nvSpPr>
        <p:spPr>
          <a:xfrm>
            <a:off x="288131" y="152400"/>
            <a:ext cx="1699260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24:37-39  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days of Noah were, so shall the coming of the Son of man be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…They were eating and drinking...until the Noah entered the ark, </a:t>
            </a:r>
            <a:r>
              <a:rPr lang="en-US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knew not until the flood came,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took them all away; </a:t>
            </a:r>
          </a:p>
          <a:p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shall also the coming of the Son of man be!”</a:t>
            </a:r>
            <a:endParaRPr lang="en-US" alt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2" name="Picture 11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7DC0184B-04C1-4236-B043-14C814843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" y="4826549"/>
            <a:ext cx="6683829" cy="4927052"/>
          </a:xfrm>
          <a:prstGeom prst="rect">
            <a:avLst/>
          </a:prstGeom>
        </p:spPr>
      </p:pic>
      <p:pic>
        <p:nvPicPr>
          <p:cNvPr id="14" name="Picture 13" descr="A picture containing book, outdoor, text, water&#10;&#10;Description generated with high confidence">
            <a:extLst>
              <a:ext uri="{FF2B5EF4-FFF2-40B4-BE49-F238E27FC236}">
                <a16:creationId xmlns:a16="http://schemas.microsoft.com/office/drawing/2014/main" id="{BA48D91C-3587-4E1B-BD1A-30A325029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3131" y="4909009"/>
            <a:ext cx="7527132" cy="48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48234-4025-40DE-844C-1409EBA75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31" y="152400"/>
            <a:ext cx="16975932" cy="64369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 algn="ctr">
              <a:buNone/>
            </a:pPr>
            <a:r>
              <a:rPr lang="en-US" sz="4800" b="1" dirty="0"/>
              <a:t>Mt. 24:42,43 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Watch therefore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for ye know not what hour your Lord doth come. </a:t>
            </a:r>
          </a:p>
          <a:p>
            <a:pPr marL="0" indent="0" algn="ctr">
              <a:buNone/>
            </a:pPr>
            <a:r>
              <a:rPr 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know this,</a:t>
            </a:r>
          </a:p>
          <a:p>
            <a:pPr marL="0" indent="0" algn="ctr">
              <a:buNone/>
            </a:pP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sz="7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goodman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house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known in what watch the thief would come, </a:t>
            </a:r>
          </a:p>
          <a:p>
            <a:pPr marL="0" indent="0" algn="ctr">
              <a:buNone/>
            </a:pPr>
            <a:r>
              <a:rPr lang="en-US" sz="7200" b="1" i="1" u="sng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would have watched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would not have suffered his house to be broken up.”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5219"/>
            <a:ext cx="17340263" cy="1625600"/>
          </a:xfrm>
        </p:spPr>
        <p:txBody>
          <a:bodyPr/>
          <a:lstStyle/>
          <a:p>
            <a:r>
              <a:rPr lang="en-US" alt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the </a:t>
            </a:r>
            <a:r>
              <a:rPr lang="en-US" altLang="en-US" sz="7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goodman</a:t>
            </a:r>
            <a:r>
              <a:rPr lang="en-US" alt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house </a:t>
            </a:r>
            <a:r>
              <a:rPr lang="en-US" alt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 known…”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380FDA-855D-4839-8185-A5AEE1A0DBDD}"/>
              </a:ext>
            </a:extLst>
          </p:cNvPr>
          <p:cNvSpPr/>
          <p:nvPr/>
        </p:nvSpPr>
        <p:spPr>
          <a:xfrm>
            <a:off x="0" y="1630819"/>
            <a:ext cx="17340263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What is a “Goodman”? </a:t>
            </a:r>
            <a:r>
              <a:rPr lang="en-US" sz="6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Oikodespot’ēs</a:t>
            </a:r>
            <a:r>
              <a:rPr lang="en-US" sz="6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72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6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8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8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Oiko</a:t>
            </a:r>
            <a:r>
              <a:rPr lang="en-US" sz="8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means the home. </a:t>
            </a:r>
          </a:p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1) This is the final refuge from society &amp; Satan!  </a:t>
            </a:r>
          </a:p>
          <a:p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 That’s why our homes (families) are </a:t>
            </a:r>
          </a:p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under such aggressive attack! </a:t>
            </a:r>
          </a:p>
          <a:p>
            <a:r>
              <a:rPr lang="en-US" sz="6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(relational, emotional, financial, spiritual)</a:t>
            </a:r>
          </a:p>
          <a:p>
            <a:r>
              <a:rPr lang="en-US" sz="7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(John 10:10; Rev. 12:12)</a:t>
            </a:r>
            <a:endParaRPr lang="en-US" sz="6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5219"/>
            <a:ext cx="17340263" cy="1625600"/>
          </a:xfrm>
        </p:spPr>
        <p:txBody>
          <a:bodyPr/>
          <a:lstStyle/>
          <a:p>
            <a:r>
              <a:rPr lang="en-US" alt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the </a:t>
            </a:r>
            <a:r>
              <a:rPr lang="en-US" altLang="en-US" sz="7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goodman</a:t>
            </a:r>
            <a:r>
              <a:rPr lang="en-US" alt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house had known…”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380FDA-855D-4839-8185-A5AEE1A0DBDD}"/>
              </a:ext>
            </a:extLst>
          </p:cNvPr>
          <p:cNvSpPr/>
          <p:nvPr/>
        </p:nvSpPr>
        <p:spPr>
          <a:xfrm>
            <a:off x="288131" y="1630819"/>
            <a:ext cx="16840200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What is a “Goodman”? </a:t>
            </a:r>
            <a:r>
              <a:rPr lang="en-US" sz="6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Oikodespot’ēs</a:t>
            </a:r>
            <a:r>
              <a:rPr lang="en-US" sz="6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72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B. </a:t>
            </a:r>
            <a:r>
              <a:rPr lang="en-US" sz="7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7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despo’tēs</a:t>
            </a:r>
            <a:r>
              <a:rPr lang="en-US" sz="7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(despot) literally means:</a:t>
            </a:r>
          </a:p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1) Lord</a:t>
            </a:r>
          </a:p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2) Ruler</a:t>
            </a:r>
          </a:p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3) Master of the house</a:t>
            </a:r>
          </a:p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4) Head of </a:t>
            </a:r>
            <a:r>
              <a:rPr lang="en-US" sz="6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(Responsible for) 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family.</a:t>
            </a:r>
          </a:p>
          <a:p>
            <a:r>
              <a:rPr lang="en-US" sz="6600" b="1" dirty="0">
                <a:solidFill>
                  <a:srgbClr val="000099"/>
                </a:solidFill>
              </a:rPr>
              <a:t>  </a:t>
            </a:r>
            <a:r>
              <a:rPr lang="en-US" sz="8000" b="1" dirty="0">
                <a:solidFill>
                  <a:srgbClr val="000099"/>
                </a:solidFill>
              </a:rPr>
              <a:t>Why does this sound so foreign?</a:t>
            </a:r>
          </a:p>
          <a:p>
            <a:endParaRPr lang="en-US" sz="5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5219"/>
            <a:ext cx="17340263" cy="1625600"/>
          </a:xfrm>
        </p:spPr>
        <p:txBody>
          <a:bodyPr/>
          <a:lstStyle/>
          <a:p>
            <a:r>
              <a:rPr lang="en-US" alt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the </a:t>
            </a:r>
            <a:r>
              <a:rPr lang="en-US" altLang="en-US" sz="7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goodman</a:t>
            </a:r>
            <a:r>
              <a:rPr lang="en-US" alt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house had known…”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380FDA-855D-4839-8185-A5AEE1A0DBDD}"/>
              </a:ext>
            </a:extLst>
          </p:cNvPr>
          <p:cNvSpPr/>
          <p:nvPr/>
        </p:nvSpPr>
        <p:spPr>
          <a:xfrm>
            <a:off x="0" y="1295400"/>
            <a:ext cx="17340263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Who is the “Goodman”? </a:t>
            </a:r>
          </a:p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A. For millennium the “</a:t>
            </a:r>
            <a:r>
              <a:rPr lang="en-US" sz="7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goodman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” was    </a:t>
            </a:r>
          </a:p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understood to be “the man”. </a:t>
            </a:r>
          </a:p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1) 4000 years ago: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Gen 18:19 (also Joshua 24:15)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 know him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that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 will command his …household after him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and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they shall keep the way of the LORD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to do justice and judgment; that the LORD may bring upon Abraham that which he hath spoken of him.” 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 descr="A group of people posing for the camera&#10;&#10;Description generated with high confidence">
            <a:extLst>
              <a:ext uri="{FF2B5EF4-FFF2-40B4-BE49-F238E27FC236}">
                <a16:creationId xmlns:a16="http://schemas.microsoft.com/office/drawing/2014/main" id="{955DAB8D-4B87-4DAC-A283-D95D820BAA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19" t="8000" b="8000"/>
          <a:stretch/>
        </p:blipFill>
        <p:spPr>
          <a:xfrm>
            <a:off x="10346531" y="152399"/>
            <a:ext cx="6993732" cy="50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9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5219"/>
            <a:ext cx="17340263" cy="1625600"/>
          </a:xfrm>
        </p:spPr>
        <p:txBody>
          <a:bodyPr/>
          <a:lstStyle/>
          <a:p>
            <a:r>
              <a:rPr lang="en-US" alt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the </a:t>
            </a:r>
            <a:r>
              <a:rPr lang="en-US" altLang="en-US" sz="7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goodman</a:t>
            </a:r>
            <a:r>
              <a:rPr lang="en-US" alt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house had known…”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380FDA-855D-4839-8185-A5AEE1A0DBDD}"/>
              </a:ext>
            </a:extLst>
          </p:cNvPr>
          <p:cNvSpPr/>
          <p:nvPr/>
        </p:nvSpPr>
        <p:spPr>
          <a:xfrm>
            <a:off x="0" y="1295400"/>
            <a:ext cx="17340263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Who is the “Goodman”? </a:t>
            </a:r>
          </a:p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A. For millennium the “</a:t>
            </a:r>
            <a:r>
              <a:rPr lang="en-US" sz="7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goodman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” was    </a:t>
            </a:r>
          </a:p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understood to be “the man”. </a:t>
            </a:r>
          </a:p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2) 2000 years ago: 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 Cor 11:3; Eph. 5:22-24 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“the husband is the head of the wife,</a:t>
            </a:r>
          </a:p>
          <a:p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even as Christ is the head of the church.”</a:t>
            </a:r>
          </a:p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3) Even 50 years ago it was understood.    </a:t>
            </a:r>
          </a:p>
          <a:p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380FDA-855D-4839-8185-A5AEE1A0DBDD}"/>
              </a:ext>
            </a:extLst>
          </p:cNvPr>
          <p:cNvSpPr/>
          <p:nvPr/>
        </p:nvSpPr>
        <p:spPr>
          <a:xfrm>
            <a:off x="211931" y="-61925"/>
            <a:ext cx="1734026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Eph. 5:22-24 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husband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head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wife,    </a:t>
            </a:r>
            <a:r>
              <a:rPr lang="en-US" sz="7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7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this sound so “crazy” today?      </a:t>
            </a:r>
            <a:endParaRPr lang="en-US" sz="72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   </a:t>
            </a:r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pendulum effect!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7DBB33-A218-4288-8A00-8792DF09FF19}"/>
              </a:ext>
            </a:extLst>
          </p:cNvPr>
          <p:cNvSpPr txBox="1"/>
          <p:nvPr/>
        </p:nvSpPr>
        <p:spPr>
          <a:xfrm>
            <a:off x="516732" y="3846837"/>
            <a:ext cx="11566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1) God’s Design Is Balanced.  </a:t>
            </a:r>
          </a:p>
          <a:p>
            <a:pPr algn="ctr"/>
            <a:r>
              <a:rPr lang="en-US" sz="6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with Love.</a:t>
            </a:r>
          </a:p>
          <a:p>
            <a:pPr algn="ctr"/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11:1-12; Eph. 5:22-32</a:t>
            </a:r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035EC0F-3B04-43B7-87FB-3A69642ED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21" t="6860" r="15517" b="41039"/>
          <a:stretch/>
        </p:blipFill>
        <p:spPr>
          <a:xfrm>
            <a:off x="11870532" y="3551914"/>
            <a:ext cx="5208172" cy="53653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DDF5F0-A3A5-4767-9299-2952CD059D92}"/>
              </a:ext>
            </a:extLst>
          </p:cNvPr>
          <p:cNvSpPr/>
          <p:nvPr/>
        </p:nvSpPr>
        <p:spPr>
          <a:xfrm>
            <a:off x="364331" y="7835077"/>
            <a:ext cx="16230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Amos 7:8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said the Lord, Behold, 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set a </a:t>
            </a:r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plumbline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midst of my people”</a:t>
            </a:r>
            <a:b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FA0735-A310-45E5-AC91-1B87438907FA}"/>
              </a:ext>
            </a:extLst>
          </p:cNvPr>
          <p:cNvSpPr txBox="1"/>
          <p:nvPr/>
        </p:nvSpPr>
        <p:spPr>
          <a:xfrm>
            <a:off x="211931" y="228600"/>
            <a:ext cx="685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 the past few weeks we’ve discussed God’s</a:t>
            </a:r>
          </a:p>
          <a:p>
            <a:pPr algn="ctr"/>
            <a:r>
              <a:rPr lang="en-US" sz="6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 for the Ages!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82877-270E-4170-A4E5-982C372839B6}"/>
              </a:ext>
            </a:extLst>
          </p:cNvPr>
          <p:cNvSpPr txBox="1"/>
          <p:nvPr/>
        </p:nvSpPr>
        <p:spPr>
          <a:xfrm>
            <a:off x="10270333" y="228600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And how we’re part of it!</a:t>
            </a:r>
          </a:p>
        </p:txBody>
      </p:sp>
    </p:spTree>
    <p:extLst>
      <p:ext uri="{BB962C8B-B14F-4D97-AF65-F5344CB8AC3E}">
        <p14:creationId xmlns:p14="http://schemas.microsoft.com/office/powerpoint/2010/main" val="37419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380FDA-855D-4839-8185-A5AEE1A0DBDD}"/>
              </a:ext>
            </a:extLst>
          </p:cNvPr>
          <p:cNvSpPr/>
          <p:nvPr/>
        </p:nvSpPr>
        <p:spPr>
          <a:xfrm>
            <a:off x="211931" y="-61925"/>
            <a:ext cx="173402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Eph. 5:22-24 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husband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head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wife,    </a:t>
            </a:r>
            <a:r>
              <a:rPr lang="en-US" sz="7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7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   </a:t>
            </a:r>
            <a:r>
              <a:rPr lang="en-US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pendulum effect!</a:t>
            </a:r>
            <a:endParaRPr lang="en-US" sz="6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mage result for plumbline">
            <a:extLst>
              <a:ext uri="{FF2B5EF4-FFF2-40B4-BE49-F238E27FC236}">
                <a16:creationId xmlns:a16="http://schemas.microsoft.com/office/drawing/2014/main" id="{DD31C50E-8EA5-4A08-9AE6-BB3901597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3281" r="33335" b="29597"/>
          <a:stretch/>
        </p:blipFill>
        <p:spPr bwMode="auto">
          <a:xfrm>
            <a:off x="5317331" y="5589563"/>
            <a:ext cx="5105400" cy="41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71D98B-820F-4FDF-B52D-D0F537C1DCB3}"/>
              </a:ext>
            </a:extLst>
          </p:cNvPr>
          <p:cNvSpPr txBox="1"/>
          <p:nvPr/>
        </p:nvSpPr>
        <p:spPr>
          <a:xfrm>
            <a:off x="1490663" y="2615731"/>
            <a:ext cx="1584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2) Our selfish desires lead us astray…</a:t>
            </a:r>
          </a:p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Producing   relational “tug of war”</a:t>
            </a:r>
            <a:r>
              <a:rPr lang="en-US" sz="5400" b="1" dirty="0">
                <a:solidFill>
                  <a:schemeClr val="tx1"/>
                </a:solidFill>
              </a:rPr>
              <a:t>.  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2CD1C7-7F7D-4D14-901B-9A1B71D3F2A0}"/>
              </a:ext>
            </a:extLst>
          </p:cNvPr>
          <p:cNvSpPr txBox="1"/>
          <p:nvPr/>
        </p:nvSpPr>
        <p:spPr>
          <a:xfrm>
            <a:off x="1268864" y="8458200"/>
            <a:ext cx="3674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</a:rPr>
              <a:t>His Way!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1BE138-373F-46F2-9BD7-54B98AB5CF5D}"/>
              </a:ext>
            </a:extLst>
          </p:cNvPr>
          <p:cNvSpPr txBox="1"/>
          <p:nvPr/>
        </p:nvSpPr>
        <p:spPr>
          <a:xfrm>
            <a:off x="11413331" y="7594369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66"/>
                </a:solidFill>
              </a:rPr>
              <a:t>Her Way!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34CC5-D607-4125-B619-A3DE4C9061B6}"/>
              </a:ext>
            </a:extLst>
          </p:cNvPr>
          <p:cNvSpPr txBox="1"/>
          <p:nvPr/>
        </p:nvSpPr>
        <p:spPr>
          <a:xfrm>
            <a:off x="6917531" y="44196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God’s Way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9BB6A7-DFEA-4E83-B244-525395EFAAF4}"/>
              </a:ext>
            </a:extLst>
          </p:cNvPr>
          <p:cNvCxnSpPr/>
          <p:nvPr/>
        </p:nvCxnSpPr>
        <p:spPr>
          <a:xfrm>
            <a:off x="8365331" y="5189041"/>
            <a:ext cx="76200" cy="326915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2A62CA-76AE-4DF4-9EB1-6306BF86A94F}"/>
              </a:ext>
            </a:extLst>
          </p:cNvPr>
          <p:cNvCxnSpPr>
            <a:cxnSpLocks/>
          </p:cNvCxnSpPr>
          <p:nvPr/>
        </p:nvCxnSpPr>
        <p:spPr>
          <a:xfrm flipH="1">
            <a:off x="4631531" y="8534400"/>
            <a:ext cx="3810000" cy="45720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C081D4-9B59-40D7-870B-5A714EFA8DF0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8441531" y="8148367"/>
            <a:ext cx="2971800" cy="386034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7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380FDA-855D-4839-8185-A5AEE1A0DBDD}"/>
              </a:ext>
            </a:extLst>
          </p:cNvPr>
          <p:cNvSpPr/>
          <p:nvPr/>
        </p:nvSpPr>
        <p:spPr>
          <a:xfrm>
            <a:off x="211931" y="53060"/>
            <a:ext cx="173402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The pendulum effect!</a:t>
            </a:r>
            <a:endParaRPr lang="en-US" sz="6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mage result for plumbline">
            <a:extLst>
              <a:ext uri="{FF2B5EF4-FFF2-40B4-BE49-F238E27FC236}">
                <a16:creationId xmlns:a16="http://schemas.microsoft.com/office/drawing/2014/main" id="{DD31C50E-8EA5-4A08-9AE6-BB3901597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3280" r="28071" b="35573"/>
          <a:stretch/>
        </p:blipFill>
        <p:spPr bwMode="auto">
          <a:xfrm>
            <a:off x="13623132" y="-19833"/>
            <a:ext cx="3717132" cy="253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BB0B48-2514-4F08-AA5A-34EA4B79104E}"/>
              </a:ext>
            </a:extLst>
          </p:cNvPr>
          <p:cNvSpPr/>
          <p:nvPr/>
        </p:nvSpPr>
        <p:spPr>
          <a:xfrm>
            <a:off x="211931" y="1498674"/>
            <a:ext cx="1699260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Truly “Good” men (and women) are rare!</a:t>
            </a:r>
          </a:p>
          <a:p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The value of something is proportional to it’s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rarity.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Eccl 7:28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yet my soul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seeketh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I find not:</a:t>
            </a:r>
          </a:p>
          <a:p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one man among a thousand have I found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but a woman among all those have I not found. </a:t>
            </a:r>
          </a:p>
          <a:p>
            <a:pPr algn="ctr"/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Lo, this only have I found,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hath made man (kind) upright; </a:t>
            </a:r>
          </a:p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they have sought out many inventions.”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2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380FDA-855D-4839-8185-A5AEE1A0DBDD}"/>
              </a:ext>
            </a:extLst>
          </p:cNvPr>
          <p:cNvSpPr/>
          <p:nvPr/>
        </p:nvSpPr>
        <p:spPr>
          <a:xfrm>
            <a:off x="211931" y="53060"/>
            <a:ext cx="173402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The pendulum effect!</a:t>
            </a:r>
            <a:endParaRPr lang="en-US" sz="6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mage result for plumbline">
            <a:extLst>
              <a:ext uri="{FF2B5EF4-FFF2-40B4-BE49-F238E27FC236}">
                <a16:creationId xmlns:a16="http://schemas.microsoft.com/office/drawing/2014/main" id="{DD31C50E-8EA5-4A08-9AE6-BB3901597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3280" r="28071" b="35573"/>
          <a:stretch/>
        </p:blipFill>
        <p:spPr bwMode="auto">
          <a:xfrm>
            <a:off x="14070720" y="-19833"/>
            <a:ext cx="3269543" cy="22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F99018-D1B0-4143-967F-CADC176BBF42}"/>
              </a:ext>
            </a:extLst>
          </p:cNvPr>
          <p:cNvSpPr/>
          <p:nvPr/>
        </p:nvSpPr>
        <p:spPr>
          <a:xfrm>
            <a:off x="211931" y="1502424"/>
            <a:ext cx="17145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) Even “good men” (and women) are flawed!  </a:t>
            </a:r>
            <a:endParaRPr lang="en-US" sz="4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chemeClr val="tx1"/>
                </a:solidFill>
              </a:rPr>
              <a:t>Pr</a:t>
            </a:r>
            <a:r>
              <a:rPr lang="en-US" sz="4400" b="1" dirty="0">
                <a:solidFill>
                  <a:schemeClr val="tx1"/>
                </a:solidFill>
              </a:rPr>
              <a:t> 20:6-7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“Most men will proclaim every one his own goodness: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but a faithful </a:t>
            </a:r>
            <a:r>
              <a:rPr lang="en-US" sz="6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(trustworthy)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who can find?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just 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(righteous)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walketh in his integrity: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children are blessed after him.”</a:t>
            </a:r>
          </a:p>
          <a:p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DF92E5-C746-4921-A876-6F8648457B9E}"/>
              </a:ext>
            </a:extLst>
          </p:cNvPr>
          <p:cNvSpPr/>
          <p:nvPr/>
        </p:nvSpPr>
        <p:spPr>
          <a:xfrm>
            <a:off x="211931" y="1427061"/>
            <a:ext cx="17128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1E0EF-2466-4F79-B0B0-6DECB96FB0BB}"/>
              </a:ext>
            </a:extLst>
          </p:cNvPr>
          <p:cNvSpPr/>
          <p:nvPr/>
        </p:nvSpPr>
        <p:spPr>
          <a:xfrm>
            <a:off x="0" y="6018215"/>
            <a:ext cx="176617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11:3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integrity of the upright shall guide them: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perverseness 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(distorted, crooked)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transgressors shall destroy them.”</a:t>
            </a:r>
          </a:p>
        </p:txBody>
      </p:sp>
    </p:spTree>
    <p:extLst>
      <p:ext uri="{BB962C8B-B14F-4D97-AF65-F5344CB8AC3E}">
        <p14:creationId xmlns:p14="http://schemas.microsoft.com/office/powerpoint/2010/main" val="263368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380FDA-855D-4839-8185-A5AEE1A0DBDD}"/>
              </a:ext>
            </a:extLst>
          </p:cNvPr>
          <p:cNvSpPr/>
          <p:nvPr/>
        </p:nvSpPr>
        <p:spPr>
          <a:xfrm>
            <a:off x="246809" y="17929"/>
            <a:ext cx="17090232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B. Cultural Pendulum effect:</a:t>
            </a:r>
          </a:p>
          <a:p>
            <a:pPr>
              <a:spcBef>
                <a:spcPts val="0"/>
              </a:spcBef>
            </a:pP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The Feminist movement was a </a:t>
            </a:r>
          </a:p>
          <a:p>
            <a:pPr>
              <a:spcBef>
                <a:spcPts val="0"/>
              </a:spcBef>
            </a:pP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reaction (in part) to “bad” men. </a:t>
            </a:r>
          </a:p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Some men </a:t>
            </a:r>
            <a:r>
              <a:rPr 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refuse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the “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goodman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requiring the woman 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assume this role.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b) Some strong willed women confiscate this role,      </a:t>
            </a:r>
          </a:p>
          <a:p>
            <a:pPr>
              <a:spcBef>
                <a:spcPts val="1200"/>
              </a:spcBef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so the men </a:t>
            </a:r>
            <a:r>
              <a:rPr 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relinquish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responsibilities. </a:t>
            </a:r>
            <a:endParaRPr 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 way the family is vulnerable!</a:t>
            </a:r>
            <a:endParaRPr 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Image result for plumbline">
            <a:extLst>
              <a:ext uri="{FF2B5EF4-FFF2-40B4-BE49-F238E27FC236}">
                <a16:creationId xmlns:a16="http://schemas.microsoft.com/office/drawing/2014/main" id="{229CC63A-7B8E-448A-9297-2DFD7363B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89" b="27746"/>
          <a:stretch/>
        </p:blipFill>
        <p:spPr bwMode="auto">
          <a:xfrm>
            <a:off x="13318331" y="17929"/>
            <a:ext cx="4018710" cy="343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12AFBD-43BE-42F0-9069-3BBF3CF09087}"/>
              </a:ext>
            </a:extLst>
          </p:cNvPr>
          <p:cNvSpPr/>
          <p:nvPr/>
        </p:nvSpPr>
        <p:spPr>
          <a:xfrm>
            <a:off x="267191" y="8458200"/>
            <a:ext cx="160920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“suffered his house to be broken up.”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24:43 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8235502-1D10-4737-A47D-C55380B2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2" y="6858000"/>
            <a:ext cx="16916400" cy="1625600"/>
          </a:xfrm>
        </p:spPr>
        <p:txBody>
          <a:bodyPr/>
          <a:lstStyle/>
          <a:p>
            <a:r>
              <a:rPr lang="en-US" altLang="en-US" sz="8800" b="1" dirty="0">
                <a:solidFill>
                  <a:schemeClr val="bg1"/>
                </a:solidFill>
              </a:rPr>
              <a:t>So what’s a “</a:t>
            </a:r>
            <a:r>
              <a:rPr lang="en-US" altLang="en-US" sz="8800" b="1" dirty="0" err="1">
                <a:solidFill>
                  <a:schemeClr val="bg1"/>
                </a:solidFill>
              </a:rPr>
              <a:t>goodman</a:t>
            </a:r>
            <a:r>
              <a:rPr lang="en-US" altLang="en-US" sz="8800" b="1" dirty="0">
                <a:solidFill>
                  <a:schemeClr val="bg1"/>
                </a:solidFill>
              </a:rPr>
              <a:t>” to do?</a:t>
            </a:r>
          </a:p>
        </p:txBody>
      </p:sp>
    </p:spTree>
    <p:extLst>
      <p:ext uri="{BB962C8B-B14F-4D97-AF65-F5344CB8AC3E}">
        <p14:creationId xmlns:p14="http://schemas.microsoft.com/office/powerpoint/2010/main" val="323046149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731" y="228600"/>
            <a:ext cx="17204532" cy="10566722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tx1"/>
                </a:solidFill>
              </a:rPr>
              <a:t>      </a:t>
            </a:r>
            <a:r>
              <a:rPr lang="en-US" sz="6000" b="1" dirty="0">
                <a:solidFill>
                  <a:schemeClr val="tx1"/>
                </a:solidFill>
              </a:rPr>
              <a:t>What’s a </a:t>
            </a:r>
            <a:r>
              <a:rPr lang="en-US" sz="6000" b="1" dirty="0" err="1">
                <a:solidFill>
                  <a:schemeClr val="tx1"/>
                </a:solidFill>
              </a:rPr>
              <a:t>goodman</a:t>
            </a:r>
            <a:r>
              <a:rPr lang="en-US" sz="6000" b="1" dirty="0">
                <a:solidFill>
                  <a:schemeClr val="tx1"/>
                </a:solidFill>
              </a:rPr>
              <a:t> to do?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Be Watchful  </a:t>
            </a:r>
            <a:r>
              <a:rPr lang="en-US" sz="4400" b="1" dirty="0">
                <a:solidFill>
                  <a:schemeClr val="tx1"/>
                </a:solidFill>
              </a:rPr>
              <a:t>Mt 24:42,43 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therefore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Grēgoreō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 vigilant/</a:t>
            </a:r>
            <a:r>
              <a:rPr lang="en-US" sz="6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  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Peter 5:8)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the </a:t>
            </a:r>
            <a:r>
              <a:rPr lang="en-US" sz="6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goodman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house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known …he would have watched, and would not have suffered his house to be broken up.” </a:t>
            </a:r>
          </a:p>
          <a:p>
            <a:pPr marL="8467" indent="0" algn="ctr" eaLnBrk="1" hangingPunct="1">
              <a:buNone/>
              <a:defRPr/>
            </a:pPr>
            <a:r>
              <a:rPr lang="en-US" dirty="0">
                <a:ea typeface="+mn-ea"/>
                <a:cs typeface="+mn-cs"/>
                <a:sym typeface="Arial" charset="0"/>
              </a:rPr>
              <a:t> </a:t>
            </a:r>
            <a:r>
              <a:rPr lang="en-US" sz="6000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Remember God’s design is balanced. </a:t>
            </a:r>
          </a:p>
          <a:p>
            <a:pPr marL="8467" indent="0" eaLnBrk="1" hangingPunct="1">
              <a:buNone/>
              <a:defRPr/>
            </a:pPr>
            <a:r>
              <a:rPr lang="en-US" sz="5400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Women are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“keepers </a:t>
            </a:r>
            <a:r>
              <a:rPr lang="en-US" sz="5400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(guardians)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at home” 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Titus 2:5</a:t>
            </a:r>
          </a:p>
          <a:p>
            <a:pPr marL="8467" indent="0" eaLnBrk="1" hangingPunct="1">
              <a:buNone/>
              <a:defRPr/>
            </a:pPr>
            <a:r>
              <a:rPr lang="en-US" sz="5400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Men are the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goodman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” </a:t>
            </a:r>
            <a:r>
              <a:rPr lang="en-US" sz="5400" b="1" dirty="0">
                <a:solidFill>
                  <a:schemeClr val="tx1"/>
                </a:solidFill>
                <a:ea typeface="+mn-ea"/>
                <a:cs typeface="+mn-cs"/>
                <a:sym typeface="Arial" charset="0"/>
              </a:rPr>
              <a:t>or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“strongman”.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Mk. 3:27</a:t>
            </a:r>
            <a:endParaRPr lang="en-US" sz="4800" b="1" dirty="0">
              <a:solidFill>
                <a:schemeClr val="tx1"/>
              </a:solidFill>
              <a:ea typeface="+mn-ea"/>
              <a:cs typeface="+mn-cs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731" y="228600"/>
            <a:ext cx="17204532" cy="10566722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tx1"/>
                </a:solidFill>
              </a:rPr>
              <a:t>      </a:t>
            </a:r>
            <a:r>
              <a:rPr lang="en-US" sz="6000" b="1" dirty="0">
                <a:solidFill>
                  <a:schemeClr val="tx1"/>
                </a:solidFill>
              </a:rPr>
              <a:t>What’s a </a:t>
            </a:r>
            <a:r>
              <a:rPr lang="en-US" sz="6000" b="1" dirty="0" err="1">
                <a:solidFill>
                  <a:schemeClr val="tx1"/>
                </a:solidFill>
              </a:rPr>
              <a:t>goodman</a:t>
            </a:r>
            <a:r>
              <a:rPr lang="en-US" sz="6000" b="1" dirty="0">
                <a:solidFill>
                  <a:schemeClr val="tx1"/>
                </a:solidFill>
              </a:rPr>
              <a:t> to do?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5400" b="1" dirty="0">
                <a:solidFill>
                  <a:schemeClr val="tx1"/>
                </a:solidFill>
              </a:rPr>
              <a:t>2</a:t>
            </a:r>
            <a:r>
              <a:rPr lang="en-US" sz="6000" b="1" dirty="0">
                <a:solidFill>
                  <a:schemeClr val="tx1"/>
                </a:solidFill>
              </a:rPr>
              <a:t>) Be Ready!  </a:t>
            </a:r>
            <a:r>
              <a:rPr lang="en-US" sz="4800" b="1" dirty="0">
                <a:solidFill>
                  <a:schemeClr val="tx1"/>
                </a:solidFill>
              </a:rPr>
              <a:t>Mt 24:44  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ye also ready…”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hetoi’mos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adjusted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as to be prepared! 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“adjustments” do you need to make to be ready for Jesus’ return?</a:t>
            </a:r>
          </a:p>
          <a:p>
            <a:pPr marL="0" indent="0" algn="ctr">
              <a:buNone/>
            </a:pPr>
            <a:r>
              <a:rPr lang="en-US" sz="6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Jn. 2:28 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“abide in him, that when he appears, we may have confidence, and not be ashamed.”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also 1 Jn. 3:3!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“Purifies himself.”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tx1"/>
              </a:solidFill>
              <a:ea typeface="+mn-ea"/>
              <a:cs typeface="+mn-cs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30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17645063" cy="10566722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tx1"/>
                </a:solidFill>
              </a:rPr>
              <a:t>      </a:t>
            </a:r>
            <a:r>
              <a:rPr lang="en-US" sz="6000" b="1" dirty="0">
                <a:solidFill>
                  <a:schemeClr val="tx1"/>
                </a:solidFill>
              </a:rPr>
              <a:t>What’s a </a:t>
            </a:r>
            <a:r>
              <a:rPr lang="en-US" sz="6000" b="1" dirty="0" err="1">
                <a:solidFill>
                  <a:schemeClr val="tx1"/>
                </a:solidFill>
              </a:rPr>
              <a:t>goodman</a:t>
            </a:r>
            <a:r>
              <a:rPr lang="en-US" sz="6000" b="1" dirty="0">
                <a:solidFill>
                  <a:schemeClr val="tx1"/>
                </a:solidFill>
              </a:rPr>
              <a:t> to do?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tx1"/>
                </a:solidFill>
              </a:rPr>
              <a:t> 3</a:t>
            </a:r>
            <a:r>
              <a:rPr lang="en-US" sz="5400" b="1" dirty="0">
                <a:solidFill>
                  <a:schemeClr val="tx1"/>
                </a:solidFill>
              </a:rPr>
              <a:t>) Be </a:t>
            </a:r>
            <a:r>
              <a:rPr lang="en-US" sz="5400" b="1" i="1" u="sng" dirty="0">
                <a:solidFill>
                  <a:srgbClr val="FF0066"/>
                </a:solidFill>
              </a:rPr>
              <a:t>Faithful</a:t>
            </a:r>
            <a:r>
              <a:rPr lang="en-US" sz="6000" b="1" dirty="0">
                <a:solidFill>
                  <a:schemeClr val="tx1"/>
                </a:solidFill>
              </a:rPr>
              <a:t>. </a:t>
            </a:r>
            <a:r>
              <a:rPr lang="en-US" sz="4000" b="1" dirty="0">
                <a:solidFill>
                  <a:schemeClr val="tx1"/>
                </a:solidFill>
              </a:rPr>
              <a:t>Mt. 24:25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 is that faithful servant”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Pistos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Trustworthy, true.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 err="1">
                <a:solidFill>
                  <a:schemeClr val="tx1"/>
                </a:solidFill>
              </a:rPr>
              <a:t>Pr</a:t>
            </a:r>
            <a:r>
              <a:rPr lang="en-US" sz="4400" b="1" dirty="0">
                <a:solidFill>
                  <a:schemeClr val="tx1"/>
                </a:solidFill>
              </a:rPr>
              <a:t> 20:6-7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“Most men will proclaim his own goodness: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 faithful 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(trustworthy)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who can find?</a:t>
            </a:r>
          </a:p>
          <a:p>
            <a:pPr marL="8467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just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(righteous)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walketh in his integrity: </a:t>
            </a:r>
          </a:p>
          <a:p>
            <a:pPr marL="8467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children are blessed after him.”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Luke 18:8 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the Son of man cometh,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he find faith on the earth?”</a:t>
            </a:r>
            <a:endParaRPr lang="en-US" sz="4800" b="1" dirty="0">
              <a:solidFill>
                <a:schemeClr val="tx1"/>
              </a:solidFill>
              <a:ea typeface="+mn-ea"/>
              <a:cs typeface="+mn-cs"/>
              <a:sym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6D43CC-D47B-4F4E-8B8F-821FDB9B6E70}"/>
              </a:ext>
            </a:extLst>
          </p:cNvPr>
          <p:cNvSpPr/>
          <p:nvPr/>
        </p:nvSpPr>
        <p:spPr>
          <a:xfrm>
            <a:off x="13768451" y="8229600"/>
            <a:ext cx="357181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(in you?)</a:t>
            </a:r>
            <a:endParaRPr lang="en-US" sz="6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04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9395"/>
            <a:ext cx="17645063" cy="10566722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</a:rPr>
              <a:t>Be Watchful, Ready, Faithful: Mt.</a:t>
            </a:r>
            <a:r>
              <a:rPr lang="en-US" sz="4800" b="1" dirty="0">
                <a:solidFill>
                  <a:schemeClr val="tx1"/>
                </a:solidFill>
              </a:rPr>
              <a:t> 24:46-51</a:t>
            </a:r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Blessed is that servant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 his lord when he cometh shall find so doing. Verily I say unto you, That he shall make him ruler </a:t>
            </a: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Christ’s Kingdom)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all his goods. </a:t>
            </a:r>
          </a:p>
          <a:p>
            <a:pPr marL="0" indent="0" algn="ctr">
              <a:buNone/>
            </a:pPr>
            <a:r>
              <a:rPr lang="en-US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Warned!</a:t>
            </a:r>
          </a:p>
          <a:p>
            <a:pPr marL="914400" indent="-914400" algn="ctr">
              <a:spcBef>
                <a:spcPts val="600"/>
              </a:spcBef>
              <a:buAutoNum type="arabicPlain" startAt="48"/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But and if that evil servant shall say in his heart,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My lord </a:t>
            </a:r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delayeth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his coming; …</a:t>
            </a:r>
          </a:p>
          <a:p>
            <a:pPr marL="914400" indent="-914400" algn="ctr">
              <a:spcBef>
                <a:spcPts val="600"/>
              </a:spcBef>
              <a:buAutoNum type="arabicPlain" startAt="50"/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The lord of that servant shall come in a day when he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looketh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not for him, and in an hour that he is not aware.</a:t>
            </a:r>
          </a:p>
          <a:p>
            <a:pPr marL="914400" indent="-914400" algn="ctr">
              <a:spcBef>
                <a:spcPts val="600"/>
              </a:spcBef>
              <a:buAutoNum type="arabicPlain" startAt="50"/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There shall be weeping and gnashing of teeth.”</a:t>
            </a:r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4027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8131" y="228600"/>
            <a:ext cx="17356932" cy="10566722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tx1"/>
                </a:solidFill>
              </a:rPr>
              <a:t>What can we do for our “</a:t>
            </a:r>
            <a:r>
              <a:rPr lang="en-US" sz="6600" b="1" dirty="0" err="1">
                <a:solidFill>
                  <a:schemeClr val="tx1"/>
                </a:solidFill>
              </a:rPr>
              <a:t>goodmen</a:t>
            </a:r>
            <a:r>
              <a:rPr lang="en-US" sz="6600" b="1" dirty="0">
                <a:solidFill>
                  <a:schemeClr val="tx1"/>
                </a:solidFill>
              </a:rPr>
              <a:t>”?</a:t>
            </a:r>
            <a:endParaRPr lang="en-US" sz="6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8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them.  </a:t>
            </a:r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6:10-19!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“Praying always”</a:t>
            </a:r>
          </a:p>
          <a:p>
            <a:pPr marL="0" indent="0">
              <a:buNone/>
            </a:pPr>
            <a:r>
              <a:rPr lang="en-US" sz="7200" b="1" i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        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1 Thess. 5:25 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“pray for us!”</a:t>
            </a:r>
          </a:p>
          <a:p>
            <a:pPr marL="0" indent="0">
              <a:buNone/>
            </a:pPr>
            <a:r>
              <a:rPr lang="en-US" sz="72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Partner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with them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. 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Heb. 13:7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“For they watch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 for your souls as they that must give account,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that they may do it with joy, and not with grief,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For that is unprofitable for you!”</a:t>
            </a:r>
          </a:p>
        </p:txBody>
      </p:sp>
    </p:spTree>
    <p:extLst>
      <p:ext uri="{BB962C8B-B14F-4D97-AF65-F5344CB8AC3E}">
        <p14:creationId xmlns:p14="http://schemas.microsoft.com/office/powerpoint/2010/main" val="836321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331" y="3657600"/>
            <a:ext cx="15087600" cy="1219237"/>
          </a:xfrm>
        </p:spPr>
        <p:txBody>
          <a:bodyPr/>
          <a:lstStyle/>
          <a:p>
            <a:pPr>
              <a:defRPr/>
            </a:pPr>
            <a:r>
              <a:rPr lang="en-US" sz="115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ea typeface="ＭＳ Ｐゴシック" charset="0"/>
                <a:sym typeface="Georgia" charset="0"/>
              </a:rPr>
              <a:t>“Honor thy Father”</a:t>
            </a:r>
            <a:br>
              <a:rPr lang="en-US" sz="115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ea typeface="ＭＳ Ｐゴシック" charset="0"/>
                <a:sym typeface="Georgia" charset="0"/>
              </a:rPr>
            </a:br>
            <a:r>
              <a:rPr lang="en-US" sz="6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ea typeface="ＭＳ Ｐゴシック" charset="0"/>
                <a:sym typeface="Georgia" charset="0"/>
              </a:rPr>
              <a:t>Eph. 6:2</a:t>
            </a:r>
            <a:endParaRPr lang="en-US" sz="115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ea typeface="ＭＳ Ｐゴシック" charset="0"/>
              <a:sym typeface="Georgi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6E8A3-B7E8-4A43-9054-3EAFC3E30FCF}"/>
              </a:ext>
            </a:extLst>
          </p:cNvPr>
          <p:cNvSpPr txBox="1"/>
          <p:nvPr/>
        </p:nvSpPr>
        <p:spPr>
          <a:xfrm>
            <a:off x="516731" y="6629400"/>
            <a:ext cx="1554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Timaō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 Prize or Value!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39CAC0-2049-4EEC-B24B-B5D47EC0C13C}"/>
              </a:ext>
            </a:extLst>
          </p:cNvPr>
          <p:cNvSpPr txBox="1"/>
          <p:nvPr/>
        </p:nvSpPr>
        <p:spPr>
          <a:xfrm>
            <a:off x="897731" y="202928"/>
            <a:ext cx="1600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Plan for the Man!</a:t>
            </a:r>
          </a:p>
        </p:txBody>
      </p:sp>
    </p:spTree>
    <p:extLst>
      <p:ext uri="{BB962C8B-B14F-4D97-AF65-F5344CB8AC3E}">
        <p14:creationId xmlns:p14="http://schemas.microsoft.com/office/powerpoint/2010/main" val="2528876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17645063" cy="10566722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tx1"/>
                </a:solidFill>
              </a:rPr>
              <a:t>What can we do for our “</a:t>
            </a:r>
            <a:r>
              <a:rPr lang="en-US" sz="6600" b="1" dirty="0" err="1">
                <a:solidFill>
                  <a:schemeClr val="tx1"/>
                </a:solidFill>
              </a:rPr>
              <a:t>goodmen</a:t>
            </a:r>
            <a:r>
              <a:rPr lang="en-US" sz="6600" b="1" dirty="0">
                <a:solidFill>
                  <a:schemeClr val="tx1"/>
                </a:solidFill>
              </a:rPr>
              <a:t>”?</a:t>
            </a:r>
            <a:endParaRPr lang="en-US" sz="60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“Price”</a:t>
            </a:r>
            <a:r>
              <a:rPr lang="en-US" sz="8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7200" b="1" i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(Honor/ value) 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them accurately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Ro. 13:1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“render honor to whom honor is due”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6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1 Thessalonians 5:12-13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“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know them which labor among you, and are over you in the Lord, and admonish you;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And to esteem them very highly in love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for their work's sake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.” 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54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1EE485-9AF7-4965-B4E7-9D0F2FB4FF86}"/>
              </a:ext>
            </a:extLst>
          </p:cNvPr>
          <p:cNvSpPr txBox="1"/>
          <p:nvPr/>
        </p:nvSpPr>
        <p:spPr>
          <a:xfrm>
            <a:off x="211931" y="152400"/>
            <a:ext cx="1691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rgbClr val="FF0000"/>
                </a:solidFill>
                <a:latin typeface="Georgia" panose="02040502050405020303" pitchFamily="18" charset="0"/>
                <a:cs typeface="Gautami" panose="020B0502040204020203" pitchFamily="34" charset="0"/>
              </a:rPr>
              <a:t>“Goodman of the house”</a:t>
            </a:r>
          </a:p>
        </p:txBody>
      </p:sp>
    </p:spTree>
    <p:extLst>
      <p:ext uri="{BB962C8B-B14F-4D97-AF65-F5344CB8AC3E}">
        <p14:creationId xmlns:p14="http://schemas.microsoft.com/office/powerpoint/2010/main" val="2555620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78631" y="3048000"/>
            <a:ext cx="16383000" cy="1016031"/>
          </a:xfrm>
        </p:spPr>
        <p:txBody>
          <a:bodyPr vert="horz" wrap="square" lIns="0" tIns="0" rIns="154134" bIns="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“Honor thy father and mother; </a:t>
            </a:r>
            <a:b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(the first commandment with promise;)</a:t>
            </a:r>
            <a:b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dirty="0"/>
            </a:br>
            <a:endParaRPr lang="en-US" dirty="0">
              <a:ea typeface="+mj-ea"/>
              <a:cs typeface="+mj-cs"/>
              <a:sym typeface="Georgia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E8C8EE-04C5-44C8-8E00-2C241FBC73A8}"/>
              </a:ext>
            </a:extLst>
          </p:cNvPr>
          <p:cNvSpPr/>
          <p:nvPr/>
        </p:nvSpPr>
        <p:spPr>
          <a:xfrm>
            <a:off x="2802731" y="7696200"/>
            <a:ext cx="14401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/>
              <a:t>Timaō</a:t>
            </a:r>
            <a:r>
              <a:rPr lang="en-US" sz="8000" b="1" dirty="0"/>
              <a:t>: to Prize or Value!</a:t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CA8B08-2483-4F3C-A783-B14195784FCC}"/>
              </a:ext>
            </a:extLst>
          </p:cNvPr>
          <p:cNvSpPr/>
          <p:nvPr/>
        </p:nvSpPr>
        <p:spPr>
          <a:xfrm>
            <a:off x="135731" y="3429001"/>
            <a:ext cx="1672590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That it may be well with thee”  </a:t>
            </a:r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/>
              <a:t>Eph 6:2-3</a:t>
            </a:r>
            <a:br>
              <a:rPr lang="en-US" sz="1400" b="1" dirty="0"/>
            </a:b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305E2E-AE2F-4FAE-952B-9E282CF88A5F}"/>
              </a:ext>
            </a:extLst>
          </p:cNvPr>
          <p:cNvSpPr/>
          <p:nvPr/>
        </p:nvSpPr>
        <p:spPr>
          <a:xfrm>
            <a:off x="364331" y="1204001"/>
            <a:ext cx="1653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</a:t>
            </a:r>
            <a:r>
              <a:rPr lang="en-US" sz="6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3:27 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 man can enter into a strong man's house, and spoil his goods, 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except he will 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 bind the strong man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chain, metalware, table, indoor&#10;&#10;Description generated with very high confidence">
            <a:extLst>
              <a:ext uri="{FF2B5EF4-FFF2-40B4-BE49-F238E27FC236}">
                <a16:creationId xmlns:a16="http://schemas.microsoft.com/office/drawing/2014/main" id="{129BF607-C620-4607-9FA2-C79473E07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6" r="6382"/>
          <a:stretch/>
        </p:blipFill>
        <p:spPr>
          <a:xfrm>
            <a:off x="0" y="4800601"/>
            <a:ext cx="5249305" cy="4944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30A76B-416A-46F0-9175-34BC407B6A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10" b="22222"/>
          <a:stretch/>
        </p:blipFill>
        <p:spPr>
          <a:xfrm>
            <a:off x="12855763" y="4663379"/>
            <a:ext cx="4484500" cy="51100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E77ACF-7BE5-4F1C-BFF8-B2776035184F}"/>
              </a:ext>
            </a:extLst>
          </p:cNvPr>
          <p:cNvSpPr/>
          <p:nvPr/>
        </p:nvSpPr>
        <p:spPr>
          <a:xfrm>
            <a:off x="5622131" y="4935202"/>
            <a:ext cx="65695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then he will spoil his house.”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38CA8-0B0E-409E-A19D-7E48858A4BEA}"/>
              </a:ext>
            </a:extLst>
          </p:cNvPr>
          <p:cNvSpPr txBox="1"/>
          <p:nvPr/>
        </p:nvSpPr>
        <p:spPr>
          <a:xfrm>
            <a:off x="440531" y="76200"/>
            <a:ext cx="1638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Satan’s Plan:  “Bind (or Blind) the man”</a:t>
            </a:r>
            <a:r>
              <a:rPr lang="en-US" dirty="0"/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D53DF5-D68A-4A5E-84A1-2A4A01B05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68" y="0"/>
            <a:ext cx="17352400" cy="97607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6BD2C4-E6C2-4DEE-9974-6AAE67E9C81E}"/>
              </a:ext>
            </a:extLst>
          </p:cNvPr>
          <p:cNvSpPr/>
          <p:nvPr/>
        </p:nvSpPr>
        <p:spPr>
          <a:xfrm>
            <a:off x="12931" y="6400800"/>
            <a:ext cx="173397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r>
              <a:rPr lang="en-US" sz="8800" b="1" dirty="0">
                <a:solidFill>
                  <a:prstClr val="white"/>
                </a:solidFill>
                <a:latin typeface="Georgia" panose="02040502050405020303" pitchFamily="18" charset="0"/>
                <a:ea typeface="+mn-ea"/>
              </a:rPr>
              <a:t>We’re caught in this struggle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r>
              <a:rPr lang="en-US" sz="8800" b="1" dirty="0">
                <a:solidFill>
                  <a:prstClr val="white"/>
                </a:solidFill>
                <a:latin typeface="Georgia" panose="02040502050405020303" pitchFamily="18" charset="0"/>
                <a:ea typeface="+mn-ea"/>
              </a:rPr>
              <a:t>Over Masculinity!</a:t>
            </a:r>
            <a:endParaRPr lang="en-US" sz="3600" dirty="0">
              <a:solidFill>
                <a:prstClr val="white"/>
              </a:solidFill>
              <a:latin typeface="Georgia" panose="02040502050405020303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501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138" y="442949"/>
            <a:ext cx="6161691" cy="878869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0B342C5B-1837-4139-89C9-851641C23F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44" y="-44784"/>
            <a:ext cx="9531619" cy="953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59637" y="362163"/>
            <a:ext cx="5981192" cy="275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altLang="en-US" sz="6000" b="1" dirty="0">
                <a:solidFill>
                  <a:srgbClr val="FFFFFF"/>
                </a:solidFill>
              </a:rPr>
              <a:t>When we devalue God’s plan for masculinity, we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1668D061-8EDB-420D-A538-D38F32950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44" y="2555922"/>
            <a:ext cx="9531619" cy="719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414BF9-39F6-4E3C-BAE1-03205B1887E2}"/>
              </a:ext>
            </a:extLst>
          </p:cNvPr>
          <p:cNvSpPr/>
          <p:nvPr/>
        </p:nvSpPr>
        <p:spPr>
          <a:xfrm>
            <a:off x="479138" y="2831886"/>
            <a:ext cx="5990687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altLang="en-US" sz="11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en-US" sz="6000" b="1" i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“Bind the strongman”</a:t>
            </a:r>
            <a:br>
              <a:rPr lang="en-US" altLang="en-US" sz="6000" b="1" i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D817F9-F928-4B79-A0F0-075244785433}"/>
              </a:ext>
            </a:extLst>
          </p:cNvPr>
          <p:cNvSpPr/>
          <p:nvPr/>
        </p:nvSpPr>
        <p:spPr>
          <a:xfrm>
            <a:off x="659638" y="4679460"/>
            <a:ext cx="5981191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altLang="en-US" sz="1100" b="1" dirty="0"/>
            </a:b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leaving our homes (and culture) vulnerable!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E07BF-086B-4059-889E-2772E7E56095}"/>
              </a:ext>
            </a:extLst>
          </p:cNvPr>
          <p:cNvSpPr txBox="1"/>
          <p:nvPr/>
        </p:nvSpPr>
        <p:spPr>
          <a:xfrm>
            <a:off x="479138" y="7457390"/>
            <a:ext cx="61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“spoil his house”  </a:t>
            </a:r>
            <a:r>
              <a:rPr lang="en-US" sz="4800" dirty="0"/>
              <a:t>(Mk 3:27)</a:t>
            </a:r>
          </a:p>
        </p:txBody>
      </p:sp>
    </p:spTree>
    <p:extLst>
      <p:ext uri="{BB962C8B-B14F-4D97-AF65-F5344CB8AC3E}">
        <p14:creationId xmlns:p14="http://schemas.microsoft.com/office/powerpoint/2010/main" val="387294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3132"/>
            <a:ext cx="17340263" cy="1625600"/>
          </a:xfrm>
        </p:spPr>
        <p:txBody>
          <a:bodyPr/>
          <a:lstStyle/>
          <a:p>
            <a:r>
              <a:rPr lang="en-US" altLang="en-US" sz="16600" b="1" dirty="0"/>
              <a:t>Masculinity is…</a:t>
            </a:r>
            <a:endParaRPr lang="en-US" altLang="en-US" sz="8800" b="1" dirty="0"/>
          </a:p>
        </p:txBody>
      </p:sp>
      <p:pic>
        <p:nvPicPr>
          <p:cNvPr id="8194" name="Picture 2" descr="Image result for emasculation of men">
            <a:extLst>
              <a:ext uri="{FF2B5EF4-FFF2-40B4-BE49-F238E27FC236}">
                <a16:creationId xmlns:a16="http://schemas.microsoft.com/office/drawing/2014/main" id="{8A8D5776-2613-4A6C-A5BB-DC6C10E2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094"/>
          <a:stretch/>
        </p:blipFill>
        <p:spPr bwMode="auto">
          <a:xfrm>
            <a:off x="8384" y="1709824"/>
            <a:ext cx="7329338" cy="808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74C156-BD62-47D7-813E-7CFB41AF8E0F}"/>
              </a:ext>
            </a:extLst>
          </p:cNvPr>
          <p:cNvSpPr/>
          <p:nvPr/>
        </p:nvSpPr>
        <p:spPr>
          <a:xfrm>
            <a:off x="4174331" y="8534400"/>
            <a:ext cx="2706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franklin-gothic-urw"/>
              </a:rPr>
              <a:t>Oct. 31, </a:t>
            </a:r>
            <a:r>
              <a:rPr lang="en-US" sz="3600" b="1" dirty="0">
                <a:solidFill>
                  <a:schemeClr val="tx1"/>
                </a:solidFill>
                <a:latin typeface="inherit"/>
                <a:hlinkClick r:id="rId4"/>
              </a:rPr>
              <a:t>2005</a:t>
            </a:r>
            <a:endParaRPr lang="en-US" sz="3600" b="1" i="0" dirty="0">
              <a:solidFill>
                <a:schemeClr val="tx1"/>
              </a:solidFill>
              <a:effectLst/>
              <a:latin typeface="franklin-gothic-urw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4D2017-52EA-4452-B6EF-26D912562831}"/>
              </a:ext>
            </a:extLst>
          </p:cNvPr>
          <p:cNvSpPr/>
          <p:nvPr/>
        </p:nvSpPr>
        <p:spPr>
          <a:xfrm>
            <a:off x="7129593" y="3890990"/>
            <a:ext cx="1020228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1500" b="1" dirty="0">
                <a:solidFill>
                  <a:schemeClr val="tx1"/>
                </a:solidFill>
              </a:rPr>
              <a:t>in Jeopardy!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6" descr="Image result for emasculation of men">
            <a:extLst>
              <a:ext uri="{FF2B5EF4-FFF2-40B4-BE49-F238E27FC236}">
                <a16:creationId xmlns:a16="http://schemas.microsoft.com/office/drawing/2014/main" id="{EFEF2D6F-F855-4CBE-9719-5210606B1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1654653"/>
            <a:ext cx="17340263" cy="819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1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3132"/>
            <a:ext cx="17340263" cy="1625600"/>
          </a:xfrm>
        </p:spPr>
        <p:txBody>
          <a:bodyPr/>
          <a:lstStyle/>
          <a:p>
            <a:r>
              <a:rPr lang="en-US" altLang="en-US" sz="11500" b="1" dirty="0"/>
              <a:t>Masculinity is under attack!</a:t>
            </a:r>
            <a:endParaRPr lang="en-US" altLang="en-US" sz="7200" b="1" dirty="0"/>
          </a:p>
        </p:txBody>
      </p:sp>
      <p:pic>
        <p:nvPicPr>
          <p:cNvPr id="15" name="Picture 2" descr="Image result for emasculation of men">
            <a:extLst>
              <a:ext uri="{FF2B5EF4-FFF2-40B4-BE49-F238E27FC236}">
                <a16:creationId xmlns:a16="http://schemas.microsoft.com/office/drawing/2014/main" id="{9F570FC0-A441-41B7-9CB8-04026F83A6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" b="-274"/>
          <a:stretch/>
        </p:blipFill>
        <p:spPr bwMode="auto">
          <a:xfrm>
            <a:off x="2093671" y="2547307"/>
            <a:ext cx="13152919" cy="722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EA1A27-5CBC-4D70-8C0D-6E4E45049FCD}"/>
              </a:ext>
            </a:extLst>
          </p:cNvPr>
          <p:cNvSpPr txBox="1"/>
          <p:nvPr/>
        </p:nvSpPr>
        <p:spPr>
          <a:xfrm>
            <a:off x="364331" y="1447800"/>
            <a:ext cx="1386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1"/>
                </a:solidFill>
              </a:rPr>
              <a:t>Sometimes Subtly…</a:t>
            </a:r>
            <a:r>
              <a:rPr lang="en-US" sz="1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930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3132"/>
            <a:ext cx="17340263" cy="1625600"/>
          </a:xfrm>
        </p:spPr>
        <p:txBody>
          <a:bodyPr/>
          <a:lstStyle/>
          <a:p>
            <a:r>
              <a:rPr lang="en-US" altLang="en-US" sz="11500" b="1" dirty="0"/>
              <a:t>Masculinity is under attack.</a:t>
            </a:r>
            <a:endParaRPr lang="en-US" altLang="en-US" sz="7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D5FC1-68C6-4D40-AE80-73510C763A8A}"/>
              </a:ext>
            </a:extLst>
          </p:cNvPr>
          <p:cNvSpPr txBox="1"/>
          <p:nvPr/>
        </p:nvSpPr>
        <p:spPr>
          <a:xfrm>
            <a:off x="821531" y="1513006"/>
            <a:ext cx="1531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not so subtly</a:t>
            </a:r>
          </a:p>
        </p:txBody>
      </p:sp>
      <p:pic>
        <p:nvPicPr>
          <p:cNvPr id="7170" name="Picture 2" descr="Image result for emasculation of men">
            <a:extLst>
              <a:ext uri="{FF2B5EF4-FFF2-40B4-BE49-F238E27FC236}">
                <a16:creationId xmlns:a16="http://schemas.microsoft.com/office/drawing/2014/main" id="{A8B2CEC9-8259-4DB5-B700-D04AADE9A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 bwMode="auto">
          <a:xfrm>
            <a:off x="364331" y="2897530"/>
            <a:ext cx="16803173" cy="68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emasculation of men">
            <a:extLst>
              <a:ext uri="{FF2B5EF4-FFF2-40B4-BE49-F238E27FC236}">
                <a16:creationId xmlns:a16="http://schemas.microsoft.com/office/drawing/2014/main" id="{01BCE84B-868A-42D7-BE8E-59CD03E21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4" b="11595"/>
          <a:stretch/>
        </p:blipFill>
        <p:spPr bwMode="auto">
          <a:xfrm>
            <a:off x="5675660" y="2897530"/>
            <a:ext cx="11940726" cy="68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7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elebratingFathers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rentine-Appointed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HonorFathers</Template>
  <TotalTime>925</TotalTime>
  <Pages>0</Pages>
  <Words>1614</Words>
  <Characters>0</Characters>
  <Application>Microsoft Office PowerPoint</Application>
  <PresentationFormat>Custom</PresentationFormat>
  <Lines>0</Lines>
  <Paragraphs>170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55" baseType="lpstr">
      <vt:lpstr>MS PGothic</vt:lpstr>
      <vt:lpstr>MS PGothic</vt:lpstr>
      <vt:lpstr>Arial</vt:lpstr>
      <vt:lpstr>Calibri</vt:lpstr>
      <vt:lpstr>Franklin Gothic Book</vt:lpstr>
      <vt:lpstr>Franklin Gothic Medium</vt:lpstr>
      <vt:lpstr>franklin-gothic-urw</vt:lpstr>
      <vt:lpstr>Gautami</vt:lpstr>
      <vt:lpstr>Georgia</vt:lpstr>
      <vt:lpstr>inherit</vt:lpstr>
      <vt:lpstr>Lucida Grande</vt:lpstr>
      <vt:lpstr>Times New Roman</vt:lpstr>
      <vt:lpstr>Wingdings</vt:lpstr>
      <vt:lpstr>Wingdings 2</vt:lpstr>
      <vt:lpstr>ヒラギノ明朝 Pro W6</vt:lpstr>
      <vt:lpstr>ヒラギノ角ゴ Pro W3</vt:lpstr>
      <vt:lpstr>CelebratingFathers</vt:lpstr>
      <vt:lpstr>Florentine-Appointed</vt:lpstr>
      <vt:lpstr>Default Design</vt:lpstr>
      <vt:lpstr>1_Default Design</vt:lpstr>
      <vt:lpstr>1_Office Theme</vt:lpstr>
      <vt:lpstr>Trek</vt:lpstr>
      <vt:lpstr>3_Office Theme</vt:lpstr>
      <vt:lpstr>PowerPoint Presentation</vt:lpstr>
      <vt:lpstr>PowerPoint Presentation</vt:lpstr>
      <vt:lpstr>“Honor thy Father” Eph. 6:2</vt:lpstr>
      <vt:lpstr>PowerPoint Presentation</vt:lpstr>
      <vt:lpstr>PowerPoint Presentation</vt:lpstr>
      <vt:lpstr>When we devalue God’s plan for masculinity, we</vt:lpstr>
      <vt:lpstr>Masculinity is…</vt:lpstr>
      <vt:lpstr>Masculinity is under attack!</vt:lpstr>
      <vt:lpstr>Masculinity is under attack.</vt:lpstr>
      <vt:lpstr>PowerPoint Presentation</vt:lpstr>
      <vt:lpstr>Where did the Men go? </vt:lpstr>
      <vt:lpstr>PowerPoint Presentation</vt:lpstr>
      <vt:lpstr>PowerPoint Presentation</vt:lpstr>
      <vt:lpstr>PowerPoint Presentation</vt:lpstr>
      <vt:lpstr>“If the goodman of the house had known…”</vt:lpstr>
      <vt:lpstr>“If the goodman of the house had known…”</vt:lpstr>
      <vt:lpstr>“If the goodman of the house had known…”</vt:lpstr>
      <vt:lpstr>“If the goodman of the house had known…”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what’s a “goodman” to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“Honor thy father and mother;  (the first commandment with promise;)   </vt:lpstr>
    </vt:vector>
  </TitlesOfParts>
  <Company>MS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Keith Peters</dc:creator>
  <cp:keywords/>
  <dc:description/>
  <cp:lastModifiedBy>Keith Peters</cp:lastModifiedBy>
  <cp:revision>64</cp:revision>
  <dcterms:created xsi:type="dcterms:W3CDTF">2016-06-14T15:29:03Z</dcterms:created>
  <dcterms:modified xsi:type="dcterms:W3CDTF">2018-06-17T14:16:13Z</dcterms:modified>
</cp:coreProperties>
</file>