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81" r:id="rId7"/>
    <p:sldId id="283" r:id="rId8"/>
    <p:sldId id="261" r:id="rId9"/>
    <p:sldId id="262" r:id="rId10"/>
    <p:sldId id="267" r:id="rId11"/>
    <p:sldId id="263" r:id="rId12"/>
    <p:sldId id="266" r:id="rId13"/>
    <p:sldId id="265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0" r:id="rId25"/>
    <p:sldId id="280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12"/>
    <a:srgbClr val="502C04"/>
    <a:srgbClr val="9B5507"/>
    <a:srgbClr val="D17209"/>
    <a:srgbClr val="F09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7FBC7-B3AA-416D-82AC-916B1ABCA3F3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5AABB8-EA2C-4748-AD57-D609648619ED}">
      <dgm:prSet custT="1"/>
      <dgm:spPr/>
      <dgm:t>
        <a:bodyPr/>
        <a:lstStyle/>
        <a:p>
          <a:r>
            <a:rPr 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Biblical Support</a:t>
          </a:r>
        </a:p>
      </dgm:t>
    </dgm:pt>
    <dgm:pt modelId="{CDD65F59-F658-4C3E-A8DC-90A978EEF895}" type="parTrans" cxnId="{54C14C6F-2D02-4150-884A-1B01BFCC7AD8}">
      <dgm:prSet/>
      <dgm:spPr/>
      <dgm:t>
        <a:bodyPr/>
        <a:lstStyle/>
        <a:p>
          <a:endParaRPr lang="en-US"/>
        </a:p>
      </dgm:t>
    </dgm:pt>
    <dgm:pt modelId="{30919587-D476-4B5D-8F2A-A3641AECA0CE}" type="sibTrans" cxnId="{54C14C6F-2D02-4150-884A-1B01BFCC7AD8}">
      <dgm:prSet/>
      <dgm:spPr/>
      <dgm:t>
        <a:bodyPr/>
        <a:lstStyle/>
        <a:p>
          <a:endParaRPr lang="en-US"/>
        </a:p>
      </dgm:t>
    </dgm:pt>
    <dgm:pt modelId="{BA02B44D-C556-41F1-B1D9-5E87AFC0233F}">
      <dgm:prSet custT="1"/>
      <dgm:spPr/>
      <dgm:t>
        <a:bodyPr/>
        <a:lstStyle/>
        <a:p>
          <a:r>
            <a: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Necessary Doctrinal Structure</a:t>
          </a:r>
        </a:p>
      </dgm:t>
    </dgm:pt>
    <dgm:pt modelId="{8DEFB346-4E62-4B3F-AF30-C2163A41F909}" type="parTrans" cxnId="{B147A96F-F29E-49D1-97DA-65DBB18BAA5C}">
      <dgm:prSet/>
      <dgm:spPr/>
      <dgm:t>
        <a:bodyPr/>
        <a:lstStyle/>
        <a:p>
          <a:endParaRPr lang="en-US"/>
        </a:p>
      </dgm:t>
    </dgm:pt>
    <dgm:pt modelId="{3A96E8F3-1B48-4FD7-AF29-EF2FA836D359}" type="sibTrans" cxnId="{B147A96F-F29E-49D1-97DA-65DBB18BAA5C}">
      <dgm:prSet/>
      <dgm:spPr/>
      <dgm:t>
        <a:bodyPr/>
        <a:lstStyle/>
        <a:p>
          <a:endParaRPr lang="en-US"/>
        </a:p>
      </dgm:t>
    </dgm:pt>
    <dgm:pt modelId="{060F93D5-7C2E-441A-9162-B0F7DFBEA2CD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Slippery Slope/</a:t>
          </a:r>
        </a:p>
        <a:p>
          <a:r>
            <a: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Domino Theory</a:t>
          </a:r>
        </a:p>
      </dgm:t>
    </dgm:pt>
    <dgm:pt modelId="{6123BB00-6913-4854-9FCD-06A2E23A67CF}" type="parTrans" cxnId="{3AFE5BEE-4E87-4A89-B41D-E1D94D4B11B8}">
      <dgm:prSet/>
      <dgm:spPr/>
      <dgm:t>
        <a:bodyPr/>
        <a:lstStyle/>
        <a:p>
          <a:endParaRPr lang="en-US"/>
        </a:p>
      </dgm:t>
    </dgm:pt>
    <dgm:pt modelId="{99DCC1F7-058B-4B68-9E60-966E30F4B3CF}" type="sibTrans" cxnId="{3AFE5BEE-4E87-4A89-B41D-E1D94D4B11B8}">
      <dgm:prSet/>
      <dgm:spPr/>
      <dgm:t>
        <a:bodyPr/>
        <a:lstStyle/>
        <a:p>
          <a:endParaRPr lang="en-US"/>
        </a:p>
      </dgm:t>
    </dgm:pt>
    <dgm:pt modelId="{E2CA61A4-7393-4B92-888C-EF2714D2ECE6}" type="pres">
      <dgm:prSet presAssocID="{2447FBC7-B3AA-416D-82AC-916B1ABCA3F3}" presName="Name0" presStyleCnt="0">
        <dgm:presLayoutVars>
          <dgm:dir/>
          <dgm:animLvl val="lvl"/>
          <dgm:resizeHandles val="exact"/>
        </dgm:presLayoutVars>
      </dgm:prSet>
      <dgm:spPr/>
    </dgm:pt>
    <dgm:pt modelId="{A3B24BA8-0CF4-4088-ADE4-6F1796EA2010}" type="pres">
      <dgm:prSet presAssocID="{F05AABB8-EA2C-4748-AD57-D609648619ED}" presName="parTxOnly" presStyleLbl="node1" presStyleIdx="0" presStyleCnt="3" custScaleY="130858">
        <dgm:presLayoutVars>
          <dgm:chMax val="0"/>
          <dgm:chPref val="0"/>
          <dgm:bulletEnabled val="1"/>
        </dgm:presLayoutVars>
      </dgm:prSet>
      <dgm:spPr/>
    </dgm:pt>
    <dgm:pt modelId="{9CD0B221-9365-4DF0-9561-2F06C90D1246}" type="pres">
      <dgm:prSet presAssocID="{30919587-D476-4B5D-8F2A-A3641AECA0CE}" presName="parTxOnlySpace" presStyleCnt="0"/>
      <dgm:spPr/>
    </dgm:pt>
    <dgm:pt modelId="{C0EFAFFB-A7BD-4739-A73E-E77D317E9087}" type="pres">
      <dgm:prSet presAssocID="{BA02B44D-C556-41F1-B1D9-5E87AFC0233F}" presName="parTxOnly" presStyleLbl="node1" presStyleIdx="1" presStyleCnt="3" custScaleX="118093" custScaleY="130858">
        <dgm:presLayoutVars>
          <dgm:chMax val="0"/>
          <dgm:chPref val="0"/>
          <dgm:bulletEnabled val="1"/>
        </dgm:presLayoutVars>
      </dgm:prSet>
      <dgm:spPr/>
    </dgm:pt>
    <dgm:pt modelId="{AC6F89CB-B721-42E2-9577-A26237E02F0B}" type="pres">
      <dgm:prSet presAssocID="{3A96E8F3-1B48-4FD7-AF29-EF2FA836D359}" presName="parTxOnlySpace" presStyleCnt="0"/>
      <dgm:spPr/>
    </dgm:pt>
    <dgm:pt modelId="{67B52D58-5B58-4784-96F0-639624339A01}" type="pres">
      <dgm:prSet presAssocID="{060F93D5-7C2E-441A-9162-B0F7DFBEA2CD}" presName="parTxOnly" presStyleLbl="node1" presStyleIdx="2" presStyleCnt="3" custScaleX="114024" custScaleY="130858">
        <dgm:presLayoutVars>
          <dgm:chMax val="0"/>
          <dgm:chPref val="0"/>
          <dgm:bulletEnabled val="1"/>
        </dgm:presLayoutVars>
      </dgm:prSet>
      <dgm:spPr/>
    </dgm:pt>
  </dgm:ptLst>
  <dgm:cxnLst>
    <dgm:cxn modelId="{1D9E5139-874D-46E1-A1E2-98836DDDFC1A}" type="presOf" srcId="{2447FBC7-B3AA-416D-82AC-916B1ABCA3F3}" destId="{E2CA61A4-7393-4B92-888C-EF2714D2ECE6}" srcOrd="0" destOrd="0" presId="urn:microsoft.com/office/officeart/2005/8/layout/chevron1"/>
    <dgm:cxn modelId="{DA826046-F5CD-40E8-AE10-60248B8A1216}" type="presOf" srcId="{060F93D5-7C2E-441A-9162-B0F7DFBEA2CD}" destId="{67B52D58-5B58-4784-96F0-639624339A01}" srcOrd="0" destOrd="0" presId="urn:microsoft.com/office/officeart/2005/8/layout/chevron1"/>
    <dgm:cxn modelId="{BD9B9F6C-5C9A-4DF2-A29F-6E7AC23F6DFA}" type="presOf" srcId="{BA02B44D-C556-41F1-B1D9-5E87AFC0233F}" destId="{C0EFAFFB-A7BD-4739-A73E-E77D317E9087}" srcOrd="0" destOrd="0" presId="urn:microsoft.com/office/officeart/2005/8/layout/chevron1"/>
    <dgm:cxn modelId="{54C14C6F-2D02-4150-884A-1B01BFCC7AD8}" srcId="{2447FBC7-B3AA-416D-82AC-916B1ABCA3F3}" destId="{F05AABB8-EA2C-4748-AD57-D609648619ED}" srcOrd="0" destOrd="0" parTransId="{CDD65F59-F658-4C3E-A8DC-90A978EEF895}" sibTransId="{30919587-D476-4B5D-8F2A-A3641AECA0CE}"/>
    <dgm:cxn modelId="{B147A96F-F29E-49D1-97DA-65DBB18BAA5C}" srcId="{2447FBC7-B3AA-416D-82AC-916B1ABCA3F3}" destId="{BA02B44D-C556-41F1-B1D9-5E87AFC0233F}" srcOrd="1" destOrd="0" parTransId="{8DEFB346-4E62-4B3F-AF30-C2163A41F909}" sibTransId="{3A96E8F3-1B48-4FD7-AF29-EF2FA836D359}"/>
    <dgm:cxn modelId="{A8EE31EA-BC4F-43C1-8EA2-EC0E3E4C6858}" type="presOf" srcId="{F05AABB8-EA2C-4748-AD57-D609648619ED}" destId="{A3B24BA8-0CF4-4088-ADE4-6F1796EA2010}" srcOrd="0" destOrd="0" presId="urn:microsoft.com/office/officeart/2005/8/layout/chevron1"/>
    <dgm:cxn modelId="{3AFE5BEE-4E87-4A89-B41D-E1D94D4B11B8}" srcId="{2447FBC7-B3AA-416D-82AC-916B1ABCA3F3}" destId="{060F93D5-7C2E-441A-9162-B0F7DFBEA2CD}" srcOrd="2" destOrd="0" parTransId="{6123BB00-6913-4854-9FCD-06A2E23A67CF}" sibTransId="{99DCC1F7-058B-4B68-9E60-966E30F4B3CF}"/>
    <dgm:cxn modelId="{B116C032-3A5E-4B43-830B-8F40DC19A2BF}" type="presParOf" srcId="{E2CA61A4-7393-4B92-888C-EF2714D2ECE6}" destId="{A3B24BA8-0CF4-4088-ADE4-6F1796EA2010}" srcOrd="0" destOrd="0" presId="urn:microsoft.com/office/officeart/2005/8/layout/chevron1"/>
    <dgm:cxn modelId="{F65D665B-7F50-44F2-BE95-10E4253FCBA3}" type="presParOf" srcId="{E2CA61A4-7393-4B92-888C-EF2714D2ECE6}" destId="{9CD0B221-9365-4DF0-9561-2F06C90D1246}" srcOrd="1" destOrd="0" presId="urn:microsoft.com/office/officeart/2005/8/layout/chevron1"/>
    <dgm:cxn modelId="{4E89C600-F0D6-421A-8E5B-C64EA7E43665}" type="presParOf" srcId="{E2CA61A4-7393-4B92-888C-EF2714D2ECE6}" destId="{C0EFAFFB-A7BD-4739-A73E-E77D317E9087}" srcOrd="2" destOrd="0" presId="urn:microsoft.com/office/officeart/2005/8/layout/chevron1"/>
    <dgm:cxn modelId="{E3D6DA78-7F4A-43A6-A041-191CE879AD1B}" type="presParOf" srcId="{E2CA61A4-7393-4B92-888C-EF2714D2ECE6}" destId="{AC6F89CB-B721-42E2-9577-A26237E02F0B}" srcOrd="3" destOrd="0" presId="urn:microsoft.com/office/officeart/2005/8/layout/chevron1"/>
    <dgm:cxn modelId="{5A477864-A27B-4C3A-9E4D-F8F5CE0E91D3}" type="presParOf" srcId="{E2CA61A4-7393-4B92-888C-EF2714D2ECE6}" destId="{67B52D58-5B58-4784-96F0-639624339A0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24BA8-0CF4-4088-ADE4-6F1796EA2010}">
      <dsp:nvSpPr>
        <dsp:cNvPr id="0" name=""/>
        <dsp:cNvSpPr/>
      </dsp:nvSpPr>
      <dsp:spPr>
        <a:xfrm>
          <a:off x="1502" y="1758134"/>
          <a:ext cx="3845755" cy="201299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Biblical Support</a:t>
          </a:r>
        </a:p>
      </dsp:txBody>
      <dsp:txXfrm>
        <a:off x="1007998" y="1758134"/>
        <a:ext cx="1832764" cy="2012991"/>
      </dsp:txXfrm>
    </dsp:sp>
    <dsp:sp modelId="{C0EFAFFB-A7BD-4739-A73E-E77D317E9087}">
      <dsp:nvSpPr>
        <dsp:cNvPr id="0" name=""/>
        <dsp:cNvSpPr/>
      </dsp:nvSpPr>
      <dsp:spPr>
        <a:xfrm>
          <a:off x="3462682" y="1758134"/>
          <a:ext cx="4541568" cy="201299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Necessary Doctrinal Structure</a:t>
          </a:r>
        </a:p>
      </dsp:txBody>
      <dsp:txXfrm>
        <a:off x="4469178" y="1758134"/>
        <a:ext cx="2528577" cy="2012991"/>
      </dsp:txXfrm>
    </dsp:sp>
    <dsp:sp modelId="{67B52D58-5B58-4784-96F0-639624339A01}">
      <dsp:nvSpPr>
        <dsp:cNvPr id="0" name=""/>
        <dsp:cNvSpPr/>
      </dsp:nvSpPr>
      <dsp:spPr>
        <a:xfrm>
          <a:off x="7619674" y="1758134"/>
          <a:ext cx="4385084" cy="201299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Slippery Slope/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Domino Theory</a:t>
          </a:r>
        </a:p>
      </dsp:txBody>
      <dsp:txXfrm>
        <a:off x="8626170" y="1758134"/>
        <a:ext cx="2372093" cy="2012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8145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3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6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0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5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1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5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0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8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90CA9-0F77-4909-A426-CB96EBDB11FA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5995F-42B4-4F47-8FA3-4EFC4989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90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zackdonaldson.org/2015/04/27/is-the-bible-gods-word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ulpitandpen.org/2018/03/10/spite-evidence-cma-denomination-clears-ravi-zacharias-cyber-adulte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pluspng.com/png-domino-8941.html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dsscriptureteachings.org/2015/08/29/the-resurrection/" TargetMode="External"/><Relationship Id="rId2" Type="http://schemas.openxmlformats.org/officeDocument/2006/relationships/hyperlink" Target="http://hardysbc.net/events/event/184/resurrection-sunday-celebration/2018-004-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D39B98-FDDF-4111-A749-922F93B10D6B}"/>
              </a:ext>
            </a:extLst>
          </p:cNvPr>
          <p:cNvSpPr/>
          <p:nvPr/>
        </p:nvSpPr>
        <p:spPr>
          <a:xfrm>
            <a:off x="9494122" y="5037903"/>
            <a:ext cx="2416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Modern Day Reformer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15F2D-FD46-4961-A651-14A7854D7B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AA2BE-BCE6-4B22-9633-5C7FADF1D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249542"/>
            <a:ext cx="8133478" cy="164313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39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139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ολογί</a:t>
            </a:r>
            <a:r>
              <a:rPr lang="en-US" sz="139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115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7CDE4-668D-46AC-B6AC-AF9C0AFF1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954" y="5565334"/>
            <a:ext cx="2492881" cy="406566"/>
          </a:xfrm>
        </p:spPr>
        <p:txBody>
          <a:bodyPr>
            <a:normAutofit/>
          </a:bodyPr>
          <a:lstStyle/>
          <a:p>
            <a:r>
              <a:rPr lang="en-US" sz="1800" dirty="0"/>
              <a:t>By Joseph D. Peters</a:t>
            </a:r>
          </a:p>
        </p:txBody>
      </p:sp>
    </p:spTree>
    <p:extLst>
      <p:ext uri="{BB962C8B-B14F-4D97-AF65-F5344CB8AC3E}">
        <p14:creationId xmlns:p14="http://schemas.microsoft.com/office/powerpoint/2010/main" val="212613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FEDA-775A-41F6-986D-2C85856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53228"/>
            <a:ext cx="10079869" cy="10809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Denying Hell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5403A-B1C5-4420-8874-CE22F0F75A3D}"/>
              </a:ext>
            </a:extLst>
          </p:cNvPr>
          <p:cNvSpPr/>
          <p:nvPr/>
        </p:nvSpPr>
        <p:spPr>
          <a:xfrm>
            <a:off x="680321" y="5023835"/>
            <a:ext cx="10559933" cy="4357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42C5-9BF4-4DAF-99D8-0679F50CE6EC}"/>
              </a:ext>
            </a:extLst>
          </p:cNvPr>
          <p:cNvSpPr txBox="1"/>
          <p:nvPr/>
        </p:nvSpPr>
        <p:spPr>
          <a:xfrm>
            <a:off x="3070521" y="4918553"/>
            <a:ext cx="597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Inerrancy of Scripture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07AE9-EFF6-4F72-AFA5-1F43982BD0FB}"/>
              </a:ext>
            </a:extLst>
          </p:cNvPr>
          <p:cNvSpPr/>
          <p:nvPr/>
        </p:nvSpPr>
        <p:spPr>
          <a:xfrm>
            <a:off x="68032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FEFE-A540-491E-A484-7B0E53B6B064}"/>
              </a:ext>
            </a:extLst>
          </p:cNvPr>
          <p:cNvSpPr/>
          <p:nvPr/>
        </p:nvSpPr>
        <p:spPr>
          <a:xfrm>
            <a:off x="9063075" y="4391201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3E38C-AF57-4065-8468-25DDDD82C9A7}"/>
              </a:ext>
            </a:extLst>
          </p:cNvPr>
          <p:cNvSpPr/>
          <p:nvPr/>
        </p:nvSpPr>
        <p:spPr>
          <a:xfrm>
            <a:off x="352115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DFC5BF-27C0-4A72-ACD6-A531F6070FF3}"/>
              </a:ext>
            </a:extLst>
          </p:cNvPr>
          <p:cNvSpPr/>
          <p:nvPr/>
        </p:nvSpPr>
        <p:spPr>
          <a:xfrm>
            <a:off x="636198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C43F-447D-4354-BBF8-DCD909505750}"/>
              </a:ext>
            </a:extLst>
          </p:cNvPr>
          <p:cNvSpPr/>
          <p:nvPr/>
        </p:nvSpPr>
        <p:spPr>
          <a:xfrm>
            <a:off x="2107500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1DC90-344C-4F70-B190-EA72A4520E6C}"/>
              </a:ext>
            </a:extLst>
          </p:cNvPr>
          <p:cNvSpPr/>
          <p:nvPr/>
        </p:nvSpPr>
        <p:spPr>
          <a:xfrm>
            <a:off x="4970999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C5E56F-A969-4B16-9E3D-DC8BF8C3C950}"/>
              </a:ext>
            </a:extLst>
          </p:cNvPr>
          <p:cNvSpPr/>
          <p:nvPr/>
        </p:nvSpPr>
        <p:spPr>
          <a:xfrm>
            <a:off x="7785681" y="377258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Hypostatic Union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17209-D2BA-42B4-A22E-1D348BBE133C}"/>
              </a:ext>
            </a:extLst>
          </p:cNvPr>
          <p:cNvSpPr/>
          <p:nvPr/>
        </p:nvSpPr>
        <p:spPr>
          <a:xfrm>
            <a:off x="3544987" y="3151635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Believe/Accept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7ABFB5-AC01-4A0A-95F8-E86A3D2C1A39}"/>
              </a:ext>
            </a:extLst>
          </p:cNvPr>
          <p:cNvSpPr/>
          <p:nvPr/>
        </p:nvSpPr>
        <p:spPr>
          <a:xfrm>
            <a:off x="6295924" y="3144624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Sinlessness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C44135-917A-421D-90F4-41BD535C9E55}"/>
              </a:ext>
            </a:extLst>
          </p:cNvPr>
          <p:cNvSpPr/>
          <p:nvPr/>
        </p:nvSpPr>
        <p:spPr>
          <a:xfrm>
            <a:off x="4970998" y="2546174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950780F-7D2C-426F-99C6-C73AEF9461E3}"/>
              </a:ext>
            </a:extLst>
          </p:cNvPr>
          <p:cNvSpPr/>
          <p:nvPr/>
        </p:nvSpPr>
        <p:spPr>
          <a:xfrm>
            <a:off x="5629770" y="5438169"/>
            <a:ext cx="859633" cy="13983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5BA035-2714-4A94-BB58-05AAE0786969}"/>
              </a:ext>
            </a:extLst>
          </p:cNvPr>
          <p:cNvSpPr/>
          <p:nvPr/>
        </p:nvSpPr>
        <p:spPr>
          <a:xfrm rot="1363933">
            <a:off x="3552046" y="4744805"/>
            <a:ext cx="210668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D5502C-04A2-4E2A-858B-815F15A8BF81}"/>
              </a:ext>
            </a:extLst>
          </p:cNvPr>
          <p:cNvSpPr/>
          <p:nvPr/>
        </p:nvSpPr>
        <p:spPr>
          <a:xfrm rot="20128716">
            <a:off x="3659726" y="4695284"/>
            <a:ext cx="2106688" cy="611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0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FEDA-775A-41F6-986D-2C85856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53228"/>
            <a:ext cx="10079869" cy="10809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Denying Hell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5403A-B1C5-4420-8874-CE22F0F75A3D}"/>
              </a:ext>
            </a:extLst>
          </p:cNvPr>
          <p:cNvSpPr/>
          <p:nvPr/>
        </p:nvSpPr>
        <p:spPr>
          <a:xfrm>
            <a:off x="680321" y="5023835"/>
            <a:ext cx="10559933" cy="4357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42C5-9BF4-4DAF-99D8-0679F50CE6EC}"/>
              </a:ext>
            </a:extLst>
          </p:cNvPr>
          <p:cNvSpPr txBox="1"/>
          <p:nvPr/>
        </p:nvSpPr>
        <p:spPr>
          <a:xfrm>
            <a:off x="3070521" y="4918553"/>
            <a:ext cx="597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Inerrancy of Scripture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07AE9-EFF6-4F72-AFA5-1F43982BD0FB}"/>
              </a:ext>
            </a:extLst>
          </p:cNvPr>
          <p:cNvSpPr/>
          <p:nvPr/>
        </p:nvSpPr>
        <p:spPr>
          <a:xfrm>
            <a:off x="68032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FEFE-A540-491E-A484-7B0E53B6B064}"/>
              </a:ext>
            </a:extLst>
          </p:cNvPr>
          <p:cNvSpPr/>
          <p:nvPr/>
        </p:nvSpPr>
        <p:spPr>
          <a:xfrm>
            <a:off x="9063075" y="4391201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DFC5BF-27C0-4A72-ACD6-A531F6070FF3}"/>
              </a:ext>
            </a:extLst>
          </p:cNvPr>
          <p:cNvSpPr/>
          <p:nvPr/>
        </p:nvSpPr>
        <p:spPr>
          <a:xfrm>
            <a:off x="636198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C43F-447D-4354-BBF8-DCD909505750}"/>
              </a:ext>
            </a:extLst>
          </p:cNvPr>
          <p:cNvSpPr/>
          <p:nvPr/>
        </p:nvSpPr>
        <p:spPr>
          <a:xfrm rot="1418483">
            <a:off x="2236295" y="3937528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1DC90-344C-4F70-B190-EA72A4520E6C}"/>
              </a:ext>
            </a:extLst>
          </p:cNvPr>
          <p:cNvSpPr/>
          <p:nvPr/>
        </p:nvSpPr>
        <p:spPr>
          <a:xfrm rot="19727190">
            <a:off x="4974918" y="391120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C5E56F-A969-4B16-9E3D-DC8BF8C3C950}"/>
              </a:ext>
            </a:extLst>
          </p:cNvPr>
          <p:cNvSpPr/>
          <p:nvPr/>
        </p:nvSpPr>
        <p:spPr>
          <a:xfrm>
            <a:off x="7785681" y="377258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Hypostatic Union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17209-D2BA-42B4-A22E-1D348BBE133C}"/>
              </a:ext>
            </a:extLst>
          </p:cNvPr>
          <p:cNvSpPr/>
          <p:nvPr/>
        </p:nvSpPr>
        <p:spPr>
          <a:xfrm>
            <a:off x="3530280" y="3448778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Believe/Accept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7ABFB5-AC01-4A0A-95F8-E86A3D2C1A39}"/>
              </a:ext>
            </a:extLst>
          </p:cNvPr>
          <p:cNvSpPr/>
          <p:nvPr/>
        </p:nvSpPr>
        <p:spPr>
          <a:xfrm rot="695414">
            <a:off x="6327431" y="2931971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Sinlessness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C44135-917A-421D-90F4-41BD535C9E55}"/>
              </a:ext>
            </a:extLst>
          </p:cNvPr>
          <p:cNvSpPr/>
          <p:nvPr/>
        </p:nvSpPr>
        <p:spPr>
          <a:xfrm rot="20248615">
            <a:off x="4509132" y="2441432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950780F-7D2C-426F-99C6-C73AEF9461E3}"/>
              </a:ext>
            </a:extLst>
          </p:cNvPr>
          <p:cNvSpPr/>
          <p:nvPr/>
        </p:nvSpPr>
        <p:spPr>
          <a:xfrm>
            <a:off x="5629770" y="5438169"/>
            <a:ext cx="859633" cy="13983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56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FEDA-775A-41F6-986D-2C85856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53228"/>
            <a:ext cx="10287000" cy="10809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Denying Hypostatic Union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5403A-B1C5-4420-8874-CE22F0F75A3D}"/>
              </a:ext>
            </a:extLst>
          </p:cNvPr>
          <p:cNvSpPr/>
          <p:nvPr/>
        </p:nvSpPr>
        <p:spPr>
          <a:xfrm>
            <a:off x="680321" y="5023835"/>
            <a:ext cx="10559933" cy="4357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42C5-9BF4-4DAF-99D8-0679F50CE6EC}"/>
              </a:ext>
            </a:extLst>
          </p:cNvPr>
          <p:cNvSpPr txBox="1"/>
          <p:nvPr/>
        </p:nvSpPr>
        <p:spPr>
          <a:xfrm>
            <a:off x="3070521" y="4918553"/>
            <a:ext cx="597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Inerrancy of Scripture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07AE9-EFF6-4F72-AFA5-1F43982BD0FB}"/>
              </a:ext>
            </a:extLst>
          </p:cNvPr>
          <p:cNvSpPr/>
          <p:nvPr/>
        </p:nvSpPr>
        <p:spPr>
          <a:xfrm>
            <a:off x="68032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FEFE-A540-491E-A484-7B0E53B6B064}"/>
              </a:ext>
            </a:extLst>
          </p:cNvPr>
          <p:cNvSpPr/>
          <p:nvPr/>
        </p:nvSpPr>
        <p:spPr>
          <a:xfrm>
            <a:off x="9063075" y="4391201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3E38C-AF57-4065-8468-25DDDD82C9A7}"/>
              </a:ext>
            </a:extLst>
          </p:cNvPr>
          <p:cNvSpPr/>
          <p:nvPr/>
        </p:nvSpPr>
        <p:spPr>
          <a:xfrm>
            <a:off x="352115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DFC5BF-27C0-4A72-ACD6-A531F6070FF3}"/>
              </a:ext>
            </a:extLst>
          </p:cNvPr>
          <p:cNvSpPr/>
          <p:nvPr/>
        </p:nvSpPr>
        <p:spPr>
          <a:xfrm>
            <a:off x="636198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C43F-447D-4354-BBF8-DCD909505750}"/>
              </a:ext>
            </a:extLst>
          </p:cNvPr>
          <p:cNvSpPr/>
          <p:nvPr/>
        </p:nvSpPr>
        <p:spPr>
          <a:xfrm>
            <a:off x="2107500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1DC90-344C-4F70-B190-EA72A4520E6C}"/>
              </a:ext>
            </a:extLst>
          </p:cNvPr>
          <p:cNvSpPr/>
          <p:nvPr/>
        </p:nvSpPr>
        <p:spPr>
          <a:xfrm>
            <a:off x="4970999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C5E56F-A969-4B16-9E3D-DC8BF8C3C950}"/>
              </a:ext>
            </a:extLst>
          </p:cNvPr>
          <p:cNvSpPr/>
          <p:nvPr/>
        </p:nvSpPr>
        <p:spPr>
          <a:xfrm>
            <a:off x="7785681" y="377258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Hypostatic Union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17209-D2BA-42B4-A22E-1D348BBE133C}"/>
              </a:ext>
            </a:extLst>
          </p:cNvPr>
          <p:cNvSpPr/>
          <p:nvPr/>
        </p:nvSpPr>
        <p:spPr>
          <a:xfrm>
            <a:off x="3544987" y="3151635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Believe/Accept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7ABFB5-AC01-4A0A-95F8-E86A3D2C1A39}"/>
              </a:ext>
            </a:extLst>
          </p:cNvPr>
          <p:cNvSpPr/>
          <p:nvPr/>
        </p:nvSpPr>
        <p:spPr>
          <a:xfrm>
            <a:off x="6295924" y="3144624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Sinlessness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C44135-917A-421D-90F4-41BD535C9E55}"/>
              </a:ext>
            </a:extLst>
          </p:cNvPr>
          <p:cNvSpPr/>
          <p:nvPr/>
        </p:nvSpPr>
        <p:spPr>
          <a:xfrm>
            <a:off x="4970998" y="2546174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950780F-7D2C-426F-99C6-C73AEF9461E3}"/>
              </a:ext>
            </a:extLst>
          </p:cNvPr>
          <p:cNvSpPr/>
          <p:nvPr/>
        </p:nvSpPr>
        <p:spPr>
          <a:xfrm>
            <a:off x="5629770" y="5438169"/>
            <a:ext cx="859633" cy="13983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6098FE-4CCC-4A6E-9842-95F9CDFC9471}"/>
              </a:ext>
            </a:extLst>
          </p:cNvPr>
          <p:cNvSpPr/>
          <p:nvPr/>
        </p:nvSpPr>
        <p:spPr>
          <a:xfrm rot="1363933">
            <a:off x="7729581" y="4138977"/>
            <a:ext cx="210668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697D75-1B00-417E-BFFD-6341E715883D}"/>
              </a:ext>
            </a:extLst>
          </p:cNvPr>
          <p:cNvSpPr/>
          <p:nvPr/>
        </p:nvSpPr>
        <p:spPr>
          <a:xfrm rot="20128716">
            <a:off x="7837607" y="4091052"/>
            <a:ext cx="2106688" cy="594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4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FEDA-775A-41F6-986D-2C85856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53228"/>
            <a:ext cx="10287000" cy="10809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Denying Hypostatic Union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5403A-B1C5-4420-8874-CE22F0F75A3D}"/>
              </a:ext>
            </a:extLst>
          </p:cNvPr>
          <p:cNvSpPr/>
          <p:nvPr/>
        </p:nvSpPr>
        <p:spPr>
          <a:xfrm>
            <a:off x="680321" y="5023835"/>
            <a:ext cx="10559933" cy="4357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42C5-9BF4-4DAF-99D8-0679F50CE6EC}"/>
              </a:ext>
            </a:extLst>
          </p:cNvPr>
          <p:cNvSpPr txBox="1"/>
          <p:nvPr/>
        </p:nvSpPr>
        <p:spPr>
          <a:xfrm>
            <a:off x="3070521" y="4918553"/>
            <a:ext cx="597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Inerrancy of Scripture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07AE9-EFF6-4F72-AFA5-1F43982BD0FB}"/>
              </a:ext>
            </a:extLst>
          </p:cNvPr>
          <p:cNvSpPr/>
          <p:nvPr/>
        </p:nvSpPr>
        <p:spPr>
          <a:xfrm>
            <a:off x="68032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FEFE-A540-491E-A484-7B0E53B6B064}"/>
              </a:ext>
            </a:extLst>
          </p:cNvPr>
          <p:cNvSpPr/>
          <p:nvPr/>
        </p:nvSpPr>
        <p:spPr>
          <a:xfrm>
            <a:off x="9063075" y="4391201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3E38C-AF57-4065-8468-25DDDD82C9A7}"/>
              </a:ext>
            </a:extLst>
          </p:cNvPr>
          <p:cNvSpPr/>
          <p:nvPr/>
        </p:nvSpPr>
        <p:spPr>
          <a:xfrm>
            <a:off x="352115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DFC5BF-27C0-4A72-ACD6-A531F6070FF3}"/>
              </a:ext>
            </a:extLst>
          </p:cNvPr>
          <p:cNvSpPr/>
          <p:nvPr/>
        </p:nvSpPr>
        <p:spPr>
          <a:xfrm>
            <a:off x="636198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C43F-447D-4354-BBF8-DCD909505750}"/>
              </a:ext>
            </a:extLst>
          </p:cNvPr>
          <p:cNvSpPr/>
          <p:nvPr/>
        </p:nvSpPr>
        <p:spPr>
          <a:xfrm>
            <a:off x="2107500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1DC90-344C-4F70-B190-EA72A4520E6C}"/>
              </a:ext>
            </a:extLst>
          </p:cNvPr>
          <p:cNvSpPr/>
          <p:nvPr/>
        </p:nvSpPr>
        <p:spPr>
          <a:xfrm>
            <a:off x="4970999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17209-D2BA-42B4-A22E-1D348BBE133C}"/>
              </a:ext>
            </a:extLst>
          </p:cNvPr>
          <p:cNvSpPr/>
          <p:nvPr/>
        </p:nvSpPr>
        <p:spPr>
          <a:xfrm>
            <a:off x="3544987" y="3151635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Believe/Accept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7ABFB5-AC01-4A0A-95F8-E86A3D2C1A39}"/>
              </a:ext>
            </a:extLst>
          </p:cNvPr>
          <p:cNvSpPr/>
          <p:nvPr/>
        </p:nvSpPr>
        <p:spPr>
          <a:xfrm rot="1545361">
            <a:off x="6454994" y="3344054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Sinlessness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C44135-917A-421D-90F4-41BD535C9E55}"/>
              </a:ext>
            </a:extLst>
          </p:cNvPr>
          <p:cNvSpPr/>
          <p:nvPr/>
        </p:nvSpPr>
        <p:spPr>
          <a:xfrm rot="21015666">
            <a:off x="4871697" y="2383170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950780F-7D2C-426F-99C6-C73AEF9461E3}"/>
              </a:ext>
            </a:extLst>
          </p:cNvPr>
          <p:cNvSpPr/>
          <p:nvPr/>
        </p:nvSpPr>
        <p:spPr>
          <a:xfrm>
            <a:off x="5629770" y="5438169"/>
            <a:ext cx="859633" cy="13983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782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FEDA-775A-41F6-986D-2C85856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53228"/>
            <a:ext cx="10358437" cy="10809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Denying Depravity of man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5403A-B1C5-4420-8874-CE22F0F75A3D}"/>
              </a:ext>
            </a:extLst>
          </p:cNvPr>
          <p:cNvSpPr/>
          <p:nvPr/>
        </p:nvSpPr>
        <p:spPr>
          <a:xfrm>
            <a:off x="680321" y="5023835"/>
            <a:ext cx="10559933" cy="4357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42C5-9BF4-4DAF-99D8-0679F50CE6EC}"/>
              </a:ext>
            </a:extLst>
          </p:cNvPr>
          <p:cNvSpPr txBox="1"/>
          <p:nvPr/>
        </p:nvSpPr>
        <p:spPr>
          <a:xfrm>
            <a:off x="3070521" y="4918553"/>
            <a:ext cx="597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Inerrancy of Scripture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07AE9-EFF6-4F72-AFA5-1F43982BD0FB}"/>
              </a:ext>
            </a:extLst>
          </p:cNvPr>
          <p:cNvSpPr/>
          <p:nvPr/>
        </p:nvSpPr>
        <p:spPr>
          <a:xfrm>
            <a:off x="68032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FEFE-A540-491E-A484-7B0E53B6B064}"/>
              </a:ext>
            </a:extLst>
          </p:cNvPr>
          <p:cNvSpPr/>
          <p:nvPr/>
        </p:nvSpPr>
        <p:spPr>
          <a:xfrm>
            <a:off x="9063075" y="4391201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3E38C-AF57-4065-8468-25DDDD82C9A7}"/>
              </a:ext>
            </a:extLst>
          </p:cNvPr>
          <p:cNvSpPr/>
          <p:nvPr/>
        </p:nvSpPr>
        <p:spPr>
          <a:xfrm>
            <a:off x="352115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DFC5BF-27C0-4A72-ACD6-A531F6070FF3}"/>
              </a:ext>
            </a:extLst>
          </p:cNvPr>
          <p:cNvSpPr/>
          <p:nvPr/>
        </p:nvSpPr>
        <p:spPr>
          <a:xfrm>
            <a:off x="636198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C43F-447D-4354-BBF8-DCD909505750}"/>
              </a:ext>
            </a:extLst>
          </p:cNvPr>
          <p:cNvSpPr/>
          <p:nvPr/>
        </p:nvSpPr>
        <p:spPr>
          <a:xfrm>
            <a:off x="2107500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1DC90-344C-4F70-B190-EA72A4520E6C}"/>
              </a:ext>
            </a:extLst>
          </p:cNvPr>
          <p:cNvSpPr/>
          <p:nvPr/>
        </p:nvSpPr>
        <p:spPr>
          <a:xfrm>
            <a:off x="4970999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C5E56F-A969-4B16-9E3D-DC8BF8C3C950}"/>
              </a:ext>
            </a:extLst>
          </p:cNvPr>
          <p:cNvSpPr/>
          <p:nvPr/>
        </p:nvSpPr>
        <p:spPr>
          <a:xfrm>
            <a:off x="7785681" y="377258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Hypostatic Union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17209-D2BA-42B4-A22E-1D348BBE133C}"/>
              </a:ext>
            </a:extLst>
          </p:cNvPr>
          <p:cNvSpPr/>
          <p:nvPr/>
        </p:nvSpPr>
        <p:spPr>
          <a:xfrm>
            <a:off x="3544987" y="3151635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Believe/Accept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7ABFB5-AC01-4A0A-95F8-E86A3D2C1A39}"/>
              </a:ext>
            </a:extLst>
          </p:cNvPr>
          <p:cNvSpPr/>
          <p:nvPr/>
        </p:nvSpPr>
        <p:spPr>
          <a:xfrm>
            <a:off x="6295924" y="3144624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Sinlessness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C44135-917A-421D-90F4-41BD535C9E55}"/>
              </a:ext>
            </a:extLst>
          </p:cNvPr>
          <p:cNvSpPr/>
          <p:nvPr/>
        </p:nvSpPr>
        <p:spPr>
          <a:xfrm>
            <a:off x="4970998" y="2546174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950780F-7D2C-426F-99C6-C73AEF9461E3}"/>
              </a:ext>
            </a:extLst>
          </p:cNvPr>
          <p:cNvSpPr/>
          <p:nvPr/>
        </p:nvSpPr>
        <p:spPr>
          <a:xfrm>
            <a:off x="5629770" y="5438169"/>
            <a:ext cx="859633" cy="13983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89A93E-17BF-4C91-917A-5710F2004535}"/>
              </a:ext>
            </a:extLst>
          </p:cNvPr>
          <p:cNvSpPr/>
          <p:nvPr/>
        </p:nvSpPr>
        <p:spPr>
          <a:xfrm rot="1363933">
            <a:off x="5016122" y="4096440"/>
            <a:ext cx="210668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41A5A8-A6A0-4D1F-906B-1B1DC4FF0385}"/>
              </a:ext>
            </a:extLst>
          </p:cNvPr>
          <p:cNvSpPr/>
          <p:nvPr/>
        </p:nvSpPr>
        <p:spPr>
          <a:xfrm rot="20128716">
            <a:off x="5124148" y="4048515"/>
            <a:ext cx="2106688" cy="594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1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FEDA-775A-41F6-986D-2C85856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53228"/>
            <a:ext cx="10315575" cy="10809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Denying Depravity of man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5403A-B1C5-4420-8874-CE22F0F75A3D}"/>
              </a:ext>
            </a:extLst>
          </p:cNvPr>
          <p:cNvSpPr/>
          <p:nvPr/>
        </p:nvSpPr>
        <p:spPr>
          <a:xfrm>
            <a:off x="680321" y="5023835"/>
            <a:ext cx="10559933" cy="4357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42C5-9BF4-4DAF-99D8-0679F50CE6EC}"/>
              </a:ext>
            </a:extLst>
          </p:cNvPr>
          <p:cNvSpPr txBox="1"/>
          <p:nvPr/>
        </p:nvSpPr>
        <p:spPr>
          <a:xfrm>
            <a:off x="3070521" y="4918553"/>
            <a:ext cx="597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Inerrancy of Scripture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07AE9-EFF6-4F72-AFA5-1F43982BD0FB}"/>
              </a:ext>
            </a:extLst>
          </p:cNvPr>
          <p:cNvSpPr/>
          <p:nvPr/>
        </p:nvSpPr>
        <p:spPr>
          <a:xfrm>
            <a:off x="68032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FEFE-A540-491E-A484-7B0E53B6B064}"/>
              </a:ext>
            </a:extLst>
          </p:cNvPr>
          <p:cNvSpPr/>
          <p:nvPr/>
        </p:nvSpPr>
        <p:spPr>
          <a:xfrm>
            <a:off x="9063075" y="4391201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3E38C-AF57-4065-8468-25DDDD82C9A7}"/>
              </a:ext>
            </a:extLst>
          </p:cNvPr>
          <p:cNvSpPr/>
          <p:nvPr/>
        </p:nvSpPr>
        <p:spPr>
          <a:xfrm>
            <a:off x="352115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DFC5BF-27C0-4A72-ACD6-A531F6070FF3}"/>
              </a:ext>
            </a:extLst>
          </p:cNvPr>
          <p:cNvSpPr/>
          <p:nvPr/>
        </p:nvSpPr>
        <p:spPr>
          <a:xfrm>
            <a:off x="636198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C43F-447D-4354-BBF8-DCD909505750}"/>
              </a:ext>
            </a:extLst>
          </p:cNvPr>
          <p:cNvSpPr/>
          <p:nvPr/>
        </p:nvSpPr>
        <p:spPr>
          <a:xfrm>
            <a:off x="2107500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C5E56F-A969-4B16-9E3D-DC8BF8C3C950}"/>
              </a:ext>
            </a:extLst>
          </p:cNvPr>
          <p:cNvSpPr/>
          <p:nvPr/>
        </p:nvSpPr>
        <p:spPr>
          <a:xfrm>
            <a:off x="7785681" y="377258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Hypostatic Union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17209-D2BA-42B4-A22E-1D348BBE133C}"/>
              </a:ext>
            </a:extLst>
          </p:cNvPr>
          <p:cNvSpPr/>
          <p:nvPr/>
        </p:nvSpPr>
        <p:spPr>
          <a:xfrm rot="1627771">
            <a:off x="3591020" y="333522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Believe/Accept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7ABFB5-AC01-4A0A-95F8-E86A3D2C1A39}"/>
              </a:ext>
            </a:extLst>
          </p:cNvPr>
          <p:cNvSpPr/>
          <p:nvPr/>
        </p:nvSpPr>
        <p:spPr>
          <a:xfrm rot="19912006">
            <a:off x="6343648" y="3291440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Sinlessness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C44135-917A-421D-90F4-41BD535C9E55}"/>
              </a:ext>
            </a:extLst>
          </p:cNvPr>
          <p:cNvSpPr/>
          <p:nvPr/>
        </p:nvSpPr>
        <p:spPr>
          <a:xfrm rot="260795">
            <a:off x="4778098" y="2817223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950780F-7D2C-426F-99C6-C73AEF9461E3}"/>
              </a:ext>
            </a:extLst>
          </p:cNvPr>
          <p:cNvSpPr/>
          <p:nvPr/>
        </p:nvSpPr>
        <p:spPr>
          <a:xfrm>
            <a:off x="5629770" y="5438169"/>
            <a:ext cx="859633" cy="13983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831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FEDA-775A-41F6-986D-2C85856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53228"/>
            <a:ext cx="10079869" cy="10809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Denying Biblical Doctrine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5403A-B1C5-4420-8874-CE22F0F75A3D}"/>
              </a:ext>
            </a:extLst>
          </p:cNvPr>
          <p:cNvSpPr/>
          <p:nvPr/>
        </p:nvSpPr>
        <p:spPr>
          <a:xfrm>
            <a:off x="680321" y="5023835"/>
            <a:ext cx="10559933" cy="4357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42C5-9BF4-4DAF-99D8-0679F50CE6EC}"/>
              </a:ext>
            </a:extLst>
          </p:cNvPr>
          <p:cNvSpPr txBox="1"/>
          <p:nvPr/>
        </p:nvSpPr>
        <p:spPr>
          <a:xfrm>
            <a:off x="3070521" y="4918553"/>
            <a:ext cx="597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Inerrancy of Scripture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07AE9-EFF6-4F72-AFA5-1F43982BD0FB}"/>
              </a:ext>
            </a:extLst>
          </p:cNvPr>
          <p:cNvSpPr/>
          <p:nvPr/>
        </p:nvSpPr>
        <p:spPr>
          <a:xfrm>
            <a:off x="68032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FEFE-A540-491E-A484-7B0E53B6B064}"/>
              </a:ext>
            </a:extLst>
          </p:cNvPr>
          <p:cNvSpPr/>
          <p:nvPr/>
        </p:nvSpPr>
        <p:spPr>
          <a:xfrm>
            <a:off x="9063075" y="4391201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3E38C-AF57-4065-8468-25DDDD82C9A7}"/>
              </a:ext>
            </a:extLst>
          </p:cNvPr>
          <p:cNvSpPr/>
          <p:nvPr/>
        </p:nvSpPr>
        <p:spPr>
          <a:xfrm>
            <a:off x="352115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DFC5BF-27C0-4A72-ACD6-A531F6070FF3}"/>
              </a:ext>
            </a:extLst>
          </p:cNvPr>
          <p:cNvSpPr/>
          <p:nvPr/>
        </p:nvSpPr>
        <p:spPr>
          <a:xfrm>
            <a:off x="636198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C43F-447D-4354-BBF8-DCD909505750}"/>
              </a:ext>
            </a:extLst>
          </p:cNvPr>
          <p:cNvSpPr/>
          <p:nvPr/>
        </p:nvSpPr>
        <p:spPr>
          <a:xfrm>
            <a:off x="2107500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1DC90-344C-4F70-B190-EA72A4520E6C}"/>
              </a:ext>
            </a:extLst>
          </p:cNvPr>
          <p:cNvSpPr/>
          <p:nvPr/>
        </p:nvSpPr>
        <p:spPr>
          <a:xfrm>
            <a:off x="4970999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C5E56F-A969-4B16-9E3D-DC8BF8C3C950}"/>
              </a:ext>
            </a:extLst>
          </p:cNvPr>
          <p:cNvSpPr/>
          <p:nvPr/>
        </p:nvSpPr>
        <p:spPr>
          <a:xfrm>
            <a:off x="7785681" y="377258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Hypostatic Union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17209-D2BA-42B4-A22E-1D348BBE133C}"/>
              </a:ext>
            </a:extLst>
          </p:cNvPr>
          <p:cNvSpPr/>
          <p:nvPr/>
        </p:nvSpPr>
        <p:spPr>
          <a:xfrm>
            <a:off x="3544987" y="3151635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Believe/Accept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7ABFB5-AC01-4A0A-95F8-E86A3D2C1A39}"/>
              </a:ext>
            </a:extLst>
          </p:cNvPr>
          <p:cNvSpPr/>
          <p:nvPr/>
        </p:nvSpPr>
        <p:spPr>
          <a:xfrm>
            <a:off x="6295924" y="3144624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Sinlessness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C44135-917A-421D-90F4-41BD535C9E55}"/>
              </a:ext>
            </a:extLst>
          </p:cNvPr>
          <p:cNvSpPr/>
          <p:nvPr/>
        </p:nvSpPr>
        <p:spPr>
          <a:xfrm>
            <a:off x="4970998" y="2546174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950780F-7D2C-426F-99C6-C73AEF9461E3}"/>
              </a:ext>
            </a:extLst>
          </p:cNvPr>
          <p:cNvSpPr/>
          <p:nvPr/>
        </p:nvSpPr>
        <p:spPr>
          <a:xfrm>
            <a:off x="5629770" y="5438169"/>
            <a:ext cx="859633" cy="13983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733BBA-7CB5-4D62-9DD7-0AE52BFCBF5D}"/>
              </a:ext>
            </a:extLst>
          </p:cNvPr>
          <p:cNvSpPr/>
          <p:nvPr/>
        </p:nvSpPr>
        <p:spPr>
          <a:xfrm rot="1363933">
            <a:off x="3623230" y="3430227"/>
            <a:ext cx="2106688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1A2242-2C0C-442E-BA19-A4C5D504E9DE}"/>
              </a:ext>
            </a:extLst>
          </p:cNvPr>
          <p:cNvSpPr/>
          <p:nvPr/>
        </p:nvSpPr>
        <p:spPr>
          <a:xfrm rot="20128716">
            <a:off x="3731256" y="3382302"/>
            <a:ext cx="2106688" cy="594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7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FEDA-775A-41F6-986D-2C85856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53228"/>
            <a:ext cx="10079869" cy="10809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Denying Biblical Doctrine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5403A-B1C5-4420-8874-CE22F0F75A3D}"/>
              </a:ext>
            </a:extLst>
          </p:cNvPr>
          <p:cNvSpPr/>
          <p:nvPr/>
        </p:nvSpPr>
        <p:spPr>
          <a:xfrm>
            <a:off x="680321" y="5023835"/>
            <a:ext cx="10559933" cy="4357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42C5-9BF4-4DAF-99D8-0679F50CE6EC}"/>
              </a:ext>
            </a:extLst>
          </p:cNvPr>
          <p:cNvSpPr txBox="1"/>
          <p:nvPr/>
        </p:nvSpPr>
        <p:spPr>
          <a:xfrm>
            <a:off x="3070521" y="4918553"/>
            <a:ext cx="597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Inerrancy of Scripture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07AE9-EFF6-4F72-AFA5-1F43982BD0FB}"/>
              </a:ext>
            </a:extLst>
          </p:cNvPr>
          <p:cNvSpPr/>
          <p:nvPr/>
        </p:nvSpPr>
        <p:spPr>
          <a:xfrm>
            <a:off x="68032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FEFE-A540-491E-A484-7B0E53B6B064}"/>
              </a:ext>
            </a:extLst>
          </p:cNvPr>
          <p:cNvSpPr/>
          <p:nvPr/>
        </p:nvSpPr>
        <p:spPr>
          <a:xfrm>
            <a:off x="9063075" y="4391201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3E38C-AF57-4065-8468-25DDDD82C9A7}"/>
              </a:ext>
            </a:extLst>
          </p:cNvPr>
          <p:cNvSpPr/>
          <p:nvPr/>
        </p:nvSpPr>
        <p:spPr>
          <a:xfrm>
            <a:off x="352115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DFC5BF-27C0-4A72-ACD6-A531F6070FF3}"/>
              </a:ext>
            </a:extLst>
          </p:cNvPr>
          <p:cNvSpPr/>
          <p:nvPr/>
        </p:nvSpPr>
        <p:spPr>
          <a:xfrm>
            <a:off x="636198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C43F-447D-4354-BBF8-DCD909505750}"/>
              </a:ext>
            </a:extLst>
          </p:cNvPr>
          <p:cNvSpPr/>
          <p:nvPr/>
        </p:nvSpPr>
        <p:spPr>
          <a:xfrm>
            <a:off x="2107500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1DC90-344C-4F70-B190-EA72A4520E6C}"/>
              </a:ext>
            </a:extLst>
          </p:cNvPr>
          <p:cNvSpPr/>
          <p:nvPr/>
        </p:nvSpPr>
        <p:spPr>
          <a:xfrm>
            <a:off x="4970999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C5E56F-A969-4B16-9E3D-DC8BF8C3C950}"/>
              </a:ext>
            </a:extLst>
          </p:cNvPr>
          <p:cNvSpPr/>
          <p:nvPr/>
        </p:nvSpPr>
        <p:spPr>
          <a:xfrm>
            <a:off x="7785681" y="377258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Hypostatic Union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7ABFB5-AC01-4A0A-95F8-E86A3D2C1A39}"/>
              </a:ext>
            </a:extLst>
          </p:cNvPr>
          <p:cNvSpPr/>
          <p:nvPr/>
        </p:nvSpPr>
        <p:spPr>
          <a:xfrm>
            <a:off x="6295924" y="3144624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Sinlessness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C44135-917A-421D-90F4-41BD535C9E55}"/>
              </a:ext>
            </a:extLst>
          </p:cNvPr>
          <p:cNvSpPr/>
          <p:nvPr/>
        </p:nvSpPr>
        <p:spPr>
          <a:xfrm rot="20042835">
            <a:off x="4165658" y="3015973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950780F-7D2C-426F-99C6-C73AEF9461E3}"/>
              </a:ext>
            </a:extLst>
          </p:cNvPr>
          <p:cNvSpPr/>
          <p:nvPr/>
        </p:nvSpPr>
        <p:spPr>
          <a:xfrm>
            <a:off x="5629770" y="5438169"/>
            <a:ext cx="859633" cy="13983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8098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FEDA-775A-41F6-986D-2C85856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53228"/>
            <a:ext cx="10079869" cy="10809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Denying Biblical Doctrine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5403A-B1C5-4420-8874-CE22F0F75A3D}"/>
              </a:ext>
            </a:extLst>
          </p:cNvPr>
          <p:cNvSpPr/>
          <p:nvPr/>
        </p:nvSpPr>
        <p:spPr>
          <a:xfrm>
            <a:off x="680321" y="5023835"/>
            <a:ext cx="10559933" cy="4357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42C5-9BF4-4DAF-99D8-0679F50CE6EC}"/>
              </a:ext>
            </a:extLst>
          </p:cNvPr>
          <p:cNvSpPr txBox="1"/>
          <p:nvPr/>
        </p:nvSpPr>
        <p:spPr>
          <a:xfrm>
            <a:off x="3070521" y="4918553"/>
            <a:ext cx="597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Inerrancy of Scripture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07AE9-EFF6-4F72-AFA5-1F43982BD0FB}"/>
              </a:ext>
            </a:extLst>
          </p:cNvPr>
          <p:cNvSpPr/>
          <p:nvPr/>
        </p:nvSpPr>
        <p:spPr>
          <a:xfrm>
            <a:off x="68032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FEFE-A540-491E-A484-7B0E53B6B064}"/>
              </a:ext>
            </a:extLst>
          </p:cNvPr>
          <p:cNvSpPr/>
          <p:nvPr/>
        </p:nvSpPr>
        <p:spPr>
          <a:xfrm>
            <a:off x="9063075" y="4391201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3E38C-AF57-4065-8468-25DDDD82C9A7}"/>
              </a:ext>
            </a:extLst>
          </p:cNvPr>
          <p:cNvSpPr/>
          <p:nvPr/>
        </p:nvSpPr>
        <p:spPr>
          <a:xfrm>
            <a:off x="352115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DFC5BF-27C0-4A72-ACD6-A531F6070FF3}"/>
              </a:ext>
            </a:extLst>
          </p:cNvPr>
          <p:cNvSpPr/>
          <p:nvPr/>
        </p:nvSpPr>
        <p:spPr>
          <a:xfrm>
            <a:off x="636198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C43F-447D-4354-BBF8-DCD909505750}"/>
              </a:ext>
            </a:extLst>
          </p:cNvPr>
          <p:cNvSpPr/>
          <p:nvPr/>
        </p:nvSpPr>
        <p:spPr>
          <a:xfrm>
            <a:off x="2107500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1DC90-344C-4F70-B190-EA72A4520E6C}"/>
              </a:ext>
            </a:extLst>
          </p:cNvPr>
          <p:cNvSpPr/>
          <p:nvPr/>
        </p:nvSpPr>
        <p:spPr>
          <a:xfrm>
            <a:off x="4970999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C5E56F-A969-4B16-9E3D-DC8BF8C3C950}"/>
              </a:ext>
            </a:extLst>
          </p:cNvPr>
          <p:cNvSpPr/>
          <p:nvPr/>
        </p:nvSpPr>
        <p:spPr>
          <a:xfrm>
            <a:off x="7785681" y="377258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Hypostatic Union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17209-D2BA-42B4-A22E-1D348BBE133C}"/>
              </a:ext>
            </a:extLst>
          </p:cNvPr>
          <p:cNvSpPr/>
          <p:nvPr/>
        </p:nvSpPr>
        <p:spPr>
          <a:xfrm>
            <a:off x="3544987" y="3151635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Believe/Accept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C44135-917A-421D-90F4-41BD535C9E55}"/>
              </a:ext>
            </a:extLst>
          </p:cNvPr>
          <p:cNvSpPr/>
          <p:nvPr/>
        </p:nvSpPr>
        <p:spPr>
          <a:xfrm rot="1343695">
            <a:off x="5683665" y="2987780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950780F-7D2C-426F-99C6-C73AEF9461E3}"/>
              </a:ext>
            </a:extLst>
          </p:cNvPr>
          <p:cNvSpPr/>
          <p:nvPr/>
        </p:nvSpPr>
        <p:spPr>
          <a:xfrm>
            <a:off x="5629770" y="5438169"/>
            <a:ext cx="859633" cy="13983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39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FEDA-775A-41F6-986D-2C85856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53228"/>
            <a:ext cx="10079869" cy="10809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Denying Biblical Doctrine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AAE168-F46D-49BA-8CB6-AF626FEAB2B4}"/>
              </a:ext>
            </a:extLst>
          </p:cNvPr>
          <p:cNvGrpSpPr/>
          <p:nvPr/>
        </p:nvGrpSpPr>
        <p:grpSpPr>
          <a:xfrm rot="871348">
            <a:off x="980358" y="2998064"/>
            <a:ext cx="10559933" cy="2577104"/>
            <a:chOff x="680321" y="2987780"/>
            <a:chExt cx="10559933" cy="2577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D5403A-B1C5-4420-8874-CE22F0F75A3D}"/>
                </a:ext>
              </a:extLst>
            </p:cNvPr>
            <p:cNvSpPr/>
            <p:nvPr/>
          </p:nvSpPr>
          <p:spPr>
            <a:xfrm>
              <a:off x="680321" y="5023835"/>
              <a:ext cx="10559933" cy="4357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842C5-9BF4-4DAF-99D8-0679F50CE6EC}"/>
                </a:ext>
              </a:extLst>
            </p:cNvPr>
            <p:cNvSpPr txBox="1"/>
            <p:nvPr/>
          </p:nvSpPr>
          <p:spPr>
            <a:xfrm>
              <a:off x="3070521" y="4918553"/>
              <a:ext cx="5978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Inerrancy of Scripture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307AE9-EFF6-4F72-AFA5-1F43982BD0FB}"/>
                </a:ext>
              </a:extLst>
            </p:cNvPr>
            <p:cNvSpPr/>
            <p:nvPr/>
          </p:nvSpPr>
          <p:spPr>
            <a:xfrm>
              <a:off x="680321" y="4400547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Adam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09FEFE-A540-491E-A484-7B0E53B6B064}"/>
                </a:ext>
              </a:extLst>
            </p:cNvPr>
            <p:cNvSpPr/>
            <p:nvPr/>
          </p:nvSpPr>
          <p:spPr>
            <a:xfrm>
              <a:off x="9063075" y="4391201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Jesus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43E38C-AF57-4065-8468-25DDDD82C9A7}"/>
                </a:ext>
              </a:extLst>
            </p:cNvPr>
            <p:cNvSpPr/>
            <p:nvPr/>
          </p:nvSpPr>
          <p:spPr>
            <a:xfrm>
              <a:off x="3521151" y="4400547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Hell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DFC5BF-27C0-4A72-ACD6-A531F6070FF3}"/>
                </a:ext>
              </a:extLst>
            </p:cNvPr>
            <p:cNvSpPr/>
            <p:nvPr/>
          </p:nvSpPr>
          <p:spPr>
            <a:xfrm>
              <a:off x="6361981" y="4400547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Heaven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32C43F-447D-4354-BBF8-DCD909505750}"/>
                </a:ext>
              </a:extLst>
            </p:cNvPr>
            <p:cNvSpPr/>
            <p:nvPr/>
          </p:nvSpPr>
          <p:spPr>
            <a:xfrm>
              <a:off x="2107500" y="3777259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C1DC90-344C-4F70-B190-EA72A4520E6C}"/>
                </a:ext>
              </a:extLst>
            </p:cNvPr>
            <p:cNvSpPr/>
            <p:nvPr/>
          </p:nvSpPr>
          <p:spPr>
            <a:xfrm>
              <a:off x="4970999" y="3777259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Depravity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C5E56F-A969-4B16-9E3D-DC8BF8C3C950}"/>
                </a:ext>
              </a:extLst>
            </p:cNvPr>
            <p:cNvSpPr/>
            <p:nvPr/>
          </p:nvSpPr>
          <p:spPr>
            <a:xfrm>
              <a:off x="7785681" y="3772587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Hypostatic Union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1D17209-D2BA-42B4-A22E-1D348BBE133C}"/>
                </a:ext>
              </a:extLst>
            </p:cNvPr>
            <p:cNvSpPr/>
            <p:nvPr/>
          </p:nvSpPr>
          <p:spPr>
            <a:xfrm>
              <a:off x="3544987" y="3151635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Believe/Accept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C44135-917A-421D-90F4-41BD535C9E55}"/>
                </a:ext>
              </a:extLst>
            </p:cNvPr>
            <p:cNvSpPr/>
            <p:nvPr/>
          </p:nvSpPr>
          <p:spPr>
            <a:xfrm rot="1343695">
              <a:off x="5683665" y="2987780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Salvation</a:t>
              </a:r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950780F-7D2C-426F-99C6-C73AEF9461E3}"/>
              </a:ext>
            </a:extLst>
          </p:cNvPr>
          <p:cNvSpPr/>
          <p:nvPr/>
        </p:nvSpPr>
        <p:spPr>
          <a:xfrm>
            <a:off x="5629770" y="5438169"/>
            <a:ext cx="859633" cy="13983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65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390EAC-F5F8-4F35-BCDE-36B91DD80AD0}"/>
              </a:ext>
            </a:extLst>
          </p:cNvPr>
          <p:cNvSpPr/>
          <p:nvPr/>
        </p:nvSpPr>
        <p:spPr>
          <a:xfrm>
            <a:off x="9750139" y="5616059"/>
            <a:ext cx="146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Pulpit &amp; Pen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9AA0FD4-1A8C-48BD-83C4-2C7390B1E1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91" r="20440" b="-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10B9F-2B12-4442-A82A-0D062F90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Apologetics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84F1C0-B650-4BE9-8679-91CEB73722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318" y="1977794"/>
                <a:ext cx="7115174" cy="432110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500" b="1" dirty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Apologetics is the attempt to defend ones beliefs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35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500" b="1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3500" b="1" dirty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Peter 3:15b (KJV) </a:t>
                </a:r>
                <a:br>
                  <a:rPr lang="en-US" sz="3500" b="1" dirty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3500" b="1" dirty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“…and </a:t>
                </a:r>
                <a:r>
                  <a:rPr lang="en-US" sz="3500" b="1" i="1" dirty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</a:t>
                </a:r>
                <a:r>
                  <a:rPr lang="en-US" sz="3500" b="1" dirty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ready always to </a:t>
                </a:r>
                <a:r>
                  <a:rPr lang="en-US" sz="3500" b="1" i="1" dirty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give</a:t>
                </a:r>
                <a:r>
                  <a:rPr lang="en-US" sz="3500" b="1" dirty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 answer </a:t>
                </a:r>
                <a:r>
                  <a:rPr lang="en-US" sz="3500" b="1" u="sng" dirty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(apologia) </a:t>
                </a:r>
                <a:r>
                  <a:rPr lang="en-US" sz="3500" b="1" dirty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 every man that </a:t>
                </a:r>
                <a:r>
                  <a:rPr lang="en-US" sz="3500" b="1" dirty="0" err="1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asketh</a:t>
                </a:r>
                <a:r>
                  <a:rPr lang="en-US" sz="3500" b="1" dirty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you a reason of the hope that is in you…"</a:t>
                </a:r>
              </a:p>
              <a:p>
                <a:r>
                  <a:rPr lang="en-US" sz="3500" b="1" dirty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Ravi Zacharias, </a:t>
                </a:r>
                <a:r>
                  <a:rPr lang="en-US" sz="3500" b="1" dirty="0" err="1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C.S</a:t>
                </a:r>
                <a:r>
                  <a:rPr lang="en-US" sz="3500" b="1" dirty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Lewis, and Lee Strobel are good examples of people who practice apologetics</a:t>
                </a:r>
                <a:endParaRPr lang="en-US" sz="3000" b="1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84F1C0-B650-4BE9-8679-91CEB73722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318" y="1977794"/>
                <a:ext cx="7115174" cy="4321103"/>
              </a:xfrm>
              <a:blipFill>
                <a:blip r:embed="rId6"/>
                <a:stretch>
                  <a:fillRect l="-2055" t="-4231" r="-342" b="-4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162976D-1E6C-4027-9B72-F1DB0EE00CF8}"/>
              </a:ext>
            </a:extLst>
          </p:cNvPr>
          <p:cNvSpPr/>
          <p:nvPr/>
        </p:nvSpPr>
        <p:spPr>
          <a:xfrm>
            <a:off x="432636" y="6347616"/>
            <a:ext cx="7115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1. James K. Beilby,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Thinking About Christian Apologetics: What It Is and Why We Do 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(Downers Grove: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IVP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Academic, 2011). 11.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035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FEDA-775A-41F6-986D-2C85856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53228"/>
            <a:ext cx="10079869" cy="10809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Denying Biblical Doctrine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7B3095-855F-4AD4-BA13-0D407B5DBCFE}"/>
              </a:ext>
            </a:extLst>
          </p:cNvPr>
          <p:cNvGrpSpPr/>
          <p:nvPr/>
        </p:nvGrpSpPr>
        <p:grpSpPr>
          <a:xfrm rot="722212">
            <a:off x="1094003" y="2217202"/>
            <a:ext cx="11691149" cy="4342086"/>
            <a:chOff x="736815" y="2074327"/>
            <a:chExt cx="11691149" cy="43420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D5403A-B1C5-4420-8874-CE22F0F75A3D}"/>
                </a:ext>
              </a:extLst>
            </p:cNvPr>
            <p:cNvSpPr/>
            <p:nvPr/>
          </p:nvSpPr>
          <p:spPr>
            <a:xfrm rot="876731">
              <a:off x="736815" y="5002894"/>
              <a:ext cx="10559933" cy="4357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842C5-9BF4-4DAF-99D8-0679F50CE6EC}"/>
                </a:ext>
              </a:extLst>
            </p:cNvPr>
            <p:cNvSpPr txBox="1"/>
            <p:nvPr/>
          </p:nvSpPr>
          <p:spPr>
            <a:xfrm rot="876731">
              <a:off x="3123803" y="4922663"/>
              <a:ext cx="5978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Inerrancy of Scripture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307AE9-EFF6-4F72-AFA5-1F43982BD0FB}"/>
                </a:ext>
              </a:extLst>
            </p:cNvPr>
            <p:cNvSpPr/>
            <p:nvPr/>
          </p:nvSpPr>
          <p:spPr>
            <a:xfrm rot="876731">
              <a:off x="2149237" y="3623472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Adam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43E38C-AF57-4065-8468-25DDDD82C9A7}"/>
                </a:ext>
              </a:extLst>
            </p:cNvPr>
            <p:cNvSpPr/>
            <p:nvPr/>
          </p:nvSpPr>
          <p:spPr>
            <a:xfrm rot="876731">
              <a:off x="4282209" y="4199659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Hell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DFC5BF-27C0-4A72-ACD6-A531F6070FF3}"/>
                </a:ext>
              </a:extLst>
            </p:cNvPr>
            <p:cNvSpPr/>
            <p:nvPr/>
          </p:nvSpPr>
          <p:spPr>
            <a:xfrm rot="876731">
              <a:off x="8073594" y="5152488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Heaven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32C43F-447D-4354-BBF8-DCD909505750}"/>
                </a:ext>
              </a:extLst>
            </p:cNvPr>
            <p:cNvSpPr/>
            <p:nvPr/>
          </p:nvSpPr>
          <p:spPr>
            <a:xfrm rot="876731">
              <a:off x="3056079" y="3211665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C1DC90-344C-4F70-B190-EA72A4520E6C}"/>
                </a:ext>
              </a:extLst>
            </p:cNvPr>
            <p:cNvSpPr/>
            <p:nvPr/>
          </p:nvSpPr>
          <p:spPr>
            <a:xfrm rot="2100787">
              <a:off x="6029586" y="4246691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Depravity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C5E56F-A969-4B16-9E3D-DC8BF8C3C950}"/>
                </a:ext>
              </a:extLst>
            </p:cNvPr>
            <p:cNvSpPr/>
            <p:nvPr/>
          </p:nvSpPr>
          <p:spPr>
            <a:xfrm rot="2201456">
              <a:off x="10250785" y="5793128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Hypostatic Union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1D17209-D2BA-42B4-A22E-1D348BBE133C}"/>
                </a:ext>
              </a:extLst>
            </p:cNvPr>
            <p:cNvSpPr/>
            <p:nvPr/>
          </p:nvSpPr>
          <p:spPr>
            <a:xfrm rot="3442176">
              <a:off x="4322973" y="2851274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Believe/Accept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C44135-917A-421D-90F4-41BD535C9E55}"/>
                </a:ext>
              </a:extLst>
            </p:cNvPr>
            <p:cNvSpPr/>
            <p:nvPr/>
          </p:nvSpPr>
          <p:spPr>
            <a:xfrm rot="1383833">
              <a:off x="7320812" y="4179606"/>
              <a:ext cx="2177179" cy="623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Salvation</a:t>
              </a:r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950780F-7D2C-426F-99C6-C73AEF9461E3}"/>
              </a:ext>
            </a:extLst>
          </p:cNvPr>
          <p:cNvSpPr/>
          <p:nvPr/>
        </p:nvSpPr>
        <p:spPr>
          <a:xfrm>
            <a:off x="5629770" y="5438169"/>
            <a:ext cx="859633" cy="13983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443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FEDA-775A-41F6-986D-2C85856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53228"/>
            <a:ext cx="10079869" cy="10809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Denying Biblical Doctrine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5403A-B1C5-4420-8874-CE22F0F75A3D}"/>
              </a:ext>
            </a:extLst>
          </p:cNvPr>
          <p:cNvSpPr/>
          <p:nvPr/>
        </p:nvSpPr>
        <p:spPr>
          <a:xfrm rot="2174067">
            <a:off x="736815" y="5002894"/>
            <a:ext cx="10559933" cy="4357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42C5-9BF4-4DAF-99D8-0679F50CE6EC}"/>
              </a:ext>
            </a:extLst>
          </p:cNvPr>
          <p:cNvSpPr txBox="1"/>
          <p:nvPr/>
        </p:nvSpPr>
        <p:spPr>
          <a:xfrm rot="2080090">
            <a:off x="3123803" y="4922663"/>
            <a:ext cx="597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Inerrancy of Scripture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07AE9-EFF6-4F72-AFA5-1F43982BD0FB}"/>
              </a:ext>
            </a:extLst>
          </p:cNvPr>
          <p:cNvSpPr/>
          <p:nvPr/>
        </p:nvSpPr>
        <p:spPr>
          <a:xfrm rot="2223710">
            <a:off x="7559926" y="620950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C43F-447D-4354-BBF8-DCD909505750}"/>
              </a:ext>
            </a:extLst>
          </p:cNvPr>
          <p:cNvSpPr/>
          <p:nvPr/>
        </p:nvSpPr>
        <p:spPr>
          <a:xfrm rot="1304739">
            <a:off x="6237995" y="4750634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950780F-7D2C-426F-99C6-C73AEF9461E3}"/>
              </a:ext>
            </a:extLst>
          </p:cNvPr>
          <p:cNvSpPr/>
          <p:nvPr/>
        </p:nvSpPr>
        <p:spPr>
          <a:xfrm>
            <a:off x="5629770" y="5438169"/>
            <a:ext cx="859633" cy="13983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889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FEDA-775A-41F6-986D-2C85856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53228"/>
            <a:ext cx="10079869" cy="10809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Denying Biblical Doctrine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BE4381-A2BC-47E7-B97E-B3AFDBEF212E}"/>
              </a:ext>
            </a:extLst>
          </p:cNvPr>
          <p:cNvGrpSpPr/>
          <p:nvPr/>
        </p:nvGrpSpPr>
        <p:grpSpPr>
          <a:xfrm rot="1258965">
            <a:off x="2979952" y="8137350"/>
            <a:ext cx="10559933" cy="646331"/>
            <a:chOff x="736815" y="4922663"/>
            <a:chExt cx="10559933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D5403A-B1C5-4420-8874-CE22F0F75A3D}"/>
                </a:ext>
              </a:extLst>
            </p:cNvPr>
            <p:cNvSpPr/>
            <p:nvPr/>
          </p:nvSpPr>
          <p:spPr>
            <a:xfrm rot="2174067">
              <a:off x="736815" y="5002894"/>
              <a:ext cx="10559933" cy="4357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842C5-9BF4-4DAF-99D8-0679F50CE6EC}"/>
                </a:ext>
              </a:extLst>
            </p:cNvPr>
            <p:cNvSpPr txBox="1"/>
            <p:nvPr/>
          </p:nvSpPr>
          <p:spPr>
            <a:xfrm rot="2080090">
              <a:off x="3123803" y="4922663"/>
              <a:ext cx="5978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Inerrancy of Scripture</a:t>
              </a:r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950780F-7D2C-426F-99C6-C73AEF9461E3}"/>
              </a:ext>
            </a:extLst>
          </p:cNvPr>
          <p:cNvSpPr/>
          <p:nvPr/>
        </p:nvSpPr>
        <p:spPr>
          <a:xfrm>
            <a:off x="5629770" y="5438169"/>
            <a:ext cx="859633" cy="13983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849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FEDA-775A-41F6-986D-2C85856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53228"/>
            <a:ext cx="10079869" cy="10809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Denying Biblical Doctrine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950780F-7D2C-426F-99C6-C73AEF9461E3}"/>
              </a:ext>
            </a:extLst>
          </p:cNvPr>
          <p:cNvSpPr/>
          <p:nvPr/>
        </p:nvSpPr>
        <p:spPr>
          <a:xfrm>
            <a:off x="5629770" y="5438169"/>
            <a:ext cx="859633" cy="13983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5806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573BA-A8CD-43A6-90C7-9ED86D1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Scholarly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B76CEC-3896-484E-909C-B43A178D1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613" y="2057400"/>
                <a:ext cx="10901362" cy="438089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Slippery slope: </a:t>
                </a:r>
              </a:p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Per the, </a:t>
                </a:r>
                <a:r>
                  <a:rPr lang="en-US" sz="3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Evangelical Dictionary of Theology,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denial of this doctrine often leads to the denial of other doctrines</a:t>
                </a:r>
              </a:p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Even though this is true, some who deny this doctrine still remain dedicated to the other doctrines. </a:t>
                </a:r>
              </a:p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However, it is generally the first step to denying other doctrines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B76CEC-3896-484E-909C-B43A178D1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613" y="2057400"/>
                <a:ext cx="10901362" cy="4380897"/>
              </a:xfrm>
              <a:blipFill>
                <a:blip r:embed="rId2"/>
                <a:stretch>
                  <a:fillRect l="-2125" t="-4596" r="-783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A242AEB-1DB0-4FC3-8BFB-F1CD8930E34D}"/>
              </a:ext>
            </a:extLst>
          </p:cNvPr>
          <p:cNvSpPr/>
          <p:nvPr/>
        </p:nvSpPr>
        <p:spPr>
          <a:xfrm>
            <a:off x="680321" y="6438297"/>
            <a:ext cx="8339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mbria" panose="02040503050406030204" pitchFamily="18" charset="0"/>
              </a:rPr>
              <a:t>Walter A. Elwell, </a:t>
            </a:r>
            <a:r>
              <a:rPr lang="en-US" sz="1200" i="1" dirty="0">
                <a:latin typeface="Times New Roman" panose="02020603050405020304" pitchFamily="18" charset="0"/>
                <a:ea typeface="Cambria" panose="02040503050406030204" pitchFamily="18" charset="0"/>
              </a:rPr>
              <a:t>Evangelical Dictionary of Theology</a:t>
            </a:r>
            <a:r>
              <a:rPr lang="en-US" sz="1200" dirty="0">
                <a:latin typeface="Times New Roman" panose="02020603050405020304" pitchFamily="18" charset="0"/>
                <a:ea typeface="Cambria" panose="02040503050406030204" pitchFamily="18" charset="0"/>
              </a:rPr>
              <a:t>. 2nd ed. (Grand Rapids: Baker Academic, 2001). 158.</a:t>
            </a:r>
          </a:p>
        </p:txBody>
      </p:sp>
    </p:spTree>
    <p:extLst>
      <p:ext uri="{BB962C8B-B14F-4D97-AF65-F5344CB8AC3E}">
        <p14:creationId xmlns:p14="http://schemas.microsoft.com/office/powerpoint/2010/main" val="4176936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BFF368-59B4-4504-8F65-9A8E1D2D0490}"/>
              </a:ext>
            </a:extLst>
          </p:cNvPr>
          <p:cNvSpPr/>
          <p:nvPr/>
        </p:nvSpPr>
        <p:spPr>
          <a:xfrm>
            <a:off x="7611002" y="1237955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2"/>
              </a:rPr>
              <a:t>PlusPNG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573BA-A8CD-43A6-90C7-9ED86D1B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697486"/>
            <a:ext cx="9613861" cy="108093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Scholarly Basis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B76CEC-3896-484E-909C-B43A178D1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3082" y="2003635"/>
                <a:ext cx="11544300" cy="4380897"/>
              </a:xfrm>
            </p:spPr>
            <p:txBody>
              <a:bodyPr>
                <a:norm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Domino Theory: </a:t>
                </a:r>
              </a:p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Per, </a:t>
                </a:r>
                <a:r>
                  <a:rPr lang="en-US" sz="3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Christian Theology,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By Millard Erickson, it is not “false in one, false in all”, as some have suggested, but, rather, it is “False in one, uncertain in all”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So, just because you deny one part of Scripture does not mean you deny all Scripture. However, if one part can be wrong, then the rest is uncertain.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B76CEC-3896-484E-909C-B43A178D1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082" y="2003635"/>
                <a:ext cx="11544300" cy="4380897"/>
              </a:xfrm>
              <a:blipFill>
                <a:blip r:embed="rId3"/>
                <a:stretch>
                  <a:fillRect l="-2218" t="-5153" r="-2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FF21145-7895-48C6-B359-313001981576}"/>
              </a:ext>
            </a:extLst>
          </p:cNvPr>
          <p:cNvSpPr/>
          <p:nvPr/>
        </p:nvSpPr>
        <p:spPr>
          <a:xfrm>
            <a:off x="680321" y="6384532"/>
            <a:ext cx="93893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Millard J. Erickson,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Christian Theology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3rd ed. (Grand Rapids: Baker Academic, 2013). 189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B1749A-04EE-4D67-AF21-ABF1B4297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1250" y1="25000" x2="34250" y2="25000"/>
                        <a14:foregroundMark x1="41750" y1="45250" x2="43250" y2="42000"/>
                        <a14:foregroundMark x1="41750" y1="42250" x2="40250" y2="39000"/>
                        <a14:foregroundMark x1="37750" y1="57250" x2="36250" y2="54250"/>
                        <a14:foregroundMark x1="23750" y1="53250" x2="25000" y2="54250"/>
                        <a14:foregroundMark x1="29750" y1="62250" x2="29750" y2="60250"/>
                        <a14:foregroundMark x1="34250" y1="70750" x2="34750" y2="68500"/>
                        <a14:foregroundMark x1="22750" y1="67500" x2="22000" y2="70000"/>
                        <a14:foregroundMark x1="76250" y1="71250" x2="75250" y2="69250"/>
                        <a14:foregroundMark x1="70000" y1="64750" x2="67000" y2="63250"/>
                        <a14:foregroundMark x1="60500" y1="58750" x2="60500" y2="55500"/>
                        <a14:foregroundMark x1="60250" y1="40000" x2="58250" y2="40500"/>
                        <a14:foregroundMark x1="76000" y1="40000" x2="79000" y2="42000"/>
                        <a14:foregroundMark x1="76750" y1="27000" x2="76000" y2="25000"/>
                        <a14:foregroundMark x1="60500" y1="25000" x2="59500" y2="25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0058" y="0"/>
            <a:ext cx="2310684" cy="23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05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47F4-E5C7-4AD9-9AFF-0738F0A2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A9554-8C57-49C9-A484-FD4ABDEA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5568"/>
            <a:ext cx="11569148" cy="434222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Christian should hold the doctrine of Biblical inerrancy to be true,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its doctrines are structurally supported by it and denying it leads other doctrines to be doubted or at least questioned.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9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6BF4-A321-49AD-A7DC-42098E78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/>
              <a:t>Internal vs External Apologetics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3699AF-2BF9-416A-92E5-975CDF7909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1" y="2336873"/>
                <a:ext cx="11078292" cy="3825024"/>
              </a:xfrm>
            </p:spPr>
            <p:txBody>
              <a:bodyPr>
                <a:normAutofit lnSpcReduction="10000"/>
                <a:scene3d>
                  <a:camera prst="orthographicFron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</a:rPr>
                  <a:t>External Apologetics:</a:t>
                </a:r>
              </a:p>
              <a:p>
                <a:pPr marL="0" indent="0">
                  <a:buNone/>
                </a:pP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 Defending your belief against the criticism of nonbelievers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5400" b="1" dirty="0">
                    <a:solidFill>
                      <a:schemeClr val="bg1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</a:rPr>
                  <a:t>Internal Apologetics:</a:t>
                </a:r>
              </a:p>
              <a:p>
                <a:pPr marL="0" indent="0">
                  <a:buNone/>
                </a:pP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Answering questions about our beliefs to other believers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3699AF-2BF9-416A-92E5-975CDF790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336873"/>
                <a:ext cx="11078292" cy="3825024"/>
              </a:xfrm>
              <a:blipFill>
                <a:blip r:embed="rId2"/>
                <a:stretch>
                  <a:fillRect t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31203E5-58C7-4937-AC05-C35E1B0B0013}"/>
              </a:ext>
            </a:extLst>
          </p:cNvPr>
          <p:cNvSpPr/>
          <p:nvPr/>
        </p:nvSpPr>
        <p:spPr>
          <a:xfrm>
            <a:off x="899753" y="6161897"/>
            <a:ext cx="9174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2. Beilby,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Thinking About Christian Apologetics: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27.</a:t>
            </a:r>
          </a:p>
          <a:p>
            <a:r>
              <a:rPr lang="en-US" sz="1200" dirty="0">
                <a:latin typeface="Times New Roman" panose="02020603050405020304" pitchFamily="18" charset="0"/>
              </a:rPr>
              <a:t>3. Ibid., 28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9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1185FC-7CDA-496E-9236-735711E5DA3E}"/>
              </a:ext>
            </a:extLst>
          </p:cNvPr>
          <p:cNvSpPr/>
          <p:nvPr/>
        </p:nvSpPr>
        <p:spPr>
          <a:xfrm>
            <a:off x="7553484" y="5516047"/>
            <a:ext cx="3074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Hardy Street Baptist Church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C3975-12FF-45E4-9FFA-7385E8CC867D}"/>
              </a:ext>
            </a:extLst>
          </p:cNvPr>
          <p:cNvSpPr/>
          <p:nvPr/>
        </p:nvSpPr>
        <p:spPr>
          <a:xfrm>
            <a:off x="8869622" y="6244709"/>
            <a:ext cx="2625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LDS Scripture Teachings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E07DD64-3752-49CB-A630-13F2B06631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67" r="20069"/>
          <a:stretch/>
        </p:blipFill>
        <p:spPr>
          <a:xfrm>
            <a:off x="6236229" y="-1"/>
            <a:ext cx="5952595" cy="680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84205-0A2C-4CF0-950D-39167163E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" y="2336873"/>
            <a:ext cx="6092822" cy="4092502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Christians unintentionally argue against certain essential Christian beliefs because they do not properly understand it. For example:</a:t>
            </a:r>
          </a:p>
          <a:p>
            <a:pPr>
              <a:buFontTx/>
              <a:buChar char="-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Virgin Birth</a:t>
            </a:r>
          </a:p>
          <a:p>
            <a:pPr>
              <a:buFontTx/>
              <a:buChar char="-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of the Trinity</a:t>
            </a:r>
          </a:p>
          <a:p>
            <a:pPr>
              <a:buFontTx/>
              <a:buChar char="-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Hypostatic Union</a:t>
            </a:r>
          </a:p>
          <a:p>
            <a:pPr>
              <a:buFontTx/>
              <a:buChar char="-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resurrection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9BC45-A599-40EA-B66B-9FBF0919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32" y="609599"/>
            <a:ext cx="5422367" cy="1360639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/>
              <a:t>Defending Essential Christian beliefs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0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090BF-F446-4E69-B226-22FF0C2BDC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730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BBBCC-4330-48F3-9D9E-53ED61B0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14996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Doctrine is Foundational to These?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8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1943-A462-4575-A260-AB8B6F05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B41D5-6D1E-4B10-81ED-F8772ED2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521079" cy="3599316"/>
          </a:xfrm>
        </p:spPr>
        <p:txBody>
          <a:bodyPr>
            <a:normAutofit lnSpcReduction="10000"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</a:t>
            </a:r>
          </a:p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Christian should hold the doctrine of Biblical inerrancy to be true.</a:t>
            </a:r>
          </a:p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Response:</a:t>
            </a:r>
          </a:p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three reasons.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57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99DF1-136A-4C63-9599-3D4CB861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585788"/>
            <a:ext cx="9613861" cy="1371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Reasons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E7A6C2-F334-46D7-A1CD-824CF96DB0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229058"/>
              </p:ext>
            </p:extLst>
          </p:nvPr>
        </p:nvGraphicFramePr>
        <p:xfrm>
          <a:off x="185738" y="1328738"/>
          <a:ext cx="12006261" cy="5529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F30DA76-9CB1-4F97-9BD5-8834BF4AC6FA}"/>
              </a:ext>
            </a:extLst>
          </p:cNvPr>
          <p:cNvSpPr/>
          <p:nvPr/>
        </p:nvSpPr>
        <p:spPr>
          <a:xfrm>
            <a:off x="-257175" y="2357438"/>
            <a:ext cx="12658725" cy="357187"/>
          </a:xfrm>
          <a:prstGeom prst="rect">
            <a:avLst/>
          </a:prstGeom>
          <a:solidFill>
            <a:srgbClr val="FF9F1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80AA55-F156-4C0F-B467-7B4C6AA66D52}"/>
              </a:ext>
            </a:extLst>
          </p:cNvPr>
          <p:cNvSpPr/>
          <p:nvPr/>
        </p:nvSpPr>
        <p:spPr>
          <a:xfrm>
            <a:off x="-257176" y="5529262"/>
            <a:ext cx="12658725" cy="357187"/>
          </a:xfrm>
          <a:prstGeom prst="rect">
            <a:avLst/>
          </a:prstGeom>
          <a:solidFill>
            <a:srgbClr val="FF9F1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7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1755-F3CE-4EF5-BF57-C2E96912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Biblical Inerrancy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5F9BE-A932-499E-A7A0-E2D4FCD154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3146" y="2036834"/>
                <a:ext cx="11035429" cy="406793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Biblical Inerrancy:</a:t>
                </a:r>
              </a:p>
              <a:p>
                <a:pPr>
                  <a:buFontTx/>
                  <a:buChar char="-"/>
                </a:pP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All the teachings of Scripture are true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FontTx/>
                  <a:buChar char="-"/>
                </a:pPr>
                <a:r>
                  <a:rPr lang="en-US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Premises:</a:t>
                </a:r>
              </a:p>
              <a:p>
                <a:pPr marL="0" indent="0">
                  <a:buNone/>
                </a:pP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All of Scripture is inspired by God (II Timothy 3:16), </a:t>
                </a:r>
              </a:p>
              <a:p>
                <a:pPr marL="0" indent="0">
                  <a:buNone/>
                </a:pP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Who knows all things (Psalms 147:5, I John 3:20), </a:t>
                </a:r>
              </a:p>
              <a:p>
                <a:pPr marL="0" indent="0">
                  <a:buNone/>
                </a:pP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Who cannot lie (Titus 1:2, Hebrews 6:18),</a:t>
                </a:r>
              </a:p>
              <a:p>
                <a:pPr marL="0" indent="0">
                  <a:buNone/>
                </a:pP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Nor does He influence others to lie (James 1:13).</a:t>
                </a:r>
              </a:p>
              <a:p>
                <a:pPr marL="0" indent="0">
                  <a:buNone/>
                </a:pP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FontTx/>
                  <a:buChar char="-"/>
                </a:pPr>
                <a:endParaRPr lang="en-US" sz="6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5F9BE-A932-499E-A7A0-E2D4FCD15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146" y="2036834"/>
                <a:ext cx="11035429" cy="4067937"/>
              </a:xfrm>
              <a:blipFill>
                <a:blip r:embed="rId2"/>
                <a:stretch>
                  <a:fillRect l="-2595" t="-7646" b="-3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2E38696-2CEC-409B-9666-2BE87344844A}"/>
              </a:ext>
            </a:extLst>
          </p:cNvPr>
          <p:cNvSpPr/>
          <p:nvPr/>
        </p:nvSpPr>
        <p:spPr>
          <a:xfrm>
            <a:off x="680321" y="6419096"/>
            <a:ext cx="8935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Millard J. Erickson,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Christian Theology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3rd ed. (Grand Rapids: Baker Academic, 2013). 189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81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FEDA-775A-41F6-986D-2C85856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53228"/>
            <a:ext cx="10079869" cy="10809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Denying Biblical Doctrine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5403A-B1C5-4420-8874-CE22F0F75A3D}"/>
              </a:ext>
            </a:extLst>
          </p:cNvPr>
          <p:cNvSpPr/>
          <p:nvPr/>
        </p:nvSpPr>
        <p:spPr>
          <a:xfrm>
            <a:off x="680321" y="5023835"/>
            <a:ext cx="10559933" cy="4357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42C5-9BF4-4DAF-99D8-0679F50CE6EC}"/>
              </a:ext>
            </a:extLst>
          </p:cNvPr>
          <p:cNvSpPr txBox="1"/>
          <p:nvPr/>
        </p:nvSpPr>
        <p:spPr>
          <a:xfrm>
            <a:off x="3070521" y="4918553"/>
            <a:ext cx="597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Inerrancy of Scripture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07AE9-EFF6-4F72-AFA5-1F43982BD0FB}"/>
              </a:ext>
            </a:extLst>
          </p:cNvPr>
          <p:cNvSpPr/>
          <p:nvPr/>
        </p:nvSpPr>
        <p:spPr>
          <a:xfrm>
            <a:off x="68032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FEFE-A540-491E-A484-7B0E53B6B064}"/>
              </a:ext>
            </a:extLst>
          </p:cNvPr>
          <p:cNvSpPr/>
          <p:nvPr/>
        </p:nvSpPr>
        <p:spPr>
          <a:xfrm>
            <a:off x="9063075" y="4391201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3E38C-AF57-4065-8468-25DDDD82C9A7}"/>
              </a:ext>
            </a:extLst>
          </p:cNvPr>
          <p:cNvSpPr/>
          <p:nvPr/>
        </p:nvSpPr>
        <p:spPr>
          <a:xfrm>
            <a:off x="352115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DFC5BF-27C0-4A72-ACD6-A531F6070FF3}"/>
              </a:ext>
            </a:extLst>
          </p:cNvPr>
          <p:cNvSpPr/>
          <p:nvPr/>
        </p:nvSpPr>
        <p:spPr>
          <a:xfrm>
            <a:off x="6361981" y="440054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C43F-447D-4354-BBF8-DCD909505750}"/>
              </a:ext>
            </a:extLst>
          </p:cNvPr>
          <p:cNvSpPr/>
          <p:nvPr/>
        </p:nvSpPr>
        <p:spPr>
          <a:xfrm>
            <a:off x="2107500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1DC90-344C-4F70-B190-EA72A4520E6C}"/>
              </a:ext>
            </a:extLst>
          </p:cNvPr>
          <p:cNvSpPr/>
          <p:nvPr/>
        </p:nvSpPr>
        <p:spPr>
          <a:xfrm>
            <a:off x="4970999" y="3777259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C5E56F-A969-4B16-9E3D-DC8BF8C3C950}"/>
              </a:ext>
            </a:extLst>
          </p:cNvPr>
          <p:cNvSpPr/>
          <p:nvPr/>
        </p:nvSpPr>
        <p:spPr>
          <a:xfrm>
            <a:off x="7785681" y="3772587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Hypostatic Union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17209-D2BA-42B4-A22E-1D348BBE133C}"/>
              </a:ext>
            </a:extLst>
          </p:cNvPr>
          <p:cNvSpPr/>
          <p:nvPr/>
        </p:nvSpPr>
        <p:spPr>
          <a:xfrm>
            <a:off x="3544987" y="3151635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Believe/Accept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7ABFB5-AC01-4A0A-95F8-E86A3D2C1A39}"/>
              </a:ext>
            </a:extLst>
          </p:cNvPr>
          <p:cNvSpPr/>
          <p:nvPr/>
        </p:nvSpPr>
        <p:spPr>
          <a:xfrm>
            <a:off x="6295924" y="3144624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Sinlessness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C44135-917A-421D-90F4-41BD535C9E55}"/>
              </a:ext>
            </a:extLst>
          </p:cNvPr>
          <p:cNvSpPr/>
          <p:nvPr/>
        </p:nvSpPr>
        <p:spPr>
          <a:xfrm>
            <a:off x="4970998" y="2546174"/>
            <a:ext cx="2177179" cy="623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950780F-7D2C-426F-99C6-C73AEF9461E3}"/>
              </a:ext>
            </a:extLst>
          </p:cNvPr>
          <p:cNvSpPr/>
          <p:nvPr/>
        </p:nvSpPr>
        <p:spPr>
          <a:xfrm>
            <a:off x="5629770" y="5438169"/>
            <a:ext cx="859633" cy="13983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60183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733</Words>
  <Application>Microsoft Office PowerPoint</Application>
  <PresentationFormat>Widescreen</PresentationFormat>
  <Paragraphs>204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Cambria Math</vt:lpstr>
      <vt:lpstr>Times New Roman</vt:lpstr>
      <vt:lpstr>Trebuchet MS</vt:lpstr>
      <vt:lpstr>Berlin</vt:lpstr>
      <vt:lpstr>ἀπολογία</vt:lpstr>
      <vt:lpstr>Apologetics</vt:lpstr>
      <vt:lpstr>Internal vs External Apologetics</vt:lpstr>
      <vt:lpstr>Defending Essential Christian beliefs</vt:lpstr>
      <vt:lpstr>Which Doctrine is Foundational to These?</vt:lpstr>
      <vt:lpstr>Objective</vt:lpstr>
      <vt:lpstr>Reasons</vt:lpstr>
      <vt:lpstr>Biblical Inerrancy</vt:lpstr>
      <vt:lpstr>Denying Biblical Doctrine</vt:lpstr>
      <vt:lpstr>Denying Hell</vt:lpstr>
      <vt:lpstr>Denying Hell</vt:lpstr>
      <vt:lpstr>Denying Hypostatic Union</vt:lpstr>
      <vt:lpstr>Denying Hypostatic Union</vt:lpstr>
      <vt:lpstr>Denying Depravity of man</vt:lpstr>
      <vt:lpstr>Denying Depravity of man</vt:lpstr>
      <vt:lpstr>Denying Biblical Doctrine</vt:lpstr>
      <vt:lpstr>Denying Biblical Doctrine</vt:lpstr>
      <vt:lpstr>Denying Biblical Doctrine</vt:lpstr>
      <vt:lpstr>Denying Biblical Doctrine</vt:lpstr>
      <vt:lpstr>Denying Biblical Doctrine</vt:lpstr>
      <vt:lpstr>Denying Biblical Doctrine</vt:lpstr>
      <vt:lpstr>Denying Biblical Doctrine</vt:lpstr>
      <vt:lpstr>Denying Biblical Doctrine</vt:lpstr>
      <vt:lpstr>Scholarly Basis</vt:lpstr>
      <vt:lpstr>Scholarly Basis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ἀπολογία</dc:title>
  <dc:creator>Daniel Peters</dc:creator>
  <cp:lastModifiedBy>Daniel Peters</cp:lastModifiedBy>
  <cp:revision>7</cp:revision>
  <dcterms:created xsi:type="dcterms:W3CDTF">2018-07-24T00:36:53Z</dcterms:created>
  <dcterms:modified xsi:type="dcterms:W3CDTF">2018-07-29T13:49:32Z</dcterms:modified>
</cp:coreProperties>
</file>