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69" r:id="rId2"/>
  </p:sldMasterIdLst>
  <p:notesMasterIdLst>
    <p:notesMasterId r:id="rId34"/>
  </p:notesMasterIdLst>
  <p:sldIdLst>
    <p:sldId id="349" r:id="rId3"/>
    <p:sldId id="378" r:id="rId4"/>
    <p:sldId id="380" r:id="rId5"/>
    <p:sldId id="379" r:id="rId6"/>
    <p:sldId id="381" r:id="rId7"/>
    <p:sldId id="393" r:id="rId8"/>
    <p:sldId id="392" r:id="rId9"/>
    <p:sldId id="346" r:id="rId10"/>
    <p:sldId id="355" r:id="rId11"/>
    <p:sldId id="383" r:id="rId12"/>
    <p:sldId id="357" r:id="rId13"/>
    <p:sldId id="356" r:id="rId14"/>
    <p:sldId id="358" r:id="rId15"/>
    <p:sldId id="360" r:id="rId16"/>
    <p:sldId id="359" r:id="rId17"/>
    <p:sldId id="394" r:id="rId18"/>
    <p:sldId id="384" r:id="rId19"/>
    <p:sldId id="395" r:id="rId20"/>
    <p:sldId id="363" r:id="rId21"/>
    <p:sldId id="364" r:id="rId22"/>
    <p:sldId id="366" r:id="rId23"/>
    <p:sldId id="385" r:id="rId24"/>
    <p:sldId id="386" r:id="rId25"/>
    <p:sldId id="368" r:id="rId26"/>
    <p:sldId id="369" r:id="rId27"/>
    <p:sldId id="354" r:id="rId28"/>
    <p:sldId id="396" r:id="rId29"/>
    <p:sldId id="388" r:id="rId30"/>
    <p:sldId id="390" r:id="rId31"/>
    <p:sldId id="389" r:id="rId32"/>
    <p:sldId id="391" r:id="rId3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  <a:srgbClr val="FF0066"/>
    <a:srgbClr val="FFFF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2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0870B4B-501C-4C67-A0CD-EB2288993E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560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70B4B-501C-4C67-A0CD-EB2288993E4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9591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70B4B-501C-4C67-A0CD-EB2288993E4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8015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70B4B-501C-4C67-A0CD-EB2288993E4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225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70B4B-501C-4C67-A0CD-EB2288993E4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203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70B4B-501C-4C67-A0CD-EB2288993E4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5904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70B4B-501C-4C67-A0CD-EB2288993E4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44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70B4B-501C-4C67-A0CD-EB2288993E4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2720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70B4B-501C-4C67-A0CD-EB2288993E4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4024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70B4B-501C-4C67-A0CD-EB2288993E4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1065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70B4B-501C-4C67-A0CD-EB2288993E4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7381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70B4B-501C-4C67-A0CD-EB2288993E4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245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70B4B-501C-4C67-A0CD-EB2288993E4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264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70B4B-501C-4C67-A0CD-EB2288993E4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8661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70B4B-501C-4C67-A0CD-EB2288993E4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3867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70B4B-501C-4C67-A0CD-EB2288993E4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540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70B4B-501C-4C67-A0CD-EB2288993E4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15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70B4B-501C-4C67-A0CD-EB2288993E4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727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70B4B-501C-4C67-A0CD-EB2288993E4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5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70B4B-501C-4C67-A0CD-EB2288993E4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006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70B4B-501C-4C67-A0CD-EB2288993E4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918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70B4B-501C-4C67-A0CD-EB2288993E4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774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70B4B-501C-4C67-A0CD-EB2288993E4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610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70B4B-501C-4C67-A0CD-EB2288993E4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514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5EEB5E-16B6-4A78-8EF2-C6486E63E804}" type="slidenum">
              <a:rPr lang="en-US" altLang="en-US" smtClean="0">
                <a:solidFill>
                  <a:srgbClr val="FFFFFF"/>
                </a:solidFill>
                <a:latin typeface="Arial" panose="020B0604020202020204" pitchFamily="34" charset="0"/>
              </a:rPr>
              <a:pPr/>
              <a:t>‹#›</a:t>
            </a:fld>
            <a:endParaRPr lang="en-US" altLang="en-U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966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D1F5E-B839-4BC3-A964-D2999235B447}" type="slidenum">
              <a:rPr lang="en-US" altLang="en-US" smtClean="0">
                <a:solidFill>
                  <a:srgbClr val="FFFFFF"/>
                </a:solidFill>
                <a:latin typeface="Arial" panose="020B0604020202020204" pitchFamily="34" charset="0"/>
              </a:rPr>
              <a:pPr/>
              <a:t>‹#›</a:t>
            </a:fld>
            <a:endParaRPr lang="en-US" altLang="en-U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207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61DCA5A-3DED-486C-A531-00321ADAE6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342521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eorgia" panose="02040502050405020303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eorgia" panose="02040502050405020303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eorgia" panose="02040502050405020303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eorgia" panose="020405020504050203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eorgia" panose="020405020504050203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eorgia" panose="020405020504050203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eorgia" panose="020405020504050203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eorgia" panose="02040502050405020303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69CD92B-0DDD-449B-8132-BB5685BBF5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352002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000" b="1" kern="12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Georgia" panose="02040502050405020303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Georgia" panose="02040502050405020303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Georgia" panose="02040502050405020303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Georgia" panose="020405020504050203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Georgia" panose="020405020504050203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Georgia" panose="020405020504050203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Georgia" panose="020405020504050203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Georgia" panose="02040502050405020303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87358"/>
            <a:ext cx="11887200" cy="42672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Navigating the New Year.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(Part 3)</a:t>
            </a:r>
          </a:p>
        </p:txBody>
      </p:sp>
    </p:spTree>
    <p:extLst>
      <p:ext uri="{BB962C8B-B14F-4D97-AF65-F5344CB8AC3E}">
        <p14:creationId xmlns:p14="http://schemas.microsoft.com/office/powerpoint/2010/main" val="2201355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4D91EC8-E10C-4E15-AAED-C2C375B2A003}"/>
              </a:ext>
            </a:extLst>
          </p:cNvPr>
          <p:cNvSpPr txBox="1"/>
          <p:nvPr/>
        </p:nvSpPr>
        <p:spPr>
          <a:xfrm>
            <a:off x="192859" y="0"/>
            <a:ext cx="11849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 The Natural Person: </a:t>
            </a:r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Cor 2:14</a:t>
            </a:r>
            <a:r>
              <a:rPr lang="en-US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80DC9E-6D02-49F3-9904-F7B50C7937CD}"/>
              </a:ext>
            </a:extLst>
          </p:cNvPr>
          <p:cNvSpPr/>
          <p:nvPr/>
        </p:nvSpPr>
        <p:spPr>
          <a:xfrm>
            <a:off x="228603" y="894557"/>
            <a:ext cx="1181099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6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Is Spiritually </a:t>
            </a:r>
            <a:r>
              <a:rPr lang="en-US" sz="66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dead</a:t>
            </a:r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Eph. 2:1 </a:t>
            </a:r>
          </a:p>
          <a:p>
            <a:pPr algn="ctr"/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“you hath he quickened,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who were dead in trespasses and sins…” </a:t>
            </a:r>
          </a:p>
          <a:p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They’re incapable of Spiritual life</a:t>
            </a:r>
          </a:p>
          <a:p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(independent of God’s miraculous intervention.)</a:t>
            </a:r>
            <a:endParaRPr lang="en-US" sz="48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83B6CB-1F9B-4AD0-9014-D9C1A958C165}"/>
              </a:ext>
            </a:extLst>
          </p:cNvPr>
          <p:cNvSpPr/>
          <p:nvPr/>
        </p:nvSpPr>
        <p:spPr>
          <a:xfrm>
            <a:off x="0" y="4774546"/>
            <a:ext cx="120396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0000"/>
                </a:solidFill>
              </a:rPr>
              <a:t>Eph</a:t>
            </a:r>
            <a:r>
              <a:rPr lang="en-US" sz="2400" b="1" dirty="0">
                <a:solidFill>
                  <a:srgbClr val="000000"/>
                </a:solidFill>
              </a:rPr>
              <a:t> 2:4-5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“But God, who is rich in mercy, … Even when we were dead in sins, hath quickened us together with Christ, (by grace ye are saved;)” </a:t>
            </a:r>
            <a:endParaRPr 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8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4D91EC8-E10C-4E15-AAED-C2C375B2A003}"/>
              </a:ext>
            </a:extLst>
          </p:cNvPr>
          <p:cNvSpPr txBox="1"/>
          <p:nvPr/>
        </p:nvSpPr>
        <p:spPr>
          <a:xfrm>
            <a:off x="0" y="-19455"/>
            <a:ext cx="12115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 That’s why Jesus said in Jn. 3:3,6</a:t>
            </a:r>
          </a:p>
          <a:p>
            <a:pPr algn="ctr"/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“Except a man be born again </a:t>
            </a:r>
            <a:r>
              <a:rPr lang="en-US" sz="4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(regenerated),</a:t>
            </a:r>
          </a:p>
          <a:p>
            <a:pPr algn="ctr"/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cannot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see the Kingdom of God… </a:t>
            </a:r>
          </a:p>
          <a:p>
            <a:pPr algn="ctr"/>
            <a:endParaRPr lang="en-US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person sitting on a horse&#10;&#10;Description generated with very high confidence">
            <a:extLst>
              <a:ext uri="{FF2B5EF4-FFF2-40B4-BE49-F238E27FC236}">
                <a16:creationId xmlns:a16="http://schemas.microsoft.com/office/drawing/2014/main" id="{81F28282-F385-473C-B874-9BCE6F9E46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08" y="2667000"/>
            <a:ext cx="3335867" cy="428897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107BE13-DC32-4C9A-9EAD-5AE652FD6495}"/>
              </a:ext>
            </a:extLst>
          </p:cNvPr>
          <p:cNvSpPr/>
          <p:nvPr/>
        </p:nvSpPr>
        <p:spPr>
          <a:xfrm>
            <a:off x="3581400" y="2551837"/>
            <a:ext cx="8153400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which is born of the flesh is flesh;</a:t>
            </a:r>
          </a:p>
          <a:p>
            <a:pPr algn="ctr">
              <a:spcBef>
                <a:spcPts val="1800"/>
              </a:spcBef>
            </a:pP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that which is born of the Spirit is spirit.” </a:t>
            </a:r>
          </a:p>
        </p:txBody>
      </p:sp>
    </p:spTree>
    <p:extLst>
      <p:ext uri="{BB962C8B-B14F-4D97-AF65-F5344CB8AC3E}">
        <p14:creationId xmlns:p14="http://schemas.microsoft.com/office/powerpoint/2010/main" val="292744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4D91EC8-E10C-4E15-AAED-C2C375B2A003}"/>
              </a:ext>
            </a:extLst>
          </p:cNvPr>
          <p:cNvSpPr txBox="1"/>
          <p:nvPr/>
        </p:nvSpPr>
        <p:spPr>
          <a:xfrm>
            <a:off x="171450" y="152400"/>
            <a:ext cx="11849100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 The Natural Person: </a:t>
            </a:r>
          </a:p>
          <a:p>
            <a:r>
              <a:rPr lang="en-US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B. Is spiritually </a:t>
            </a:r>
            <a:r>
              <a:rPr lang="en-US" sz="72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deceived</a:t>
            </a:r>
            <a:r>
              <a:rPr lang="en-US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Mt. 7:21-23 </a:t>
            </a:r>
          </a:p>
          <a:p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every one that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saith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unto me, Lord, Lord, shall enter into the kingdom of heaven; …</a:t>
            </a:r>
          </a:p>
          <a:p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Many shall say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unto me, But Lord, have we not…</a:t>
            </a:r>
          </a:p>
          <a:p>
            <a:pPr algn="ctr"/>
            <a:r>
              <a:rPr lang="en-US" sz="4800" b="1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And then will I profess unto them,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never knew you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depart from me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 that work iniquity.” </a:t>
            </a:r>
            <a:r>
              <a:rPr lang="en-US" sz="4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(also 2 Cor 4:4)</a:t>
            </a:r>
            <a:br>
              <a:rPr lang="en-US" sz="4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8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52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4D91EC8-E10C-4E15-AAED-C2C375B2A003}"/>
              </a:ext>
            </a:extLst>
          </p:cNvPr>
          <p:cNvSpPr txBox="1"/>
          <p:nvPr/>
        </p:nvSpPr>
        <p:spPr>
          <a:xfrm>
            <a:off x="0" y="0"/>
            <a:ext cx="1203960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“</a:t>
            </a:r>
            <a:r>
              <a:rPr lang="en-US" sz="60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Spiritual</a:t>
            </a:r>
            <a:r>
              <a:rPr lang="en-US" sz="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Person</a:t>
            </a:r>
            <a:r>
              <a:rPr lang="en-US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Cor 2:15,16</a:t>
            </a:r>
            <a:endParaRPr lang="en-US" sz="4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“But he that is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spiritual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Pneumatikos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’: Regenerated, Spirit led.)</a:t>
            </a:r>
          </a:p>
          <a:p>
            <a:pPr algn="ctr"/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judgeth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all things…</a:t>
            </a:r>
          </a:p>
          <a:p>
            <a:pPr algn="ctr"/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Anakri’no</a:t>
            </a:r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scrutinizes, examines)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For who hath known the mind of the Lord, that he may instruct him? </a:t>
            </a:r>
          </a:p>
          <a:p>
            <a:pPr algn="ctr"/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we have the mind of Christ.”</a:t>
            </a:r>
          </a:p>
          <a:p>
            <a:pPr algn="ctr"/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4D91EC8-E10C-4E15-AAED-C2C375B2A003}"/>
              </a:ext>
            </a:extLst>
          </p:cNvPr>
          <p:cNvSpPr txBox="1"/>
          <p:nvPr/>
        </p:nvSpPr>
        <p:spPr>
          <a:xfrm>
            <a:off x="0" y="0"/>
            <a:ext cx="12192000" cy="6848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The “</a:t>
            </a:r>
            <a:r>
              <a:rPr lang="en-US" sz="5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Spiritual</a:t>
            </a:r>
            <a:r>
              <a:rPr lang="en-US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Person: </a:t>
            </a:r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Cor 2:15,16</a:t>
            </a:r>
            <a:endParaRPr lang="en-US" sz="5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A. </a:t>
            </a:r>
            <a:r>
              <a:rPr lang="en-US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Allows God’s Spirit to </a:t>
            </a:r>
            <a:r>
              <a:rPr lang="en-US" sz="5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Guide</a:t>
            </a:r>
            <a:r>
              <a:rPr lang="en-US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them. 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we have the </a:t>
            </a:r>
            <a:r>
              <a:rPr lang="en-US" sz="6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mind</a:t>
            </a: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of Christ.” </a:t>
            </a:r>
          </a:p>
          <a:p>
            <a:pPr algn="ctr"/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Nous: Understanding  (See John 14:21)</a:t>
            </a:r>
          </a:p>
          <a:p>
            <a:pPr algn="ctr">
              <a:spcBef>
                <a:spcPts val="1800"/>
              </a:spcBef>
            </a:pPr>
            <a:r>
              <a:rPr lang="en-US" sz="3200" b="1" dirty="0">
                <a:solidFill>
                  <a:srgbClr val="000000"/>
                </a:solidFill>
              </a:rPr>
              <a:t>1 </a:t>
            </a:r>
            <a:r>
              <a:rPr lang="en-US" sz="3200" b="1" dirty="0" err="1">
                <a:solidFill>
                  <a:srgbClr val="000000"/>
                </a:solidFill>
              </a:rPr>
              <a:t>Jn</a:t>
            </a:r>
            <a:r>
              <a:rPr lang="en-US" sz="3200" b="1" dirty="0">
                <a:solidFill>
                  <a:srgbClr val="000000"/>
                </a:solidFill>
              </a:rPr>
              <a:t> 2:20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“ye have an unction from the Holy One, and ye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know all things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  </a:t>
            </a:r>
            <a:r>
              <a:rPr lang="en-US" sz="4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eidō</a:t>
            </a:r>
            <a:r>
              <a:rPr lang="en-US" sz="4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pas) </a:t>
            </a:r>
          </a:p>
          <a:p>
            <a:pPr algn="ctr">
              <a:spcBef>
                <a:spcPts val="1800"/>
              </a:spcBef>
            </a:pPr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Consider, understand, </a:t>
            </a:r>
            <a:r>
              <a:rPr lang="en-US" sz="48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recognizes the whole</a:t>
            </a:r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>
              <a:spcBef>
                <a:spcPts val="600"/>
              </a:spcBef>
            </a:pPr>
            <a:r>
              <a:rPr lang="en-US" sz="4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(aka: gets the big picture)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17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4D91EC8-E10C-4E15-AAED-C2C375B2A003}"/>
              </a:ext>
            </a:extLst>
          </p:cNvPr>
          <p:cNvSpPr txBox="1"/>
          <p:nvPr/>
        </p:nvSpPr>
        <p:spPr>
          <a:xfrm>
            <a:off x="0" y="152400"/>
            <a:ext cx="12192000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00"/>
                </a:solidFill>
              </a:rPr>
              <a:t>                           </a:t>
            </a:r>
            <a:r>
              <a:rPr lang="en-US" sz="4400" b="1" dirty="0" err="1">
                <a:solidFill>
                  <a:srgbClr val="000000"/>
                </a:solidFill>
              </a:rPr>
              <a:t>Eph</a:t>
            </a:r>
            <a:r>
              <a:rPr lang="en-US" sz="4400" b="1" dirty="0">
                <a:solidFill>
                  <a:srgbClr val="000000"/>
                </a:solidFill>
              </a:rPr>
              <a:t> 5:15-18 </a:t>
            </a:r>
          </a:p>
          <a:p>
            <a:pPr algn="ctr"/>
            <a:r>
              <a:rPr lang="en-US" sz="48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See then that ye walk 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(navigate)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circumspectly, </a:t>
            </a:r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(carefully, on track)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 as fools, but as wise, 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Redeeming the time, because the days are evil.  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Wherefore be not unwise, but understanding what the will of the Lord is.  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be not drunk with wine… </a:t>
            </a:r>
          </a:p>
          <a:p>
            <a:pPr algn="ctr"/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</a:t>
            </a:r>
            <a:r>
              <a:rPr lang="en-US" sz="6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 filled </a:t>
            </a: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with the Spirit” </a:t>
            </a:r>
            <a:endParaRPr lang="en-US" sz="7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6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22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4D91EC8-E10C-4E15-AAED-C2C375B2A003}"/>
              </a:ext>
            </a:extLst>
          </p:cNvPr>
          <p:cNvSpPr txBox="1"/>
          <p:nvPr/>
        </p:nvSpPr>
        <p:spPr>
          <a:xfrm>
            <a:off x="0" y="0"/>
            <a:ext cx="12192000" cy="660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00"/>
                </a:solidFill>
              </a:rPr>
              <a:t>          </a:t>
            </a:r>
            <a:r>
              <a:rPr lang="en-US" sz="66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6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 filled </a:t>
            </a: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with the Spirit” </a:t>
            </a:r>
            <a:endParaRPr lang="en-US" sz="7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plēro’ō</a:t>
            </a:r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filled up, under the </a:t>
            </a:r>
            <a:r>
              <a:rPr lang="en-US" sz="48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influence</a:t>
            </a:r>
            <a:r>
              <a:rPr lang="en-US" sz="4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of.</a:t>
            </a:r>
          </a:p>
          <a:p>
            <a:r>
              <a:rPr lang="en-US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aka: Navigates by God’s directions!</a:t>
            </a:r>
          </a:p>
          <a:p>
            <a:pPr algn="ctr">
              <a:spcBef>
                <a:spcPts val="1800"/>
              </a:spcBef>
            </a:pPr>
            <a:r>
              <a:rPr lang="en-US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much “influence” does God’s Spirit have in your life? </a:t>
            </a:r>
            <a:endParaRPr lang="en-US" sz="4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Galatians 5:16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“Walk in the Spirit, and ye shall not fulfil the lust of the flesh. For the flesh </a:t>
            </a:r>
            <a:r>
              <a:rPr 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lusteth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against the Spirit, and the Spirit against the flesh”</a:t>
            </a:r>
            <a:endParaRPr lang="en-US" sz="6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85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16D2B16-0C00-4316-8C6A-4DDEE46F0554}"/>
              </a:ext>
            </a:extLst>
          </p:cNvPr>
          <p:cNvSpPr/>
          <p:nvPr/>
        </p:nvSpPr>
        <p:spPr>
          <a:xfrm>
            <a:off x="0" y="0"/>
            <a:ext cx="1196340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The “</a:t>
            </a:r>
            <a:r>
              <a:rPr lang="en-US" sz="48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Spiritual</a:t>
            </a:r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Person: </a:t>
            </a: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Cor 2:15,16</a:t>
            </a:r>
            <a:endParaRPr lang="en-US" sz="4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Allows God’s Spirit to </a:t>
            </a:r>
            <a:r>
              <a:rPr lang="en-US" sz="5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Grow</a:t>
            </a:r>
            <a:r>
              <a:rPr lang="en-US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them.</a:t>
            </a:r>
          </a:p>
          <a:p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Heb. 12:1-17; 2 Peter 3:18</a:t>
            </a:r>
          </a:p>
          <a:p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1)  </a:t>
            </a: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Th 5:19</a:t>
            </a:r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6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Quench</a:t>
            </a: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not the Spirit.”</a:t>
            </a:r>
            <a:endParaRPr lang="en-US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When we </a:t>
            </a:r>
            <a:r>
              <a:rPr lang="en-US" sz="4800" b="1" i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resist</a:t>
            </a:r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His directions. Ps 78:40-41</a:t>
            </a:r>
          </a:p>
          <a:p>
            <a:pPr algn="ctr"/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“How oft did they provoke … and grieve him…Yea, they turned back and tempted God, </a:t>
            </a:r>
          </a:p>
          <a:p>
            <a:pPr algn="ctr"/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6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limited the Holy One of Israel</a:t>
            </a: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r>
              <a:rPr lang="en-US" sz="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5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5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16D2B16-0C00-4316-8C6A-4DDEE46F0554}"/>
              </a:ext>
            </a:extLst>
          </p:cNvPr>
          <p:cNvSpPr/>
          <p:nvPr/>
        </p:nvSpPr>
        <p:spPr>
          <a:xfrm>
            <a:off x="76200" y="47384"/>
            <a:ext cx="121158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The “</a:t>
            </a:r>
            <a:r>
              <a:rPr lang="en-US" sz="48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Spiritual</a:t>
            </a:r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Person: </a:t>
            </a: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Cor 2:15,16</a:t>
            </a:r>
            <a:endParaRPr lang="en-US" sz="4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Allows God’s Spirit to </a:t>
            </a:r>
            <a:r>
              <a:rPr lang="en-US" sz="5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Grow</a:t>
            </a:r>
            <a:r>
              <a:rPr lang="en-US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them.</a:t>
            </a:r>
          </a:p>
          <a:p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2) </a:t>
            </a:r>
            <a:r>
              <a:rPr lang="en-US" sz="4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Eph</a:t>
            </a: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4:30</a:t>
            </a:r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grieve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not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 holy Spirit of God, </a:t>
            </a:r>
          </a:p>
          <a:p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5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lype’ō</a:t>
            </a: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to bring sorrow.</a:t>
            </a:r>
          </a:p>
          <a:p>
            <a:pPr>
              <a:spcBef>
                <a:spcPts val="1200"/>
              </a:spcBef>
            </a:pPr>
            <a:r>
              <a:rPr lang="en-US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When we </a:t>
            </a:r>
            <a:r>
              <a:rPr lang="en-US" sz="5400" b="1" i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rebel</a:t>
            </a:r>
            <a:r>
              <a:rPr lang="en-US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chose sin over Him!</a:t>
            </a:r>
          </a:p>
          <a:p>
            <a:pPr>
              <a:spcBef>
                <a:spcPts val="1200"/>
              </a:spcBef>
            </a:pPr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whereby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 are sealed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unto the day of redemption.”</a:t>
            </a:r>
            <a:endParaRPr lang="en-US" sz="4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drag Him through our Sin!</a:t>
            </a:r>
            <a:endParaRPr lang="en-US" sz="4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79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4D91EC8-E10C-4E15-AAED-C2C375B2A003}"/>
              </a:ext>
            </a:extLst>
          </p:cNvPr>
          <p:cNvSpPr txBox="1"/>
          <p:nvPr/>
        </p:nvSpPr>
        <p:spPr>
          <a:xfrm>
            <a:off x="228600" y="1152835"/>
            <a:ext cx="118491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The “Natural” Person: </a:t>
            </a: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Cor 2:14</a:t>
            </a:r>
          </a:p>
          <a:p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The “Spiritual” Person: 1 Cor 2:15</a:t>
            </a:r>
          </a:p>
          <a:p>
            <a:r>
              <a:rPr lang="en-US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The “</a:t>
            </a:r>
            <a:r>
              <a:rPr lang="en-US" sz="5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Carnal</a:t>
            </a:r>
            <a:r>
              <a:rPr lang="en-US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Person:  1 Cor 3:1-3</a:t>
            </a:r>
          </a:p>
          <a:p>
            <a:pPr algn="ctr"/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“I, brethren, could not speak unto you as unto spiritual, but as unto </a:t>
            </a:r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carnal.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1800"/>
              </a:spcBef>
            </a:pPr>
            <a:r>
              <a:rPr lang="en-US" sz="5400" b="1" dirty="0" err="1">
                <a:solidFill>
                  <a:srgbClr val="0000FF"/>
                </a:solidFill>
              </a:rPr>
              <a:t>Sarkikos</a:t>
            </a:r>
            <a:r>
              <a:rPr lang="en-US" sz="5400" b="1" dirty="0">
                <a:solidFill>
                  <a:srgbClr val="0000FF"/>
                </a:solidFill>
              </a:rPr>
              <a:t>’: temporary, fleshly</a:t>
            </a:r>
            <a:endParaRPr lang="en-US" sz="54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7D0BC5-EC5B-43CB-9EAA-64ED755E0EF9}"/>
              </a:ext>
            </a:extLst>
          </p:cNvPr>
          <p:cNvSpPr/>
          <p:nvPr/>
        </p:nvSpPr>
        <p:spPr>
          <a:xfrm>
            <a:off x="363977" y="-47494"/>
            <a:ext cx="1226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</a:pPr>
            <a:r>
              <a:rPr lang="en-US" altLang="en-US" sz="7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/>
              </a:rPr>
              <a:t> “Spiritual” Locations</a:t>
            </a:r>
          </a:p>
        </p:txBody>
      </p:sp>
    </p:spTree>
    <p:extLst>
      <p:ext uri="{BB962C8B-B14F-4D97-AF65-F5344CB8AC3E}">
        <p14:creationId xmlns:p14="http://schemas.microsoft.com/office/powerpoint/2010/main" val="213666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D5FC2-04DB-46CE-A875-A3F9F7558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-26437"/>
            <a:ext cx="11811000" cy="20574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Perspective is Powerful because it affects our </a:t>
            </a:r>
            <a:r>
              <a:rPr lang="en-US" sz="6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Perception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6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Perception is not the same as </a:t>
            </a:r>
            <a:r>
              <a:rPr lang="en-US" sz="8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“Reality”!</a:t>
            </a:r>
            <a:endParaRPr lang="en-US" sz="8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An orange and white animal&#10;&#10;Description generated with very high confidence">
            <a:extLst>
              <a:ext uri="{FF2B5EF4-FFF2-40B4-BE49-F238E27FC236}">
                <a16:creationId xmlns:a16="http://schemas.microsoft.com/office/drawing/2014/main" id="{0E2538B2-DA67-496F-B4EC-9C0ADFD58D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5" t="9152" r="9683" b="5142"/>
          <a:stretch/>
        </p:blipFill>
        <p:spPr>
          <a:xfrm>
            <a:off x="13996" y="3429000"/>
            <a:ext cx="3719804" cy="3424335"/>
          </a:xfrm>
          <a:prstGeom prst="rect">
            <a:avLst/>
          </a:prstGeom>
        </p:spPr>
      </p:pic>
      <p:pic>
        <p:nvPicPr>
          <p:cNvPr id="4" name="Picture 3" descr="A picture containing person, indoor, man, floor&#10;&#10;Description generated with very high confidence">
            <a:extLst>
              <a:ext uri="{FF2B5EF4-FFF2-40B4-BE49-F238E27FC236}">
                <a16:creationId xmlns:a16="http://schemas.microsoft.com/office/drawing/2014/main" id="{E17BBF8E-C832-467F-9044-56AC9DD6963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793"/>
          <a:stretch/>
        </p:blipFill>
        <p:spPr>
          <a:xfrm>
            <a:off x="8454502" y="3116632"/>
            <a:ext cx="3719803" cy="372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37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4D91EC8-E10C-4E15-AAED-C2C375B2A003}"/>
              </a:ext>
            </a:extLst>
          </p:cNvPr>
          <p:cNvSpPr txBox="1"/>
          <p:nvPr/>
        </p:nvSpPr>
        <p:spPr>
          <a:xfrm>
            <a:off x="0" y="24319"/>
            <a:ext cx="12039600" cy="7325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7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“Carnal” Person</a:t>
            </a:r>
            <a:r>
              <a:rPr lang="en-US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Cor 3:1-3</a:t>
            </a:r>
            <a:endParaRPr lang="en-US" sz="5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A. Lacks: </a:t>
            </a:r>
          </a:p>
          <a:p>
            <a:r>
              <a:rPr lang="en-US" sz="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1) Spiritual </a:t>
            </a:r>
            <a:r>
              <a:rPr lang="en-US" sz="60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Growth</a:t>
            </a:r>
            <a:r>
              <a:rPr lang="en-US" sz="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  </a:t>
            </a:r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Vs 1,2</a:t>
            </a:r>
            <a:endParaRPr lang="en-US" sz="72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“Even as unto Babes in Christ. 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have fed you with milk, and not with meat: for hitherto ye were not able to bear it, </a:t>
            </a:r>
          </a:p>
          <a:p>
            <a:pPr algn="ctr"/>
            <a:r>
              <a:rPr lang="en-US" sz="7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neither yet now are ye able.”</a:t>
            </a:r>
          </a:p>
          <a:p>
            <a:endParaRPr lang="en-US" sz="4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51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4D91EC8-E10C-4E15-AAED-C2C375B2A003}"/>
              </a:ext>
            </a:extLst>
          </p:cNvPr>
          <p:cNvSpPr txBox="1"/>
          <p:nvPr/>
        </p:nvSpPr>
        <p:spPr>
          <a:xfrm>
            <a:off x="0" y="24319"/>
            <a:ext cx="121158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The “Carnal” Person:  1 Cor 3:1-3</a:t>
            </a:r>
          </a:p>
          <a:p>
            <a:r>
              <a:rPr lang="en-US" sz="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A. Lacks:</a:t>
            </a:r>
          </a:p>
          <a:p>
            <a:r>
              <a:rPr lang="en-US" sz="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2) Spiritual </a:t>
            </a:r>
            <a:r>
              <a:rPr lang="en-US" sz="60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discernment.</a:t>
            </a:r>
            <a:r>
              <a:rPr lang="en-US" sz="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Heb. 5:12,14</a:t>
            </a:r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“when …ye ought to be teachers,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ye have need that one teach you again…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 first principles of the oracles of God,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are become such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 have need of milk, 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not of strong meat….</a:t>
            </a:r>
          </a:p>
        </p:txBody>
      </p:sp>
    </p:spTree>
    <p:extLst>
      <p:ext uri="{BB962C8B-B14F-4D97-AF65-F5344CB8AC3E}">
        <p14:creationId xmlns:p14="http://schemas.microsoft.com/office/powerpoint/2010/main" val="258998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4D91EC8-E10C-4E15-AAED-C2C375B2A003}"/>
              </a:ext>
            </a:extLst>
          </p:cNvPr>
          <p:cNvSpPr txBox="1"/>
          <p:nvPr/>
        </p:nvSpPr>
        <p:spPr>
          <a:xfrm>
            <a:off x="0" y="24319"/>
            <a:ext cx="12115800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The “Carnal” Person:  1 Cor 3:1-3</a:t>
            </a:r>
          </a:p>
          <a:p>
            <a:r>
              <a:rPr lang="en-US" sz="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C. Lacks:</a:t>
            </a:r>
          </a:p>
          <a:p>
            <a:r>
              <a:rPr lang="en-US" sz="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3) Spiritual </a:t>
            </a:r>
            <a:r>
              <a:rPr lang="en-US" sz="60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application.</a:t>
            </a:r>
            <a:endParaRPr lang="en-US" sz="6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Heb. 5:12,14</a:t>
            </a:r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strong meat </a:t>
            </a:r>
            <a:r>
              <a:rPr 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belongeth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to them that …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by reason of use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have their senses 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(perception)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exercised  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gymnazō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trained)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discern both </a:t>
            </a:r>
          </a:p>
          <a:p>
            <a:pPr algn="ctr"/>
            <a:r>
              <a:rPr 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good </a:t>
            </a:r>
            <a:r>
              <a:rPr 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kalos</a:t>
            </a:r>
            <a:r>
              <a:rPr lang="en-US" sz="4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inherently </a:t>
            </a:r>
            <a:r>
              <a:rPr lang="en-US" sz="48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Valuable</a:t>
            </a:r>
            <a:r>
              <a:rPr lang="en-US" sz="4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60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evil.” </a:t>
            </a:r>
            <a:r>
              <a:rPr lang="en-US" sz="5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54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kakos</a:t>
            </a:r>
            <a:r>
              <a:rPr lang="en-US" sz="5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inherently </a:t>
            </a:r>
            <a:r>
              <a:rPr lang="en-US" sz="5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Worthless</a:t>
            </a:r>
            <a:r>
              <a:rPr lang="en-US" sz="5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82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4D91EC8-E10C-4E15-AAED-C2C375B2A003}"/>
              </a:ext>
            </a:extLst>
          </p:cNvPr>
          <p:cNvSpPr txBox="1"/>
          <p:nvPr/>
        </p:nvSpPr>
        <p:spPr>
          <a:xfrm>
            <a:off x="0" y="24319"/>
            <a:ext cx="12192000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lack of Spiritual Growth, Discernment and application…</a:t>
            </a:r>
          </a:p>
          <a:p>
            <a:r>
              <a:rPr lang="en-US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Leads to a Sensual (</a:t>
            </a:r>
            <a:r>
              <a:rPr lang="en-US" sz="48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Temporary</a:t>
            </a:r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focus</a:t>
            </a:r>
            <a:r>
              <a:rPr lang="en-US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Vs 3</a:t>
            </a:r>
          </a:p>
          <a:p>
            <a:r>
              <a:rPr lang="en-US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“For ye are yet carnal: for whereas there is among you envying, and strife, and divisions, are ye not carnal,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walk as men?” </a:t>
            </a:r>
          </a:p>
          <a:p>
            <a:pPr algn="ctr"/>
            <a:r>
              <a:rPr lang="en-US" sz="6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Behave as non Christians!</a:t>
            </a:r>
          </a:p>
          <a:p>
            <a:pPr algn="ctr"/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“who mind earthly things”  </a:t>
            </a:r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Ph. 3:19</a:t>
            </a:r>
            <a:endParaRPr lang="en-US" sz="5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1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117348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6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Conclusion: </a:t>
            </a:r>
          </a:p>
          <a:p>
            <a:pPr marL="0" indent="0" algn="ctr">
              <a:buNone/>
            </a:pPr>
            <a:r>
              <a:rPr lang="en-US" altLang="en-US" sz="6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Until you identify your desired Destination, </a:t>
            </a:r>
          </a:p>
          <a:p>
            <a:pPr marL="0" indent="0" algn="ctr">
              <a:buNone/>
            </a:pPr>
            <a:r>
              <a:rPr lang="en-US" altLang="en-US" sz="6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 your actual Location, </a:t>
            </a:r>
          </a:p>
          <a:p>
            <a:pPr marL="0" indent="0" algn="ctr">
              <a:buNone/>
            </a:pPr>
            <a:r>
              <a:rPr lang="en-US" altLang="en-US" sz="6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Any “Direction” will be ultimately pointless!</a:t>
            </a:r>
          </a:p>
          <a:p>
            <a:pPr marL="0" indent="0" algn="ctr">
              <a:buNone/>
            </a:pPr>
            <a:endParaRPr lang="en-US" altLang="en-US" sz="54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5543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117348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6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Conclusion: </a:t>
            </a:r>
          </a:p>
          <a:p>
            <a:pPr marL="0" indent="0" algn="ctr">
              <a:buNone/>
            </a:pPr>
            <a:r>
              <a:rPr lang="en-US" altLang="en-US" sz="6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Once you know your Destination, and Location,</a:t>
            </a:r>
          </a:p>
          <a:p>
            <a:pPr marL="0" indent="0" algn="ctr">
              <a:buNone/>
            </a:pPr>
            <a:r>
              <a:rPr lang="en-US" altLang="en-US" sz="6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You can begin to plot a wise course of Direction!</a:t>
            </a:r>
          </a:p>
          <a:p>
            <a:pPr marL="0" indent="0" algn="ctr">
              <a:buNone/>
            </a:pPr>
            <a:endParaRPr lang="en-US" altLang="en-US" sz="54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8550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76200" y="-152399"/>
            <a:ext cx="12268200" cy="26670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80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      Application: </a:t>
            </a:r>
            <a:endParaRPr lang="en-US" altLang="en-US" sz="4800" b="1" i="1" dirty="0"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8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1</a:t>
            </a:r>
            <a:r>
              <a:rPr lang="en-US" altLang="en-US" sz="4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)  What’s your desired Destination?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8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     </a:t>
            </a:r>
            <a:r>
              <a:rPr lang="en-US" altLang="en-US" sz="5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(Where do you want to “end up”?)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cs typeface="Times New Roman" panose="02020603050405020304" pitchFamily="18" charset="0"/>
              </a:rPr>
              <a:t>2) What’s your current “location”?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5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(Where are you </a:t>
            </a:r>
            <a:r>
              <a:rPr lang="en-US" altLang="en-US" sz="54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right now </a:t>
            </a:r>
            <a:r>
              <a:rPr lang="en-US" altLang="en-US" sz="5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spiritually?) </a:t>
            </a:r>
            <a:endParaRPr lang="en-US" altLang="en-US" sz="7200" b="1" i="1" dirty="0">
              <a:solidFill>
                <a:srgbClr val="0000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D91EC8-E10C-4E15-AAED-C2C375B2A003}"/>
              </a:ext>
            </a:extLst>
          </p:cNvPr>
          <p:cNvSpPr txBox="1"/>
          <p:nvPr/>
        </p:nvSpPr>
        <p:spPr>
          <a:xfrm>
            <a:off x="237517" y="4191000"/>
            <a:ext cx="11925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“Natural” </a:t>
            </a:r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(unregenerate) Person?</a:t>
            </a:r>
          </a:p>
          <a:p>
            <a:r>
              <a:rPr lang="en-US" sz="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“Ye must be born again”  </a:t>
            </a:r>
            <a:r>
              <a:rPr lang="en-US" sz="4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Jn</a:t>
            </a:r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3:3</a:t>
            </a:r>
          </a:p>
        </p:txBody>
      </p:sp>
    </p:spTree>
    <p:extLst>
      <p:ext uri="{BB962C8B-B14F-4D97-AF65-F5344CB8AC3E}">
        <p14:creationId xmlns:p14="http://schemas.microsoft.com/office/powerpoint/2010/main" val="102693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76200" y="-152399"/>
            <a:ext cx="12268200" cy="26670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80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      Application: </a:t>
            </a:r>
            <a:endParaRPr lang="en-US" altLang="en-US" sz="4800" b="1" i="1" dirty="0"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5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(Where are you </a:t>
            </a:r>
            <a:r>
              <a:rPr lang="en-US" altLang="en-US" sz="54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right now </a:t>
            </a:r>
            <a:r>
              <a:rPr lang="en-US" altLang="en-US" sz="5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spiritually?) </a:t>
            </a:r>
            <a:endParaRPr lang="en-US" altLang="en-US" sz="7200" b="1" i="1" dirty="0">
              <a:solidFill>
                <a:srgbClr val="0000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D91EC8-E10C-4E15-AAED-C2C375B2A003}"/>
              </a:ext>
            </a:extLst>
          </p:cNvPr>
          <p:cNvSpPr txBox="1"/>
          <p:nvPr/>
        </p:nvSpPr>
        <p:spPr>
          <a:xfrm>
            <a:off x="-11837" y="1981200"/>
            <a:ext cx="119253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6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Spiritual</a:t>
            </a:r>
            <a:r>
              <a:rPr lang="en-US" sz="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Person? </a:t>
            </a:r>
          </a:p>
          <a:p>
            <a:r>
              <a:rPr lang="en-US" sz="3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(Allowing God’s Spirit to Guide and Grow you?) </a:t>
            </a:r>
          </a:p>
          <a:p>
            <a:endParaRPr lang="en-US" sz="40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Carnal</a:t>
            </a:r>
            <a:r>
              <a:rPr lang="en-US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Person? </a:t>
            </a:r>
          </a:p>
          <a:p>
            <a:pPr algn="ctr"/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Saved but stuck in or dangerously drifting toward “temporary” harbors.</a:t>
            </a:r>
            <a:endParaRPr lang="en-US" sz="4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70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52400"/>
            <a:ext cx="12039600" cy="21336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6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 successfully navigate:</a:t>
            </a:r>
          </a:p>
          <a:p>
            <a:pPr marL="1143000" indent="-1143000">
              <a:buAutoNum type="arabicPeriod"/>
            </a:pPr>
            <a:r>
              <a:rPr lang="en-US" altLang="en-US" sz="5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Desired Destination</a:t>
            </a:r>
          </a:p>
          <a:p>
            <a:pPr marL="1143000" indent="-1143000">
              <a:buAutoNum type="arabicPeriod"/>
            </a:pPr>
            <a:r>
              <a:rPr lang="en-US" altLang="en-US" sz="5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Accurate (Current) Location</a:t>
            </a:r>
          </a:p>
          <a:p>
            <a:pPr marL="0" indent="0" algn="ctr">
              <a:buNone/>
            </a:pPr>
            <a:r>
              <a:rPr lang="en-US" altLang="en-US" sz="5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</a:t>
            </a:r>
          </a:p>
          <a:p>
            <a:pPr marL="0" indent="0" algn="ctr">
              <a:buNone/>
            </a:pPr>
            <a:r>
              <a:rPr lang="en-US" altLang="en-US" sz="5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Only then can we begin to plot a wise course toward that Goal!</a:t>
            </a:r>
          </a:p>
        </p:txBody>
      </p:sp>
    </p:spTree>
    <p:extLst>
      <p:ext uri="{BB962C8B-B14F-4D97-AF65-F5344CB8AC3E}">
        <p14:creationId xmlns:p14="http://schemas.microsoft.com/office/powerpoint/2010/main" val="276645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D64FEBE-A2F7-46F0-98F7-ABDC84D9AA07}"/>
              </a:ext>
            </a:extLst>
          </p:cNvPr>
          <p:cNvSpPr/>
          <p:nvPr/>
        </p:nvSpPr>
        <p:spPr>
          <a:xfrm>
            <a:off x="76200" y="76200"/>
            <a:ext cx="11811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altLang="en-US" sz="4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have a limited time to “settle” this!</a:t>
            </a:r>
            <a:endParaRPr lang="en-US" altLang="en-US" sz="54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Luke 13:23-24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“Lord, are there few that be saved?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he said unto them,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Strive to enter in at the strait gate: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many…will seek to enter in,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8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shall not be able.” </a:t>
            </a:r>
          </a:p>
        </p:txBody>
      </p:sp>
    </p:spTree>
    <p:extLst>
      <p:ext uri="{BB962C8B-B14F-4D97-AF65-F5344CB8AC3E}">
        <p14:creationId xmlns:p14="http://schemas.microsoft.com/office/powerpoint/2010/main" val="213354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D5FC2-04DB-46CE-A875-A3F9F7558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76200" y="-76200"/>
            <a:ext cx="12268200" cy="20574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Jn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18:37 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“To this end was I born, and for this cause came I into the world,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I should bear witness unto the truth.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Every one that is of the truth </a:t>
            </a:r>
            <a:r>
              <a:rPr 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heareth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my voice.”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4400" dirty="0"/>
            </a:br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group of people standing in a room&#10;&#10;Description generated with very high confidence">
            <a:extLst>
              <a:ext uri="{FF2B5EF4-FFF2-40B4-BE49-F238E27FC236}">
                <a16:creationId xmlns:a16="http://schemas.microsoft.com/office/drawing/2014/main" id="{3E52C725-702A-4A83-A91A-9796A9FA92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2" b="13332"/>
          <a:stretch/>
        </p:blipFill>
        <p:spPr>
          <a:xfrm>
            <a:off x="7401757" y="3124200"/>
            <a:ext cx="4790243" cy="3733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E2947A-A0D4-40B9-960F-FD47585BDEDA}"/>
              </a:ext>
            </a:extLst>
          </p:cNvPr>
          <p:cNvSpPr txBox="1"/>
          <p:nvPr/>
        </p:nvSpPr>
        <p:spPr>
          <a:xfrm>
            <a:off x="152400" y="2895600"/>
            <a:ext cx="71628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Pilate’s answer revealed his conflicted perceptions: </a:t>
            </a:r>
          </a:p>
          <a:p>
            <a:pPr algn="ctr"/>
            <a:r>
              <a:rPr lang="en-US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“What is truth?” </a:t>
            </a:r>
            <a:r>
              <a:rPr lang="en-US" sz="4800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 38</a:t>
            </a:r>
            <a:endParaRPr lang="en-US" sz="4000" b="1" i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43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D64FEBE-A2F7-46F0-98F7-ABDC84D9AA07}"/>
              </a:ext>
            </a:extLst>
          </p:cNvPr>
          <p:cNvSpPr/>
          <p:nvPr/>
        </p:nvSpPr>
        <p:spPr>
          <a:xfrm>
            <a:off x="190500" y="304800"/>
            <a:ext cx="11811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Luke 13:25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When once the master of the house is risen up, and hath shut to the door, and ye begin to stand without, and to knock at the door, saying,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Lord, Lord, open unto us;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he shall answer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know you not whence ye are…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depart from me”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91BC52-179F-42ED-8017-5C2DFF5AC9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0"/>
            <a:ext cx="10696983" cy="492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24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D64FEBE-A2F7-46F0-98F7-ABDC84D9AA07}"/>
              </a:ext>
            </a:extLst>
          </p:cNvPr>
          <p:cNvSpPr/>
          <p:nvPr/>
        </p:nvSpPr>
        <p:spPr>
          <a:xfrm>
            <a:off x="190500" y="0"/>
            <a:ext cx="11811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en-US" sz="6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There’s no time in Eternity,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6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6600" b="1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 Change your Destiny!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altLang="en-US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2F3432-CC95-4867-A982-AAA6EA365BD3}"/>
              </a:ext>
            </a:extLst>
          </p:cNvPr>
          <p:cNvSpPr/>
          <p:nvPr/>
        </p:nvSpPr>
        <p:spPr>
          <a:xfrm>
            <a:off x="190500" y="2286000"/>
            <a:ext cx="11811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Cor 6:2  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“behold, now is the accepted time; </a:t>
            </a:r>
          </a:p>
          <a:p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behold, now is the day of salvation.”</a:t>
            </a:r>
          </a:p>
          <a:p>
            <a:r>
              <a:rPr lang="en-US" sz="44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Heb</a:t>
            </a:r>
            <a:r>
              <a:rPr lang="en-US" sz="4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3:7-8 </a:t>
            </a:r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Holy Ghost </a:t>
            </a:r>
            <a:r>
              <a:rPr lang="en-US" sz="6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saith</a:t>
            </a:r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To day if ye will hear his voice, </a:t>
            </a:r>
          </a:p>
          <a:p>
            <a:r>
              <a:rPr lang="en-US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Harden not your hearts”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01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D5FC2-04DB-46CE-A875-A3F9F7558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963400" cy="65532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Jesus’ life was marked by “challenging” people’s perspectives and “calling” them to the Truth.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am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way, </a:t>
            </a:r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truth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the life”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Jn. 14:6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4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first words of his ministry were: (Mt. 4:17)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Repent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for the kingdom of heaven is at hand.”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4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His next recorded words: (19)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Follow me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I will make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you fishers of men.”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400" b="1" dirty="0">
                <a:solidFill>
                  <a:srgbClr val="0000FF"/>
                </a:solidFill>
              </a:rPr>
              <a:t>halitus’ (from </a:t>
            </a:r>
            <a:r>
              <a:rPr lang="en-US" sz="4400" b="1" dirty="0" err="1">
                <a:solidFill>
                  <a:srgbClr val="0000FF"/>
                </a:solidFill>
              </a:rPr>
              <a:t>hals</a:t>
            </a:r>
            <a:r>
              <a:rPr lang="en-US" sz="4400" b="1" dirty="0">
                <a:solidFill>
                  <a:srgbClr val="0000FF"/>
                </a:solidFill>
              </a:rPr>
              <a:t>): sailor!</a:t>
            </a:r>
          </a:p>
        </p:txBody>
      </p:sp>
      <p:pic>
        <p:nvPicPr>
          <p:cNvPr id="5" name="Picture 4" descr="A group of people standing next to a body of water&#10;&#10;Description generated with very high confidence">
            <a:extLst>
              <a:ext uri="{FF2B5EF4-FFF2-40B4-BE49-F238E27FC236}">
                <a16:creationId xmlns:a16="http://schemas.microsoft.com/office/drawing/2014/main" id="{F63BAF16-E1C9-4FCA-8D0E-42C3F3FBA0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4"/>
          <a:stretch/>
        </p:blipFill>
        <p:spPr>
          <a:xfrm>
            <a:off x="7429500" y="3733800"/>
            <a:ext cx="4762500" cy="325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65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D5FC2-04DB-46CE-A875-A3F9F7558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-7398"/>
            <a:ext cx="12077700" cy="6553200"/>
          </a:xfrm>
        </p:spPr>
        <p:txBody>
          <a:bodyPr/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“Repent”:  </a:t>
            </a:r>
            <a:r>
              <a:rPr lang="en-US" sz="6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Reconsider </a:t>
            </a:r>
            <a:endParaRPr lang="en-US" sz="48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4800" b="1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(A New Perspective.)</a:t>
            </a:r>
            <a:endParaRPr lang="en-US" sz="4400" b="1" i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Kingdom of Heaven” 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“Follow Me”: 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Rearrange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(A New Direction.)</a:t>
            </a:r>
            <a:endParaRPr lang="en-US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“Fishers of men”</a:t>
            </a:r>
          </a:p>
        </p:txBody>
      </p:sp>
      <p:pic>
        <p:nvPicPr>
          <p:cNvPr id="5" name="Picture 4" descr="A picture containing nature&#10;&#10;Description generated with high confidence">
            <a:extLst>
              <a:ext uri="{FF2B5EF4-FFF2-40B4-BE49-F238E27FC236}">
                <a16:creationId xmlns:a16="http://schemas.microsoft.com/office/drawing/2014/main" id="{0CB71DE2-AB02-431F-920F-662274DF0A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12"/>
          <a:stretch/>
        </p:blipFill>
        <p:spPr>
          <a:xfrm>
            <a:off x="-6220" y="3810000"/>
            <a:ext cx="4470351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74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112FE6-DB86-46F8-95FA-0BEAA0274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990600"/>
            <a:ext cx="11811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was calling them to “navigate” their lives according to God’s “Compass”.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(Pr. 3:5,6; Ps. 119:105)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CBC367-27DE-45B2-A897-A7057C152FE4}"/>
              </a:ext>
            </a:extLst>
          </p:cNvPr>
          <p:cNvSpPr txBox="1"/>
          <p:nvPr/>
        </p:nvSpPr>
        <p:spPr>
          <a:xfrm>
            <a:off x="228600" y="3886200"/>
            <a:ext cx="10515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“Thou shalt guide me with thy counsel,</a:t>
            </a:r>
          </a:p>
          <a:p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and afterward receive me to glory.”</a:t>
            </a:r>
          </a:p>
          <a:p>
            <a:r>
              <a:rPr lang="en-US" sz="4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Ps 73:24</a:t>
            </a:r>
            <a:br>
              <a:rPr lang="en-US" sz="4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4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82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6A47F4-B1A5-4912-B77D-55F9F2974F56}"/>
              </a:ext>
            </a:extLst>
          </p:cNvPr>
          <p:cNvSpPr/>
          <p:nvPr/>
        </p:nvSpPr>
        <p:spPr>
          <a:xfrm>
            <a:off x="174594" y="1551960"/>
            <a:ext cx="1219200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6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Your Final (desired) Destination</a:t>
            </a:r>
            <a:r>
              <a:rPr lang="en-US" sz="6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857250" indent="-8572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6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Your Current (actual) Location</a:t>
            </a:r>
            <a:r>
              <a:rPr lang="en-US" sz="6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1200"/>
              </a:spcBef>
            </a:pPr>
            <a:r>
              <a:rPr lang="en-US" sz="4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en-US" sz="5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BEA201-3519-4379-B5D2-1B5998A48F4F}"/>
              </a:ext>
            </a:extLst>
          </p:cNvPr>
          <p:cNvSpPr txBox="1"/>
          <p:nvPr/>
        </p:nvSpPr>
        <p:spPr>
          <a:xfrm>
            <a:off x="-22194" y="0"/>
            <a:ext cx="1203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Successful “navigation” requires that you consider: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7581EE-3A04-45F0-B6A7-4A19F1C46978}"/>
              </a:ext>
            </a:extLst>
          </p:cNvPr>
          <p:cNvSpPr txBox="1"/>
          <p:nvPr/>
        </p:nvSpPr>
        <p:spPr>
          <a:xfrm>
            <a:off x="304800" y="3810000"/>
            <a:ext cx="115824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2"/>
                </a:solidFill>
                <a:latin typeface="+mj-lt"/>
              </a:rPr>
              <a:t>If you get either of these wrong,</a:t>
            </a:r>
          </a:p>
          <a:p>
            <a:pPr algn="ctr"/>
            <a:r>
              <a:rPr lang="en-US" sz="5400" b="1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sz="8000" b="1" dirty="0">
                <a:solidFill>
                  <a:schemeClr val="bg2"/>
                </a:solidFill>
                <a:latin typeface="+mj-lt"/>
              </a:rPr>
              <a:t>you’ll end up adrift! </a:t>
            </a:r>
            <a:endParaRPr lang="en-US" sz="54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5643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"/>
            <a:ext cx="12039600" cy="19812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en-US" sz="6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Your current “Location”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6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(Spiritual Condition) </a:t>
            </a:r>
            <a:endParaRPr lang="en-US" altLang="en-US" sz="4000" b="1" i="1" dirty="0"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8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8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8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endParaRPr lang="en-US" altLang="en-US" sz="7200" b="1" i="1" dirty="0"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6E31DA-4678-406B-8B5B-E1FBC5A0D0DE}"/>
              </a:ext>
            </a:extLst>
          </p:cNvPr>
          <p:cNvSpPr/>
          <p:nvPr/>
        </p:nvSpPr>
        <p:spPr>
          <a:xfrm>
            <a:off x="76200" y="2133600"/>
            <a:ext cx="120396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800" b="1" dirty="0">
                <a:solidFill>
                  <a:schemeClr val="bg2"/>
                </a:solidFill>
              </a:rPr>
              <a:t>2 Cor 13:5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“Examine </a:t>
            </a:r>
            <a:r>
              <a:rPr 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peirazō</a:t>
            </a:r>
            <a:r>
              <a:rPr 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Scrutinize)</a:t>
            </a:r>
            <a:r>
              <a:rPr lang="en-US" sz="4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yourselves, whether ye be in the faith; </a:t>
            </a:r>
          </a:p>
          <a:p>
            <a:pPr algn="ctr">
              <a:spcBef>
                <a:spcPts val="0"/>
              </a:spcBef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prove </a:t>
            </a:r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dokimazō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6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your own selves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>
              <a:spcBef>
                <a:spcPts val="0"/>
              </a:spcBef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Know ye not your own selves, how that Jesus Christ is in you, except ye be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reprobates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</a:p>
          <a:p>
            <a:pPr algn="ctr">
              <a:spcBef>
                <a:spcPts val="0"/>
              </a:spcBef>
            </a:pPr>
            <a:r>
              <a:rPr lang="en-US" sz="4000" b="1" dirty="0" err="1">
                <a:solidFill>
                  <a:srgbClr val="0000FF"/>
                </a:solidFill>
              </a:rPr>
              <a:t>Adok’imos</a:t>
            </a:r>
            <a:r>
              <a:rPr lang="en-US" sz="4000" b="1" dirty="0">
                <a:solidFill>
                  <a:srgbClr val="0000FF"/>
                </a:solidFill>
              </a:rPr>
              <a:t>: unapproved, disqualified, </a:t>
            </a:r>
            <a:r>
              <a:rPr lang="en-US" sz="4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rejected!</a:t>
            </a:r>
          </a:p>
          <a:p>
            <a:pPr algn="ctr">
              <a:spcBef>
                <a:spcPts val="0"/>
              </a:spcBef>
            </a:pPr>
            <a:endParaRPr lang="en-US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4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96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4D91EC8-E10C-4E15-AAED-C2C375B2A003}"/>
              </a:ext>
            </a:extLst>
          </p:cNvPr>
          <p:cNvSpPr txBox="1"/>
          <p:nvPr/>
        </p:nvSpPr>
        <p:spPr>
          <a:xfrm>
            <a:off x="190501" y="990600"/>
            <a:ext cx="118491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 The “</a:t>
            </a:r>
            <a:r>
              <a:rPr lang="en-US" sz="60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Natural</a:t>
            </a:r>
            <a:r>
              <a:rPr lang="en-US" sz="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Person: </a:t>
            </a:r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Cor 2:14</a:t>
            </a:r>
            <a:endParaRPr lang="en-US" sz="5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natural man 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00FF"/>
                </a:solidFill>
              </a:rPr>
              <a:t>psychikos</a:t>
            </a:r>
            <a:r>
              <a:rPr lang="en-US" sz="4400" b="1" dirty="0">
                <a:solidFill>
                  <a:srgbClr val="0000FF"/>
                </a:solidFill>
              </a:rPr>
              <a:t>’: Body, Soul)</a:t>
            </a:r>
            <a:endParaRPr lang="en-US" sz="48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receiveth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not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things of the Spirit of God: for they are foolishness unto him: 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neither can he know </a:t>
            </a:r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(understand)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them, 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because they are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spiritually discerned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US" sz="4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7D0BC5-EC5B-43CB-9EAA-64ED755E0EF9}"/>
              </a:ext>
            </a:extLst>
          </p:cNvPr>
          <p:cNvSpPr/>
          <p:nvPr/>
        </p:nvSpPr>
        <p:spPr>
          <a:xfrm>
            <a:off x="76201" y="-47494"/>
            <a:ext cx="11963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</a:pPr>
            <a:r>
              <a:rPr lang="en-US" altLang="en-US" sz="5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/>
              </a:rPr>
              <a:t>Possible “Spiritual” Locations</a:t>
            </a:r>
          </a:p>
        </p:txBody>
      </p:sp>
    </p:spTree>
    <p:extLst>
      <p:ext uri="{BB962C8B-B14F-4D97-AF65-F5344CB8AC3E}">
        <p14:creationId xmlns:p14="http://schemas.microsoft.com/office/powerpoint/2010/main" val="169541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 Theme 14">
      <a:dk1>
        <a:srgbClr val="2D2015"/>
      </a:dk1>
      <a:lt1>
        <a:srgbClr val="FFFFFF"/>
      </a:lt1>
      <a:dk2>
        <a:srgbClr val="5D3E74"/>
      </a:dk2>
      <a:lt2>
        <a:srgbClr val="E0D460"/>
      </a:lt2>
      <a:accent1>
        <a:srgbClr val="8C7B70"/>
      </a:accent1>
      <a:accent2>
        <a:srgbClr val="8F5F2F"/>
      </a:accent2>
      <a:accent3>
        <a:srgbClr val="B6AFBC"/>
      </a:accent3>
      <a:accent4>
        <a:srgbClr val="DADADA"/>
      </a:accent4>
      <a:accent5>
        <a:srgbClr val="C5BFBB"/>
      </a:accent5>
      <a:accent6>
        <a:srgbClr val="81552A"/>
      </a:accent6>
      <a:hlink>
        <a:srgbClr val="CCB400"/>
      </a:hlink>
      <a:folHlink>
        <a:srgbClr val="8C9EA0"/>
      </a:folHlink>
    </a:clrScheme>
    <a:fontScheme name="Office Theme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2D2015"/>
        </a:dk1>
        <a:lt1>
          <a:srgbClr val="FFFFFF"/>
        </a:lt1>
        <a:dk2>
          <a:srgbClr val="5D3E74"/>
        </a:dk2>
        <a:lt2>
          <a:srgbClr val="E2C98A"/>
        </a:lt2>
        <a:accent1>
          <a:srgbClr val="8C7B70"/>
        </a:accent1>
        <a:accent2>
          <a:srgbClr val="8F5F2F"/>
        </a:accent2>
        <a:accent3>
          <a:srgbClr val="B6AFB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4">
        <a:dk1>
          <a:srgbClr val="2D2015"/>
        </a:dk1>
        <a:lt1>
          <a:srgbClr val="FFFFFF"/>
        </a:lt1>
        <a:dk2>
          <a:srgbClr val="5D3E74"/>
        </a:dk2>
        <a:lt2>
          <a:srgbClr val="E0D460"/>
        </a:lt2>
        <a:accent1>
          <a:srgbClr val="8C7B70"/>
        </a:accent1>
        <a:accent2>
          <a:srgbClr val="8F5F2F"/>
        </a:accent2>
        <a:accent3>
          <a:srgbClr val="B6AFB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 Theme 14">
      <a:dk1>
        <a:srgbClr val="2D2015"/>
      </a:dk1>
      <a:lt1>
        <a:srgbClr val="FFFFFF"/>
      </a:lt1>
      <a:dk2>
        <a:srgbClr val="5D3E74"/>
      </a:dk2>
      <a:lt2>
        <a:srgbClr val="E0D460"/>
      </a:lt2>
      <a:accent1>
        <a:srgbClr val="8C7B70"/>
      </a:accent1>
      <a:accent2>
        <a:srgbClr val="8F5F2F"/>
      </a:accent2>
      <a:accent3>
        <a:srgbClr val="B6AFBC"/>
      </a:accent3>
      <a:accent4>
        <a:srgbClr val="DADADA"/>
      </a:accent4>
      <a:accent5>
        <a:srgbClr val="C5BFBB"/>
      </a:accent5>
      <a:accent6>
        <a:srgbClr val="81552A"/>
      </a:accent6>
      <a:hlink>
        <a:srgbClr val="CCB400"/>
      </a:hlink>
      <a:folHlink>
        <a:srgbClr val="8C9EA0"/>
      </a:folHlink>
    </a:clrScheme>
    <a:fontScheme name="Office Theme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2D2015"/>
        </a:dk1>
        <a:lt1>
          <a:srgbClr val="FFFFFF"/>
        </a:lt1>
        <a:dk2>
          <a:srgbClr val="5D3E74"/>
        </a:dk2>
        <a:lt2>
          <a:srgbClr val="E2C98A"/>
        </a:lt2>
        <a:accent1>
          <a:srgbClr val="8C7B70"/>
        </a:accent1>
        <a:accent2>
          <a:srgbClr val="8F5F2F"/>
        </a:accent2>
        <a:accent3>
          <a:srgbClr val="B6AFB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4">
        <a:dk1>
          <a:srgbClr val="2D2015"/>
        </a:dk1>
        <a:lt1>
          <a:srgbClr val="FFFFFF"/>
        </a:lt1>
        <a:dk2>
          <a:srgbClr val="5D3E74"/>
        </a:dk2>
        <a:lt2>
          <a:srgbClr val="E0D460"/>
        </a:lt2>
        <a:accent1>
          <a:srgbClr val="8C7B70"/>
        </a:accent1>
        <a:accent2>
          <a:srgbClr val="8F5F2F"/>
        </a:accent2>
        <a:accent3>
          <a:srgbClr val="B6AFB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2005</TotalTime>
  <Words>1691</Words>
  <Application>Microsoft Office PowerPoint</Application>
  <PresentationFormat>Widescreen</PresentationFormat>
  <Paragraphs>208</Paragraphs>
  <Slides>31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Georgia</vt:lpstr>
      <vt:lpstr>Times New Roman</vt:lpstr>
      <vt:lpstr>Wingdings</vt:lpstr>
      <vt:lpstr>2_Office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First Evangelical Free Church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Brian Kluth</dc:creator>
  <cp:lastModifiedBy>Keith Peters</cp:lastModifiedBy>
  <cp:revision>167</cp:revision>
  <dcterms:created xsi:type="dcterms:W3CDTF">2006-08-05T22:22:48Z</dcterms:created>
  <dcterms:modified xsi:type="dcterms:W3CDTF">2018-01-28T15:23:55Z</dcterms:modified>
</cp:coreProperties>
</file>