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7" r:id="rId2"/>
    <p:sldMasterId id="2147483679" r:id="rId3"/>
  </p:sldMasterIdLst>
  <p:notesMasterIdLst>
    <p:notesMasterId r:id="rId33"/>
  </p:notesMasterIdLst>
  <p:handoutMasterIdLst>
    <p:handoutMasterId r:id="rId34"/>
  </p:handoutMasterIdLst>
  <p:sldIdLst>
    <p:sldId id="353" r:id="rId4"/>
    <p:sldId id="258" r:id="rId5"/>
    <p:sldId id="332" r:id="rId6"/>
    <p:sldId id="259" r:id="rId7"/>
    <p:sldId id="333" r:id="rId8"/>
    <p:sldId id="264" r:id="rId9"/>
    <p:sldId id="265" r:id="rId10"/>
    <p:sldId id="347" r:id="rId11"/>
    <p:sldId id="348" r:id="rId12"/>
    <p:sldId id="313" r:id="rId13"/>
    <p:sldId id="346" r:id="rId14"/>
    <p:sldId id="320" r:id="rId15"/>
    <p:sldId id="338" r:id="rId16"/>
    <p:sldId id="339" r:id="rId17"/>
    <p:sldId id="340" r:id="rId18"/>
    <p:sldId id="343" r:id="rId19"/>
    <p:sldId id="345" r:id="rId20"/>
    <p:sldId id="344" r:id="rId21"/>
    <p:sldId id="359" r:id="rId22"/>
    <p:sldId id="341" r:id="rId23"/>
    <p:sldId id="358" r:id="rId24"/>
    <p:sldId id="337" r:id="rId25"/>
    <p:sldId id="349" r:id="rId26"/>
    <p:sldId id="350" r:id="rId27"/>
    <p:sldId id="351" r:id="rId28"/>
    <p:sldId id="352" r:id="rId29"/>
    <p:sldId id="356" r:id="rId30"/>
    <p:sldId id="355" r:id="rId31"/>
    <p:sldId id="35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F5271D9-1EF2-4AC2-BA51-1ED2759AFE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E53E5C7-D39F-4687-A294-C1F92ED18C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E63E089-6C61-488A-86DC-A3870D06071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FD57284-858D-43AB-8BA0-DE7D63CBEA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544AC5-752C-444C-8AC9-874A3B320A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FF57-2115-46C8-B40E-71A8D93B0D24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3C2BF-15FF-4EA2-B94D-AC7F44D8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C2BF-15FF-4EA2-B94D-AC7F44D881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14E1-D222-4F01-AC4E-ECE914C924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01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60E-6EF5-42CF-8704-178FA57089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BAA-AFFF-4D0A-B11D-4A436A25A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73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D8A10-44F4-493D-A23F-5AC079000C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0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6AA52-EB4D-4177-A9E6-7F8498B6A4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8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399-EDCF-47E3-B1E1-BADB39E983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6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3E2-2859-41E1-B91E-E51876609F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6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8E-4592-4329-AFA4-E50DEFBD03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41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A348-2195-44EA-9A01-9A23312A0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030-E6AA-4B3E-B01E-2158E25A72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F108-C7A9-43CB-90EA-34AB3D0E4E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4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D9F1-27F1-4179-8D71-CC99B8B777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18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EFAA-3E3C-4D2E-AC74-6582ACB4AC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5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BD25-32F3-4D0E-B207-496D8C1E89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3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CA84-0FFD-4C9E-85F1-F815999DD7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3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CA84-0FFD-4C9E-85F1-F815999DD7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5C46F-D46C-4D95-8A4C-EEEFD6F47CBB}"/>
              </a:ext>
            </a:extLst>
          </p:cNvPr>
          <p:cNvSpPr txBox="1"/>
          <p:nvPr/>
        </p:nvSpPr>
        <p:spPr>
          <a:xfrm>
            <a:off x="152400" y="228600"/>
            <a:ext cx="1203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book of the law shall not depart out of thy mouth; but thou shalt meditate therein day and night, 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879A2-70EE-487E-BFD0-71D0C77D9A78}"/>
              </a:ext>
            </a:extLst>
          </p:cNvPr>
          <p:cNvSpPr/>
          <p:nvPr/>
        </p:nvSpPr>
        <p:spPr>
          <a:xfrm>
            <a:off x="467096" y="1490008"/>
            <a:ext cx="114102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thou mayest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to do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all that is written therein: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then thou shalt make thy way prosperous,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0AAA0-61A9-4F6E-A8D2-2DD5EA0D9EBF}"/>
              </a:ext>
            </a:extLst>
          </p:cNvPr>
          <p:cNvSpPr/>
          <p:nvPr/>
        </p:nvSpPr>
        <p:spPr>
          <a:xfrm>
            <a:off x="2057400" y="5488126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Joshua 1:8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DA36E-0CB1-4D76-B19F-0021D26923C8}"/>
              </a:ext>
            </a:extLst>
          </p:cNvPr>
          <p:cNvSpPr/>
          <p:nvPr/>
        </p:nvSpPr>
        <p:spPr>
          <a:xfrm>
            <a:off x="467096" y="3733800"/>
            <a:ext cx="6086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thou shalt have good success.”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871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79D031D7-F4BF-4DEE-9838-9894D16450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66964" y="224015"/>
            <a:ext cx="11812438" cy="5333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3200" b="1" i="1" dirty="0">
                <a:solidFill>
                  <a:schemeClr val="bg1"/>
                </a:solidFill>
              </a:rPr>
              <a:t>Gen15:13-16  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iniquity of the Amorites is not yet full.”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7F303-8F1F-4F6A-91F5-6EB1CFCD4249}"/>
              </a:ext>
            </a:extLst>
          </p:cNvPr>
          <p:cNvSpPr/>
          <p:nvPr/>
        </p:nvSpPr>
        <p:spPr>
          <a:xfrm>
            <a:off x="106623" y="1779783"/>
            <a:ext cx="84762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 18:24-25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Defile not ye yourselves in any of these things: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 all these the nations are defiled which I cast out before you: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land is defiled: </a:t>
            </a:r>
            <a:endParaRPr lang="en-US" altLang="en-US" sz="1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91BB4-095F-4B46-85CA-A6A255EBA543}"/>
              </a:ext>
            </a:extLst>
          </p:cNvPr>
          <p:cNvSpPr/>
          <p:nvPr/>
        </p:nvSpPr>
        <p:spPr>
          <a:xfrm>
            <a:off x="189781" y="5187435"/>
            <a:ext cx="1143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 do visit the iniquity thereof upon it,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land itself vomits out her inhabitants.” 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03A16-7989-470A-A2D1-A20139EC7BAF}"/>
              </a:ext>
            </a:extLst>
          </p:cNvPr>
          <p:cNvSpPr/>
          <p:nvPr/>
        </p:nvSpPr>
        <p:spPr>
          <a:xfrm>
            <a:off x="0" y="58468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While Israel was in Egypt the Canaanites multiplied     </a:t>
            </a:r>
          </a:p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defiled the “promised” land.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Canaanite child sacrifice">
            <a:extLst>
              <a:ext uri="{FF2B5EF4-FFF2-40B4-BE49-F238E27FC236}">
                <a16:creationId xmlns:a16="http://schemas.microsoft.com/office/drawing/2014/main" id="{8758261C-A1D1-4D0E-9B4F-1E97EDF7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1292282"/>
            <a:ext cx="3609109" cy="403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73EBFE71-55CD-4429-AF10-9253A19E1A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09726" y="3877337"/>
            <a:ext cx="8153400" cy="1655762"/>
          </a:xfrm>
        </p:spPr>
        <p:txBody>
          <a:bodyPr>
            <a:noAutofit/>
          </a:bodyPr>
          <a:lstStyle/>
          <a:p>
            <a:r>
              <a:rPr lang="en-US" alt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Yeshûʿâ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deliverance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6C6FB8-D091-4AB6-9C7A-9161316646B3}"/>
              </a:ext>
            </a:extLst>
          </p:cNvPr>
          <p:cNvSpPr/>
          <p:nvPr/>
        </p:nvSpPr>
        <p:spPr>
          <a:xfrm>
            <a:off x="0" y="4656"/>
            <a:ext cx="12169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Passover is a picture of </a:t>
            </a:r>
            <a:r>
              <a:rPr lang="en-US" alt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Salvation.</a:t>
            </a:r>
            <a:endParaRPr lang="en-US" sz="5400" i="1" u="sng" dirty="0">
              <a:solidFill>
                <a:srgbClr val="FFC000"/>
              </a:solidFill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6A4069E6-DF14-4985-8321-44F6E0BC0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" b="5380"/>
          <a:stretch/>
        </p:blipFill>
        <p:spPr bwMode="auto">
          <a:xfrm>
            <a:off x="-34565" y="1295400"/>
            <a:ext cx="4572000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F45E91-B5A4-408E-9F69-CCD68E44970A}"/>
              </a:ext>
            </a:extLst>
          </p:cNvPr>
          <p:cNvSpPr/>
          <p:nvPr/>
        </p:nvSpPr>
        <p:spPr>
          <a:xfrm>
            <a:off x="4546862" y="1324901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12:13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I see the blood,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will pass over you” </a:t>
            </a:r>
          </a:p>
        </p:txBody>
      </p:sp>
      <p:pic>
        <p:nvPicPr>
          <p:cNvPr id="5126" name="Picture 6" descr="Image result for behold the lamb of god">
            <a:extLst>
              <a:ext uri="{FF2B5EF4-FFF2-40B4-BE49-F238E27FC236}">
                <a16:creationId xmlns:a16="http://schemas.microsoft.com/office/drawing/2014/main" id="{5C4E1742-2558-4C53-B824-BDDA7437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1139540"/>
            <a:ext cx="4572000" cy="56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736776-3D6F-4A31-870F-1BF027B76729}"/>
              </a:ext>
            </a:extLst>
          </p:cNvPr>
          <p:cNvSpPr/>
          <p:nvPr/>
        </p:nvSpPr>
        <p:spPr>
          <a:xfrm>
            <a:off x="4800600" y="5121830"/>
            <a:ext cx="721386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us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60" y="1636040"/>
            <a:ext cx="12165291" cy="1945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Choose a perfect (flawless) lamb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Ex. 12:5 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Watched for 4 days.  Ex. 12:5, 6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“without blemish”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This is what the Passion week is about!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Passover is a picture of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Salvation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 result for Pilate I find no fault in him">
            <a:extLst>
              <a:ext uri="{FF2B5EF4-FFF2-40B4-BE49-F238E27FC236}">
                <a16:creationId xmlns:a16="http://schemas.microsoft.com/office/drawing/2014/main" id="{1A805675-0BEF-420A-B048-D9871082C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6681" b="23173"/>
          <a:stretch/>
        </p:blipFill>
        <p:spPr bwMode="auto">
          <a:xfrm>
            <a:off x="6496050" y="3581400"/>
            <a:ext cx="56959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BF436B-2927-4149-9599-1666F1C1E1DA}"/>
              </a:ext>
            </a:extLst>
          </p:cNvPr>
          <p:cNvSpPr/>
          <p:nvPr/>
        </p:nvSpPr>
        <p:spPr>
          <a:xfrm>
            <a:off x="200655" y="3887135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find no fault in him” 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Jn. 19:4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Passover is a picture of Salvation.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5ACB8-236B-44EB-A784-13D5EEF26A14}"/>
              </a:ext>
            </a:extLst>
          </p:cNvPr>
          <p:cNvSpPr/>
          <p:nvPr/>
        </p:nvSpPr>
        <p:spPr>
          <a:xfrm>
            <a:off x="77460" y="1360323"/>
            <a:ext cx="12087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Choose a perfect (flawless) lamb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Ex. 12:5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1 Peter 1:18-20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were not redeemed with corruptible things…</a:t>
            </a:r>
            <a:b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with the precious blood of Christ,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of a lamb without blemish and without spot: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verily was foreordained before the foundation of the world, but was manifest in these last times for you”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655" y="685799"/>
            <a:ext cx="12165291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Kill it without breaking any bones! Ex. 12:46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E25A3-FA18-4BF3-ABFE-8098D0FBC378}"/>
              </a:ext>
            </a:extLst>
          </p:cNvPr>
          <p:cNvSpPr/>
          <p:nvPr/>
        </p:nvSpPr>
        <p:spPr>
          <a:xfrm>
            <a:off x="226031" y="1371600"/>
            <a:ext cx="117906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one of the soldiers with a spear pierced his side…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things were done, that the scripture should be fulfilled, A bone of him shall not be broken. 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again another scripture saith,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They shall look on him </a:t>
            </a:r>
          </a:p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whom they pierced.”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0E2D1-7D6E-4530-BDD4-5CE9A85FAF34}"/>
              </a:ext>
            </a:extLst>
          </p:cNvPr>
          <p:cNvSpPr/>
          <p:nvPr/>
        </p:nvSpPr>
        <p:spPr>
          <a:xfrm>
            <a:off x="2133600" y="5365998"/>
            <a:ext cx="28456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19:34-37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/>
          </a:p>
        </p:txBody>
      </p:sp>
      <p:pic>
        <p:nvPicPr>
          <p:cNvPr id="11266" name="Picture 2" descr="Image result for piercing Jesus' side in the movie the passion of Christ">
            <a:extLst>
              <a:ext uri="{FF2B5EF4-FFF2-40B4-BE49-F238E27FC236}">
                <a16:creationId xmlns:a16="http://schemas.microsoft.com/office/drawing/2014/main" id="{E7BBD8A6-8360-40BC-80FF-1A8EA346B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11110" r="11127" b="34445"/>
          <a:stretch/>
        </p:blipFill>
        <p:spPr bwMode="auto">
          <a:xfrm>
            <a:off x="8991600" y="3119582"/>
            <a:ext cx="3200400" cy="373380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DEF113-5B7C-4C13-8C29-A93BA6935DA7}"/>
              </a:ext>
            </a:extLst>
          </p:cNvPr>
          <p:cNvSpPr/>
          <p:nvPr/>
        </p:nvSpPr>
        <p:spPr>
          <a:xfrm>
            <a:off x="6644712" y="4664180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Zech. 12:10)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F748B0-8745-4309-ABC5-39E660846763}"/>
              </a:ext>
            </a:extLst>
          </p:cNvPr>
          <p:cNvSpPr/>
          <p:nvPr/>
        </p:nvSpPr>
        <p:spPr>
          <a:xfrm>
            <a:off x="9468704" y="2667000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34:20) 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2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655" y="685799"/>
            <a:ext cx="12165291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Apply the blood to the door! Ex. 12:7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E25A3-FA18-4BF3-ABFE-8098D0FBC378}"/>
              </a:ext>
            </a:extLst>
          </p:cNvPr>
          <p:cNvSpPr/>
          <p:nvPr/>
        </p:nvSpPr>
        <p:spPr>
          <a:xfrm>
            <a:off x="226031" y="1371600"/>
            <a:ext cx="11790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I see the blood, I will Passover you!”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12:13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Image result for applying the blood of the passover to the door">
            <a:extLst>
              <a:ext uri="{FF2B5EF4-FFF2-40B4-BE49-F238E27FC236}">
                <a16:creationId xmlns:a16="http://schemas.microsoft.com/office/drawing/2014/main" id="{A19BF206-C6C5-4FF8-A4C2-4B53D3FAF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7533"/>
          <a:stretch/>
        </p:blipFill>
        <p:spPr bwMode="auto">
          <a:xfrm>
            <a:off x="7146636" y="3503009"/>
            <a:ext cx="5029200" cy="33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8DDF52-4E58-4B71-95A0-DFD4ADDD2E52}"/>
              </a:ext>
            </a:extLst>
          </p:cNvPr>
          <p:cNvSpPr/>
          <p:nvPr/>
        </p:nvSpPr>
        <p:spPr>
          <a:xfrm>
            <a:off x="100550" y="2141041"/>
            <a:ext cx="117906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Eph 2:13-14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now in Christ Jesus ye who sometimes    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were far off are made nigh by the blood of Christ. 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is our peace…”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7FDD8-2904-444D-98AA-1CD9F8502261}"/>
              </a:ext>
            </a:extLst>
          </p:cNvPr>
          <p:cNvSpPr/>
          <p:nvPr/>
        </p:nvSpPr>
        <p:spPr>
          <a:xfrm>
            <a:off x="193704" y="4311423"/>
            <a:ext cx="689289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“Jesus Christ, who …loved us,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washed us from our sins in his own blood…”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Rev 1:5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60" y="695323"/>
            <a:ext cx="12165291" cy="1447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Eat (internalize) the lamb!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12:8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DDF52-4E58-4B71-95A0-DFD4ADDD2E52}"/>
              </a:ext>
            </a:extLst>
          </p:cNvPr>
          <p:cNvSpPr/>
          <p:nvPr/>
        </p:nvSpPr>
        <p:spPr>
          <a:xfrm>
            <a:off x="-76200" y="1560943"/>
            <a:ext cx="1224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EA2FB-BCAB-477A-97A6-BE78824FD6D1}"/>
              </a:ext>
            </a:extLst>
          </p:cNvPr>
          <p:cNvSpPr/>
          <p:nvPr/>
        </p:nvSpPr>
        <p:spPr>
          <a:xfrm>
            <a:off x="77460" y="1655864"/>
            <a:ext cx="120370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John 6:48-51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that bread of life. Your fathers did eat manna in the wilderness, and are dead…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bread which cometh down from heaven,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 man may eat thereof, and not die.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living bread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came down from heaven: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any man eat of this bread, he shall live for ever: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bread that I will give is my flesh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 will give for the life of the world.”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60" y="695323"/>
            <a:ext cx="12165291" cy="1447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Eat (internalize) the lamb!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12:8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DDF52-4E58-4B71-95A0-DFD4ADDD2E52}"/>
              </a:ext>
            </a:extLst>
          </p:cNvPr>
          <p:cNvSpPr/>
          <p:nvPr/>
        </p:nvSpPr>
        <p:spPr>
          <a:xfrm>
            <a:off x="-76200" y="1560943"/>
            <a:ext cx="1224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EA2FB-BCAB-477A-97A6-BE78824FD6D1}"/>
              </a:ext>
            </a:extLst>
          </p:cNvPr>
          <p:cNvSpPr/>
          <p:nvPr/>
        </p:nvSpPr>
        <p:spPr>
          <a:xfrm>
            <a:off x="77460" y="1655864"/>
            <a:ext cx="120370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Jn 6:53-54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“Verily, verily, I say unto you, Except ye eat the flesh of the Son of man, and drink his blood,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have no life in you.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flesh, and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blood, hath eternal life; and I will raise him up at the last day….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It is the spirit that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quickeneth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the flesh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nothing: the words that I speak unto you,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spirit, and they are life.”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60" y="695323"/>
            <a:ext cx="12165291" cy="1447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Eat (internalize) the lamb!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12:8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DDF52-4E58-4B71-95A0-DFD4ADDD2E52}"/>
              </a:ext>
            </a:extLst>
          </p:cNvPr>
          <p:cNvSpPr/>
          <p:nvPr/>
        </p:nvSpPr>
        <p:spPr>
          <a:xfrm>
            <a:off x="-76200" y="1560943"/>
            <a:ext cx="1224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 descr="Image result for Jesus blesses the passover bread in the movie the passion">
            <a:extLst>
              <a:ext uri="{FF2B5EF4-FFF2-40B4-BE49-F238E27FC236}">
                <a16:creationId xmlns:a16="http://schemas.microsoft.com/office/drawing/2014/main" id="{A05DBCAF-173E-404F-9B7F-EFE17229C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9"/>
          <a:stretch/>
        </p:blipFill>
        <p:spPr bwMode="auto">
          <a:xfrm>
            <a:off x="-8467" y="2884382"/>
            <a:ext cx="5726057" cy="3905081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0DDE5F-1210-437C-A502-C9041385C640}"/>
              </a:ext>
            </a:extLst>
          </p:cNvPr>
          <p:cNvSpPr txBox="1"/>
          <p:nvPr/>
        </p:nvSpPr>
        <p:spPr>
          <a:xfrm>
            <a:off x="77460" y="1560943"/>
            <a:ext cx="12037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Luke 22:19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took bread, and gave thanks, and brake it, and gave unto them, saying, </a:t>
            </a:r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4D482-DCBD-4C37-99E6-64A80DD736E9}"/>
              </a:ext>
            </a:extLst>
          </p:cNvPr>
          <p:cNvSpPr/>
          <p:nvPr/>
        </p:nvSpPr>
        <p:spPr>
          <a:xfrm>
            <a:off x="5494867" y="3145216"/>
            <a:ext cx="6468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body which is given for you: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do in remembrance of me.”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795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655" y="685799"/>
            <a:ext cx="12165291" cy="769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 Get inside during the night! Ex. 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12:22-24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77460" y="-152400"/>
            <a:ext cx="1208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our Passover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5:7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DDF52-4E58-4B71-95A0-DFD4ADDD2E52}"/>
              </a:ext>
            </a:extLst>
          </p:cNvPr>
          <p:cNvSpPr/>
          <p:nvPr/>
        </p:nvSpPr>
        <p:spPr>
          <a:xfrm>
            <a:off x="0" y="1295400"/>
            <a:ext cx="12087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“strike the lintel and the two side posts with the blood that is in the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bason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none of you shall go out at the door of his house until the morning.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the LORD will pass through to smite…;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when 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blood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the lintel,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two side posts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LORD will pass over the door, and will not suffer the destroyer to come in unto your houses to smite you.” </a:t>
            </a:r>
          </a:p>
        </p:txBody>
      </p:sp>
      <p:pic>
        <p:nvPicPr>
          <p:cNvPr id="13314" name="Picture 2" descr="Image result for the death angel smites the egyptians">
            <a:extLst>
              <a:ext uri="{FF2B5EF4-FFF2-40B4-BE49-F238E27FC236}">
                <a16:creationId xmlns:a16="http://schemas.microsoft.com/office/drawing/2014/main" id="{5C2AB30C-74C7-47A1-AA92-551796DBF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1662"/>
          <a:stretch/>
        </p:blipFill>
        <p:spPr bwMode="auto">
          <a:xfrm>
            <a:off x="0" y="675663"/>
            <a:ext cx="11983664" cy="60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the 10th plague of egypt">
            <a:extLst>
              <a:ext uri="{FF2B5EF4-FFF2-40B4-BE49-F238E27FC236}">
                <a16:creationId xmlns:a16="http://schemas.microsoft.com/office/drawing/2014/main" id="{BCACC82B-077B-477A-923D-866F587C2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6359" r="4862" b="20969"/>
          <a:stretch/>
        </p:blipFill>
        <p:spPr bwMode="auto">
          <a:xfrm>
            <a:off x="-104168" y="675663"/>
            <a:ext cx="7162800" cy="60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5C46F-D46C-4D95-8A4C-EEEFD6F47CBB}"/>
              </a:ext>
            </a:extLst>
          </p:cNvPr>
          <p:cNvSpPr txBox="1"/>
          <p:nvPr/>
        </p:nvSpPr>
        <p:spPr>
          <a:xfrm>
            <a:off x="0" y="2286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Mega Church pastors are encouraging members to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“unhitch themselves”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Old Testament.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CAE2A-3E9F-459B-8206-CBD691F3C7BC}"/>
              </a:ext>
            </a:extLst>
          </p:cNvPr>
          <p:cNvSpPr txBox="1"/>
          <p:nvPr/>
        </p:nvSpPr>
        <p:spPr>
          <a:xfrm>
            <a:off x="394855" y="1517403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As your Pastor, I’m commanded to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“Preach the Word.” 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Tim. 4:2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1CD3C-0501-496F-BE75-46DD1E7C0C2F}"/>
              </a:ext>
            </a:extLst>
          </p:cNvPr>
          <p:cNvSpPr/>
          <p:nvPr/>
        </p:nvSpPr>
        <p:spPr>
          <a:xfrm>
            <a:off x="381000" y="327660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Acts 20:26-27 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pure from the blood of all men. </a:t>
            </a:r>
          </a:p>
          <a:p>
            <a:pPr algn="ctr"/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For I have not shunned to declare unto you 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counsel of God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308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2165291" cy="48632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Choose a perfect Lamb.  (Ex. 12:5)</a:t>
            </a:r>
          </a:p>
          <a:p>
            <a:pPr marL="0" indent="0"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Kill it </a:t>
            </a:r>
            <a:r>
              <a:rPr lang="en-US" altLang="en-US" sz="6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(without breaking any bones). </a:t>
            </a: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(Ex. 12:46)</a:t>
            </a:r>
          </a:p>
          <a:p>
            <a:pPr marL="0" indent="0"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Apply the blood to the door! Ex. 12:7</a:t>
            </a:r>
          </a:p>
          <a:p>
            <a:pPr marL="0" indent="0"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Eat (internalize) the lamb. </a:t>
            </a:r>
          </a:p>
          <a:p>
            <a:pPr marL="0" indent="0"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Get (and stay) inside!  </a:t>
            </a:r>
            <a:r>
              <a:rPr lang="en-US" alt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12:24-22</a:t>
            </a:r>
          </a:p>
          <a:p>
            <a:pPr marL="0" indent="0">
              <a:buNone/>
            </a:pPr>
            <a:endParaRPr lang="en-US" altLang="en-US" sz="5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those steps were optional?</a:t>
            </a:r>
          </a:p>
          <a:p>
            <a:pPr marL="0" indent="0"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2ABC5-0099-4980-8D53-6143B058BBEC}"/>
              </a:ext>
            </a:extLst>
          </p:cNvPr>
          <p:cNvSpPr/>
          <p:nvPr/>
        </p:nvSpPr>
        <p:spPr>
          <a:xfrm>
            <a:off x="19235" y="381000"/>
            <a:ext cx="12169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Passover is a picture of </a:t>
            </a:r>
            <a:r>
              <a:rPr lang="en-US" alt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Salvation.</a:t>
            </a:r>
            <a:endParaRPr lang="en-US" sz="5400" i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2165291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13:3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ye repent ye shall perish”</a:t>
            </a:r>
            <a:endParaRPr lang="en-US" alt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8:24 </a:t>
            </a:r>
            <a:r>
              <a:rPr lang="en-US" altLang="en-US" sz="5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ye believe not that I am he, </a:t>
            </a:r>
          </a:p>
          <a:p>
            <a:pPr marL="0" indent="0">
              <a:buNone/>
            </a:pPr>
            <a:r>
              <a:rPr lang="en-US" altLang="en-US" sz="5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ye shall die in your sins.” </a:t>
            </a:r>
          </a:p>
          <a:p>
            <a:pPr marL="0" indent="0">
              <a:buNone/>
            </a:pPr>
            <a:r>
              <a:rPr lang="en-US" alt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1:12 </a:t>
            </a:r>
            <a:r>
              <a:rPr lang="en-US" alt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as many as received him, </a:t>
            </a:r>
          </a:p>
          <a:p>
            <a:pPr marL="0" indent="0">
              <a:buNone/>
            </a:pPr>
            <a:r>
              <a:rPr lang="en-US" alt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them gave he power to become the sons of God, </a:t>
            </a:r>
          </a:p>
          <a:p>
            <a:pPr marL="0" indent="0">
              <a:buNone/>
            </a:pPr>
            <a:r>
              <a:rPr lang="en-US" alt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even to them that believe on his name” 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steps are optional?</a:t>
            </a:r>
          </a:p>
          <a:p>
            <a:pPr marL="0" indent="0">
              <a:buNone/>
            </a:pP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2ABC5-0099-4980-8D53-6143B058BBEC}"/>
              </a:ext>
            </a:extLst>
          </p:cNvPr>
          <p:cNvSpPr/>
          <p:nvPr/>
        </p:nvSpPr>
        <p:spPr>
          <a:xfrm>
            <a:off x="19235" y="381000"/>
            <a:ext cx="12169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Passover is a picture of </a:t>
            </a:r>
            <a:r>
              <a:rPr lang="en-US" alt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Salvation.</a:t>
            </a:r>
            <a:endParaRPr lang="en-US" sz="5400" i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5FA00A4-2E6B-44C8-8FEC-A1757A679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708" y="1066800"/>
            <a:ext cx="12165291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 10:1-2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would not that ye should be ignorant, how that all our fathers were baptized unto Moses in the cloud and in the sea”</a:t>
            </a:r>
          </a:p>
          <a:p>
            <a:pPr marL="0" indent="0" algn="ctr">
              <a:buNone/>
            </a:pPr>
            <a:endParaRPr lang="en-US" altLang="en-US" sz="3200" b="1" i="1" dirty="0"/>
          </a:p>
        </p:txBody>
      </p:sp>
      <p:pic>
        <p:nvPicPr>
          <p:cNvPr id="2050" name="Picture 2" descr="Image result for the exodus of israel">
            <a:extLst>
              <a:ext uri="{FF2B5EF4-FFF2-40B4-BE49-F238E27FC236}">
                <a16:creationId xmlns:a16="http://schemas.microsoft.com/office/drawing/2014/main" id="{62A9AEB2-9E05-4656-A619-FAAA5116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22" y="3000177"/>
            <a:ext cx="6631756" cy="372620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228600" y="15240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3.  Red sea symbolizes a type of </a:t>
            </a:r>
            <a:r>
              <a:rPr lang="en-US" sz="5400" b="1" i="1" u="sng" dirty="0">
                <a:solidFill>
                  <a:srgbClr val="FFC000"/>
                </a:solidFill>
              </a:rPr>
              <a:t>Baptism </a:t>
            </a:r>
          </a:p>
        </p:txBody>
      </p:sp>
    </p:spTree>
    <p:extLst>
      <p:ext uri="{BB962C8B-B14F-4D97-AF65-F5344CB8AC3E}">
        <p14:creationId xmlns:p14="http://schemas.microsoft.com/office/powerpoint/2010/main" val="391954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228600" y="15240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3.  Red sea symbolizes a type of </a:t>
            </a:r>
            <a:r>
              <a:rPr lang="en-US" sz="5400" b="1" i="1" u="sng" dirty="0">
                <a:solidFill>
                  <a:srgbClr val="FFC000"/>
                </a:solidFill>
              </a:rPr>
              <a:t>Baptism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05D10-C40E-4A8C-B27D-1585ADA3E8C1}"/>
              </a:ext>
            </a:extLst>
          </p:cNvPr>
          <p:cNvSpPr/>
          <p:nvPr/>
        </p:nvSpPr>
        <p:spPr>
          <a:xfrm>
            <a:off x="0" y="1057257"/>
            <a:ext cx="1211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First Step of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after Salvation.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2:37-38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“Now when they heard this, they were pricked in their heart, and said unto Peter and to the rest of the apostles, Men and brethren, what shall we do?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Peter said unto them, Repent, and be baptized”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E81A4-FB24-4444-BDA0-2264CCCEDDD1}"/>
              </a:ext>
            </a:extLst>
          </p:cNvPr>
          <p:cNvSpPr/>
          <p:nvPr/>
        </p:nvSpPr>
        <p:spPr>
          <a:xfrm>
            <a:off x="304800" y="4572000"/>
            <a:ext cx="1181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It’s an act of simple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obedience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chemeClr val="bg1"/>
                </a:solidFill>
              </a:rPr>
              <a:t>  1 </a:t>
            </a:r>
            <a:r>
              <a:rPr lang="en-US" sz="4000" dirty="0" err="1">
                <a:solidFill>
                  <a:schemeClr val="bg1"/>
                </a:solidFill>
              </a:rPr>
              <a:t>Ptr</a:t>
            </a:r>
            <a:r>
              <a:rPr lang="en-US" sz="4000" dirty="0">
                <a:solidFill>
                  <a:schemeClr val="bg1"/>
                </a:solidFill>
              </a:rPr>
              <a:t> 3:21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“not the putting away of the filth of the flesh,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but the answer of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good conscience toward God”</a:t>
            </a:r>
          </a:p>
        </p:txBody>
      </p:sp>
    </p:spTree>
    <p:extLst>
      <p:ext uri="{BB962C8B-B14F-4D97-AF65-F5344CB8AC3E}">
        <p14:creationId xmlns:p14="http://schemas.microsoft.com/office/powerpoint/2010/main" val="39780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190500" y="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3.  Red sea symbolizes a type of Baptism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05D10-C40E-4A8C-B27D-1585ADA3E8C1}"/>
              </a:ext>
            </a:extLst>
          </p:cNvPr>
          <p:cNvSpPr/>
          <p:nvPr/>
        </p:nvSpPr>
        <p:spPr>
          <a:xfrm>
            <a:off x="0" y="827068"/>
            <a:ext cx="12115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Commitment to identify with God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walk by obedient faith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Ro. 6:4,5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“Therefore we are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with him by baptism into death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that like as Christ was raised up from the dead by the glory of the Father,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even so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also should walk in newness of life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if we have been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planted together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likeness of his death,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shall be also in the likeness of his resurrection:”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63171-F30A-4869-AA7A-4F66CCA8B810}"/>
              </a:ext>
            </a:extLst>
          </p:cNvPr>
          <p:cNvSpPr txBox="1"/>
          <p:nvPr/>
        </p:nvSpPr>
        <p:spPr>
          <a:xfrm>
            <a:off x="190500" y="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3.  Red sea symbolizes a type of Baptism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05D10-C40E-4A8C-B27D-1585ADA3E8C1}"/>
              </a:ext>
            </a:extLst>
          </p:cNvPr>
          <p:cNvSpPr/>
          <p:nvPr/>
        </p:nvSpPr>
        <p:spPr>
          <a:xfrm>
            <a:off x="0" y="827068"/>
            <a:ext cx="12115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Commitment to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God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walk by obedient faith.  Ro. 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10:11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“Likewise reckon ye also yourselves to be dead indeed unto sin, but alive unto God through Jesus Christ.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Let not sin therefore reign in your mortal body,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ye should obey it in the lusts thereof.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Neither yield ye your members as instruments of unrighteousness unto sin: but yield yourselves unto God,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those that are alive from the dead…”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Ro. 6:11-13  </a:t>
            </a:r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D05D10-C40E-4A8C-B27D-1585ADA3E8C1}"/>
              </a:ext>
            </a:extLst>
          </p:cNvPr>
          <p:cNvSpPr/>
          <p:nvPr/>
        </p:nvSpPr>
        <p:spPr>
          <a:xfrm>
            <a:off x="0" y="827068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299CD-5CF8-44D7-81E7-ED2A5E5CD90B}"/>
              </a:ext>
            </a:extLst>
          </p:cNvPr>
          <p:cNvSpPr/>
          <p:nvPr/>
        </p:nvSpPr>
        <p:spPr>
          <a:xfrm>
            <a:off x="0" y="733246"/>
            <a:ext cx="1219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unto them for ensamples: and they are written for our admonition”</a:t>
            </a:r>
          </a:p>
          <a:p>
            <a:pPr marL="914400" indent="-914400">
              <a:buAutoNum type="arabicParenR"/>
            </a:pP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still “stuck” in Bondage?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2:15-16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“Love not the world, neither the things that are in the world. If any man love the world,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love of the Father is not in him.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all that is in the world, the lust of the flesh, and the lust of the eyes, and the pride of life,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of the Father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is of the world.” 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F20D3-77A0-488B-8743-F48D8D4B1133}"/>
              </a:ext>
            </a:extLst>
          </p:cNvPr>
          <p:cNvSpPr txBox="1"/>
          <p:nvPr/>
        </p:nvSpPr>
        <p:spPr>
          <a:xfrm>
            <a:off x="1524000" y="187036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Application: 1 Cor 10:11</a:t>
            </a:r>
          </a:p>
        </p:txBody>
      </p:sp>
    </p:spTree>
    <p:extLst>
      <p:ext uri="{BB962C8B-B14F-4D97-AF65-F5344CB8AC3E}">
        <p14:creationId xmlns:p14="http://schemas.microsoft.com/office/powerpoint/2010/main" val="35199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D05D10-C40E-4A8C-B27D-1585ADA3E8C1}"/>
              </a:ext>
            </a:extLst>
          </p:cNvPr>
          <p:cNvSpPr/>
          <p:nvPr/>
        </p:nvSpPr>
        <p:spPr>
          <a:xfrm>
            <a:off x="0" y="827068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299CD-5CF8-44D7-81E7-ED2A5E5CD90B}"/>
              </a:ext>
            </a:extLst>
          </p:cNvPr>
          <p:cNvSpPr/>
          <p:nvPr/>
        </p:nvSpPr>
        <p:spPr>
          <a:xfrm>
            <a:off x="0" y="914400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unto them for ensamples: and they are written for our admonition”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Have you accepted God’s gift of Salvation?</a:t>
            </a:r>
          </a:p>
          <a:p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Yeshûʿâ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deliverance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hath delivered us from the power of darkness, and hath translated us into the kingdom of his dear Son: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whom we have redemption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his blood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the forgiveness of sins:”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Colossians 1:13-14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F20D3-77A0-488B-8743-F48D8D4B1133}"/>
              </a:ext>
            </a:extLst>
          </p:cNvPr>
          <p:cNvSpPr txBox="1"/>
          <p:nvPr/>
        </p:nvSpPr>
        <p:spPr>
          <a:xfrm>
            <a:off x="1524000" y="187036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Application: 1 Cor 10:11</a:t>
            </a:r>
          </a:p>
        </p:txBody>
      </p:sp>
    </p:spTree>
    <p:extLst>
      <p:ext uri="{BB962C8B-B14F-4D97-AF65-F5344CB8AC3E}">
        <p14:creationId xmlns:p14="http://schemas.microsoft.com/office/powerpoint/2010/main" val="24308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D05D10-C40E-4A8C-B27D-1585ADA3E8C1}"/>
              </a:ext>
            </a:extLst>
          </p:cNvPr>
          <p:cNvSpPr/>
          <p:nvPr/>
        </p:nvSpPr>
        <p:spPr>
          <a:xfrm>
            <a:off x="0" y="827068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299CD-5CF8-44D7-81E7-ED2A5E5CD90B}"/>
              </a:ext>
            </a:extLst>
          </p:cNvPr>
          <p:cNvSpPr/>
          <p:nvPr/>
        </p:nvSpPr>
        <p:spPr>
          <a:xfrm>
            <a:off x="0" y="914400"/>
            <a:ext cx="1219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obediently Identified and      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followed Christ in Baptism? 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6:4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“Therefore we are buried with him by baptism into death: that like as Christ was raised up from the dead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glory of the Father,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so we also should walk in newness of life.”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F20D3-77A0-488B-8743-F48D8D4B1133}"/>
              </a:ext>
            </a:extLst>
          </p:cNvPr>
          <p:cNvSpPr txBox="1"/>
          <p:nvPr/>
        </p:nvSpPr>
        <p:spPr>
          <a:xfrm>
            <a:off x="1524000" y="187036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Conclusion: 1 Cor 10:11</a:t>
            </a:r>
          </a:p>
        </p:txBody>
      </p:sp>
    </p:spTree>
    <p:extLst>
      <p:ext uri="{BB962C8B-B14F-4D97-AF65-F5344CB8AC3E}">
        <p14:creationId xmlns:p14="http://schemas.microsoft.com/office/powerpoint/2010/main" val="34779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5C46F-D46C-4D95-8A4C-EEEFD6F47CBB}"/>
              </a:ext>
            </a:extLst>
          </p:cNvPr>
          <p:cNvSpPr txBox="1"/>
          <p:nvPr/>
        </p:nvSpPr>
        <p:spPr>
          <a:xfrm>
            <a:off x="-2411377" y="483291"/>
            <a:ext cx="1203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Not, 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879A2-70EE-487E-BFD0-71D0C77D9A78}"/>
              </a:ext>
            </a:extLst>
          </p:cNvPr>
          <p:cNvSpPr/>
          <p:nvPr/>
        </p:nvSpPr>
        <p:spPr>
          <a:xfrm>
            <a:off x="467096" y="1490008"/>
            <a:ext cx="623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not now,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DA36E-0CB1-4D76-B19F-0021D26923C8}"/>
              </a:ext>
            </a:extLst>
          </p:cNvPr>
          <p:cNvSpPr/>
          <p:nvPr/>
        </p:nvSpPr>
        <p:spPr>
          <a:xfrm>
            <a:off x="228600" y="2929370"/>
            <a:ext cx="1158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shall it profit a man if he shall gain      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 whole world,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lose his own soul?”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8:36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FEBC2-495C-4054-BDB1-B0BD8CB9EC0B}"/>
              </a:ext>
            </a:extLst>
          </p:cNvPr>
          <p:cNvSpPr/>
          <p:nvPr/>
        </p:nvSpPr>
        <p:spPr>
          <a:xfrm>
            <a:off x="5985164" y="416097"/>
            <a:ext cx="44310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Not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46846-B74A-42BC-93D2-0389FD98E5BA}"/>
              </a:ext>
            </a:extLst>
          </p:cNvPr>
          <p:cNvSpPr/>
          <p:nvPr/>
        </p:nvSpPr>
        <p:spPr>
          <a:xfrm>
            <a:off x="6944096" y="1632343"/>
            <a:ext cx="36343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When?</a:t>
            </a:r>
            <a:endParaRPr lang="en-US" sz="8800" b="1" i="1" dirty="0"/>
          </a:p>
        </p:txBody>
      </p:sp>
    </p:spTree>
    <p:extLst>
      <p:ext uri="{BB962C8B-B14F-4D97-AF65-F5344CB8AC3E}">
        <p14:creationId xmlns:p14="http://schemas.microsoft.com/office/powerpoint/2010/main" val="11641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5C46F-D46C-4D95-8A4C-EEEFD6F47CBB}"/>
              </a:ext>
            </a:extLst>
          </p:cNvPr>
          <p:cNvSpPr txBox="1"/>
          <p:nvPr/>
        </p:nvSpPr>
        <p:spPr>
          <a:xfrm>
            <a:off x="152400" y="228600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given by inspiration of God,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879A2-70EE-487E-BFD0-71D0C77D9A78}"/>
              </a:ext>
            </a:extLst>
          </p:cNvPr>
          <p:cNvSpPr/>
          <p:nvPr/>
        </p:nvSpPr>
        <p:spPr>
          <a:xfrm>
            <a:off x="390896" y="950148"/>
            <a:ext cx="11410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profitable for doctrine, for reproof,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correction, for instruction in righteousness: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DA36E-0CB1-4D76-B19F-0021D26923C8}"/>
              </a:ext>
            </a:extLst>
          </p:cNvPr>
          <p:cNvSpPr/>
          <p:nvPr/>
        </p:nvSpPr>
        <p:spPr>
          <a:xfrm>
            <a:off x="390896" y="2320481"/>
            <a:ext cx="11410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man of God may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perfect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Ar’tios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3CA89-1DB1-42AC-8B98-B86287AA5362}"/>
              </a:ext>
            </a:extLst>
          </p:cNvPr>
          <p:cNvSpPr/>
          <p:nvPr/>
        </p:nvSpPr>
        <p:spPr>
          <a:xfrm>
            <a:off x="609600" y="3769287"/>
            <a:ext cx="60405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thoroughly furnished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Exartiz’o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fully equipped</a:t>
            </a:r>
          </a:p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all good works.”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2036B-C8EC-42F2-A393-8F83C9A4E5A6}"/>
              </a:ext>
            </a:extLst>
          </p:cNvPr>
          <p:cNvSpPr/>
          <p:nvPr/>
        </p:nvSpPr>
        <p:spPr>
          <a:xfrm>
            <a:off x="8915400" y="6172200"/>
            <a:ext cx="3161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 Tim 3:16-17 </a:t>
            </a:r>
          </a:p>
        </p:txBody>
      </p:sp>
    </p:spTree>
    <p:extLst>
      <p:ext uri="{BB962C8B-B14F-4D97-AF65-F5344CB8AC3E}">
        <p14:creationId xmlns:p14="http://schemas.microsoft.com/office/powerpoint/2010/main" val="3634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CAFC75C4-BDC6-45D2-A873-041F6CD49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6629400" cy="4275137"/>
          </a:xfrm>
          <a:ln/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“Search the scriptures;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in them ye think ye have eternal life: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they which </a:t>
            </a: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testify of me!</a:t>
            </a:r>
            <a:endParaRPr lang="en-US" altLang="en-US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Image result for jesus teaching in the synagogue">
            <a:extLst>
              <a:ext uri="{FF2B5EF4-FFF2-40B4-BE49-F238E27FC236}">
                <a16:creationId xmlns:a16="http://schemas.microsoft.com/office/drawing/2014/main" id="{C7916207-600E-49C4-99F9-3FB63D7F0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" r="1" b="1005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7CB26-0805-4505-8B38-D8D300F419CD}"/>
              </a:ext>
            </a:extLst>
          </p:cNvPr>
          <p:cNvSpPr/>
          <p:nvPr/>
        </p:nvSpPr>
        <p:spPr>
          <a:xfrm>
            <a:off x="8686800" y="6096000"/>
            <a:ext cx="283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John 5:39,40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8430C-9606-40E4-A79E-17DA02ADD798}"/>
              </a:ext>
            </a:extLst>
          </p:cNvPr>
          <p:cNvSpPr txBox="1"/>
          <p:nvPr/>
        </p:nvSpPr>
        <p:spPr>
          <a:xfrm>
            <a:off x="304800" y="4343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will not come to me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have life.”</a:t>
            </a:r>
          </a:p>
        </p:txBody>
      </p:sp>
    </p:spTree>
    <p:extLst>
      <p:ext uri="{BB962C8B-B14F-4D97-AF65-F5344CB8AC3E}">
        <p14:creationId xmlns:p14="http://schemas.microsoft.com/office/powerpoint/2010/main" val="14064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9BF526-8DC5-4404-BC4C-54D0C289B49A}"/>
              </a:ext>
            </a:extLst>
          </p:cNvPr>
          <p:cNvSpPr/>
          <p:nvPr/>
        </p:nvSpPr>
        <p:spPr>
          <a:xfrm>
            <a:off x="609600" y="228600"/>
            <a:ext cx="11201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 fools, and slow of heart to believe all that the prophets have spoken: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Ought not Christ to have suffered these things,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enter into his glory?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EFD05F-4AA5-4007-8CB1-2F5A6A359AB0}"/>
              </a:ext>
            </a:extLst>
          </p:cNvPr>
          <p:cNvSpPr/>
          <p:nvPr/>
        </p:nvSpPr>
        <p:spPr>
          <a:xfrm>
            <a:off x="0" y="29718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at Moses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prophets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expounded unto them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all the scriptures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things concerning himself.”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man, person&#10;&#10;Description automatically generated">
            <a:extLst>
              <a:ext uri="{FF2B5EF4-FFF2-40B4-BE49-F238E27FC236}">
                <a16:creationId xmlns:a16="http://schemas.microsoft.com/office/drawing/2014/main" id="{EC19AD14-024D-4B03-8F7E-455FC70DA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854"/>
          <a:stretch/>
        </p:blipFill>
        <p:spPr>
          <a:xfrm>
            <a:off x="8763000" y="2783144"/>
            <a:ext cx="3426643" cy="4077213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8125FB-8B17-48C6-BE62-A007858FCCD2}"/>
              </a:ext>
            </a:extLst>
          </p:cNvPr>
          <p:cNvSpPr/>
          <p:nvPr/>
        </p:nvSpPr>
        <p:spPr>
          <a:xfrm>
            <a:off x="9220200" y="6260068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24:25-27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8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73EBFE71-55CD-4429-AF10-9253A19E1A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44565" y="1063861"/>
            <a:ext cx="8347435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unto them for ensamples: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written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our admonition,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6C6FB8-D091-4AB6-9C7A-9161316646B3}"/>
              </a:ext>
            </a:extLst>
          </p:cNvPr>
          <p:cNvSpPr/>
          <p:nvPr/>
        </p:nvSpPr>
        <p:spPr>
          <a:xfrm>
            <a:off x="193964" y="27019"/>
            <a:ext cx="1196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Lessons from Ancient Israel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6FD31-478A-4D7F-9806-D0EFE85234F5}"/>
              </a:ext>
            </a:extLst>
          </p:cNvPr>
          <p:cNvSpPr/>
          <p:nvPr/>
        </p:nvSpPr>
        <p:spPr>
          <a:xfrm>
            <a:off x="4724400" y="3947480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whom the ends of the world are come.”</a:t>
            </a:r>
            <a:b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DF2E7-CC34-4532-895E-9EDB5691F087}"/>
              </a:ext>
            </a:extLst>
          </p:cNvPr>
          <p:cNvSpPr/>
          <p:nvPr/>
        </p:nvSpPr>
        <p:spPr>
          <a:xfrm>
            <a:off x="9296400" y="6113859"/>
            <a:ext cx="2576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 Cor 10:11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79D031D7-F4BF-4DEE-9838-9894D16450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438" y="1447801"/>
            <a:ext cx="11812438" cy="1827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b="1" i="1" dirty="0">
                <a:solidFill>
                  <a:schemeClr val="bg1"/>
                </a:solidFill>
              </a:rPr>
              <a:t>Ge. 12:1-2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 the LORD had said unto Abram, Get thee out of thy country, and from thy kindred, and from thy father's house, unto a land that I will shew thee: </a:t>
            </a:r>
          </a:p>
          <a:p>
            <a:pPr marL="0" indent="0"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612FD-F481-440E-A39D-A42BB764F92D}"/>
              </a:ext>
            </a:extLst>
          </p:cNvPr>
          <p:cNvSpPr/>
          <p:nvPr/>
        </p:nvSpPr>
        <p:spPr>
          <a:xfrm>
            <a:off x="152400" y="-7620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promised the land of Canaan to Abram and his descendants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(Gen. 12, 13, 15, 26, 35, 50 )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0038E-9736-469D-9D23-076040E0955F}"/>
              </a:ext>
            </a:extLst>
          </p:cNvPr>
          <p:cNvSpPr/>
          <p:nvPr/>
        </p:nvSpPr>
        <p:spPr>
          <a:xfrm>
            <a:off x="-98485" y="5607747"/>
            <a:ext cx="12006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 13:17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“walk through the land in the length of it and in the breadth of it; for I will give it unto thee.”</a:t>
            </a:r>
          </a:p>
        </p:txBody>
      </p:sp>
      <p:pic>
        <p:nvPicPr>
          <p:cNvPr id="6146" name="Picture 2" descr="Image result for Abraham">
            <a:extLst>
              <a:ext uri="{FF2B5EF4-FFF2-40B4-BE49-F238E27FC236}">
                <a16:creationId xmlns:a16="http://schemas.microsoft.com/office/drawing/2014/main" id="{94C646FF-9A04-460E-B40A-BB396A09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64" y="3048000"/>
            <a:ext cx="3870036" cy="223981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CE27E7-B009-47B5-AA95-6E860D930748}"/>
              </a:ext>
            </a:extLst>
          </p:cNvPr>
          <p:cNvSpPr/>
          <p:nvPr/>
        </p:nvSpPr>
        <p:spPr>
          <a:xfrm>
            <a:off x="170872" y="3297078"/>
            <a:ext cx="79493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make of thee a great nation, and I will bless thee, and make thy name great; and thou shalt be a blessing: </a:t>
            </a:r>
            <a:endParaRPr lang="en-US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64B1E0DC-3B54-4529-9731-CC3FC69B0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4"/>
          <a:stretch/>
        </p:blipFill>
        <p:spPr bwMode="auto">
          <a:xfrm>
            <a:off x="13406" y="0"/>
            <a:ext cx="8319655" cy="55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065AE5-2ABD-43AE-A4B0-20249D1A8D47}"/>
              </a:ext>
            </a:extLst>
          </p:cNvPr>
          <p:cNvSpPr/>
          <p:nvPr/>
        </p:nvSpPr>
        <p:spPr>
          <a:xfrm>
            <a:off x="0" y="4656"/>
            <a:ext cx="12169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Egypt is a picture of spiritual </a:t>
            </a:r>
            <a:r>
              <a:rPr lang="en-US" alt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bondage</a:t>
            </a:r>
            <a:endParaRPr lang="en-US" sz="5400" i="1" u="sng" dirty="0">
              <a:solidFill>
                <a:srgbClr val="FFC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242FA79-38F3-42DF-BB6E-CBB8A6147F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11811000" cy="5334000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hard times, the pull of comfort drew Abram down to Egypt.  Genesis 12:10-20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there was a famine in the land: and Abram went down into Egypt to sojourn there”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Immediate consequences.  12:11-15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(Trouble with Sarah!)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Long term consequences.  Gen. 16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Ishmael: Birth of Arab nations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Image result for Pharaoh takes sarah">
            <a:extLst>
              <a:ext uri="{FF2B5EF4-FFF2-40B4-BE49-F238E27FC236}">
                <a16:creationId xmlns:a16="http://schemas.microsoft.com/office/drawing/2014/main" id="{01E732FF-B1DF-47A4-BA2B-82FBA35F5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000" r="2500" b="12000"/>
          <a:stretch/>
        </p:blipFill>
        <p:spPr bwMode="auto">
          <a:xfrm>
            <a:off x="8915400" y="3420698"/>
            <a:ext cx="3105727" cy="343264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Sarah gives Abraham hagar">
            <a:extLst>
              <a:ext uri="{FF2B5EF4-FFF2-40B4-BE49-F238E27FC236}">
                <a16:creationId xmlns:a16="http://schemas.microsoft.com/office/drawing/2014/main" id="{CAC1F306-6A03-4092-863E-C5196020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319569"/>
            <a:ext cx="3133436" cy="353377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065AE5-2ABD-43AE-A4B0-20249D1A8D47}"/>
              </a:ext>
            </a:extLst>
          </p:cNvPr>
          <p:cNvSpPr/>
          <p:nvPr/>
        </p:nvSpPr>
        <p:spPr>
          <a:xfrm>
            <a:off x="0" y="4656"/>
            <a:ext cx="12169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Egypt is a picture of spiritual bondage</a:t>
            </a:r>
            <a:endParaRPr lang="en-US" sz="5400" i="1" u="sng" dirty="0">
              <a:solidFill>
                <a:srgbClr val="FFC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242FA79-38F3-42DF-BB6E-CBB8A6147F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" y="838200"/>
            <a:ext cx="11811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b="1" i="1" dirty="0">
                <a:solidFill>
                  <a:schemeClr val="bg1"/>
                </a:solidFill>
              </a:rPr>
              <a:t>B. God warned Abram of Egypt’s danger!</a:t>
            </a:r>
          </a:p>
          <a:p>
            <a:pPr marL="0" indent="0" algn="ctr">
              <a:buNone/>
            </a:pPr>
            <a:r>
              <a:rPr lang="en-US" altLang="en-US" sz="3200" b="1" i="1" dirty="0">
                <a:solidFill>
                  <a:schemeClr val="bg1"/>
                </a:solidFill>
              </a:rPr>
              <a:t>Gen. 15:13-16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 of a surety that thy seed shall be a stranger in a land that is not theirs,  and shall serve them; 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afflict them 400 years; 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also that nation… will I judge: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afterward shall they come out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with great substance...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6504C-7C45-454A-9EDD-D514B3348CFE}"/>
              </a:ext>
            </a:extLst>
          </p:cNvPr>
          <p:cNvSpPr/>
          <p:nvPr/>
        </p:nvSpPr>
        <p:spPr>
          <a:xfrm>
            <a:off x="-36798" y="5334000"/>
            <a:ext cx="120001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the fourth generation </a:t>
            </a:r>
            <a:r>
              <a:rPr lang="en-US" alt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shall come hither again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iniquity of the Amorites is not yet full.” </a:t>
            </a:r>
          </a:p>
        </p:txBody>
      </p:sp>
      <p:pic>
        <p:nvPicPr>
          <p:cNvPr id="19458" name="Picture 2" descr="Image result for egyptian taskmasters">
            <a:extLst>
              <a:ext uri="{FF2B5EF4-FFF2-40B4-BE49-F238E27FC236}">
                <a16:creationId xmlns:a16="http://schemas.microsoft.com/office/drawing/2014/main" id="{05CD5814-9BEE-4F04-82DB-3784FAF8E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6667"/>
          <a:stretch/>
        </p:blipFill>
        <p:spPr bwMode="auto">
          <a:xfrm>
            <a:off x="9144000" y="2398528"/>
            <a:ext cx="2857499" cy="308787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srael leaving egypt with wealth">
            <a:extLst>
              <a:ext uri="{FF2B5EF4-FFF2-40B4-BE49-F238E27FC236}">
                <a16:creationId xmlns:a16="http://schemas.microsoft.com/office/drawing/2014/main" id="{8C0FBC9F-49A2-4095-A5AC-6EE32D624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1667" r="6250" b="3334"/>
          <a:stretch/>
        </p:blipFill>
        <p:spPr bwMode="auto">
          <a:xfrm>
            <a:off x="8396399" y="2528064"/>
            <a:ext cx="3731044" cy="28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2234</Words>
  <Application>Microsoft Office PowerPoint</Application>
  <PresentationFormat>Widescreen</PresentationFormat>
  <Paragraphs>217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48</cp:revision>
  <dcterms:created xsi:type="dcterms:W3CDTF">2019-01-12T04:14:50Z</dcterms:created>
  <dcterms:modified xsi:type="dcterms:W3CDTF">2019-01-12T22:29:37Z</dcterms:modified>
</cp:coreProperties>
</file>