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  <p:sldMasterId id="2147483677" r:id="rId2"/>
  </p:sldMasterIdLst>
  <p:notesMasterIdLst>
    <p:notesMasterId r:id="rId31"/>
  </p:notesMasterIdLst>
  <p:handoutMasterIdLst>
    <p:handoutMasterId r:id="rId32"/>
  </p:handoutMasterIdLst>
  <p:sldIdLst>
    <p:sldId id="332" r:id="rId3"/>
    <p:sldId id="264" r:id="rId4"/>
    <p:sldId id="368" r:id="rId5"/>
    <p:sldId id="337" r:id="rId6"/>
    <p:sldId id="367" r:id="rId7"/>
    <p:sldId id="369" r:id="rId8"/>
    <p:sldId id="370" r:id="rId9"/>
    <p:sldId id="375" r:id="rId10"/>
    <p:sldId id="373" r:id="rId11"/>
    <p:sldId id="378" r:id="rId12"/>
    <p:sldId id="372" r:id="rId13"/>
    <p:sldId id="374" r:id="rId14"/>
    <p:sldId id="390" r:id="rId15"/>
    <p:sldId id="379" r:id="rId16"/>
    <p:sldId id="381" r:id="rId17"/>
    <p:sldId id="397" r:id="rId18"/>
    <p:sldId id="389" r:id="rId19"/>
    <p:sldId id="384" r:id="rId20"/>
    <p:sldId id="385" r:id="rId21"/>
    <p:sldId id="386" r:id="rId22"/>
    <p:sldId id="396" r:id="rId23"/>
    <p:sldId id="388" r:id="rId24"/>
    <p:sldId id="391" r:id="rId25"/>
    <p:sldId id="393" r:id="rId26"/>
    <p:sldId id="392" r:id="rId27"/>
    <p:sldId id="371" r:id="rId28"/>
    <p:sldId id="395" r:id="rId29"/>
    <p:sldId id="36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33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F5271D9-1EF2-4AC2-BA51-1ED2759AFE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E53E5C7-D39F-4687-A294-C1F92ED18C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6E63E089-6C61-488A-86DC-A3870D06071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5FD57284-858D-43AB-8BA0-DE7D63CBEA1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544AC5-752C-444C-8AC9-874A3B320A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9FF57-2115-46C8-B40E-71A8D93B0D24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3C2BF-15FF-4EA2-B94D-AC7F44D8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3C2BF-15FF-4EA2-B94D-AC7F44D8818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2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3C2BF-15FF-4EA2-B94D-AC7F44D8818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14E1-D222-4F01-AC4E-ECE914C924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01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B60E-6EF5-42CF-8704-178FA57089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6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6BAA-AFFF-4D0A-B11D-4A436A25A8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733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64DE79-268F-4C1A-8933-263129D2AF90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1/26/2019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4D8A10-44F4-493D-A23F-5AC079000CD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0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4399-EDCF-47E3-B1E1-BADB39E983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36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E3E2-2859-41E1-B91E-E51876609F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66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0C8E-4592-4329-AFA4-E50DEFBD03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41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A348-2195-44EA-9A01-9A23312A0E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58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5030-E6AA-4B3E-B01E-2158E25A72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19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F108-C7A9-43CB-90EA-34AB3D0E4E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24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D9F1-27F1-4179-8D71-CC99B8B777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18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FEFAA-3E3C-4D2E-AC74-6582ACB4AC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51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FBD25-32F3-4D0E-B207-496D8C1E89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63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CA84-0FFD-4C9E-85F1-F815999DD7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34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95C46F-D46C-4D95-8A4C-EEEFD6F47CBB}"/>
              </a:ext>
            </a:extLst>
          </p:cNvPr>
          <p:cNvSpPr txBox="1"/>
          <p:nvPr/>
        </p:nvSpPr>
        <p:spPr>
          <a:xfrm>
            <a:off x="152400" y="228600"/>
            <a:ext cx="1203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8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scripture </a:t>
            </a:r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given by inspiration of God,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0879A2-70EE-487E-BFD0-71D0C77D9A78}"/>
              </a:ext>
            </a:extLst>
          </p:cNvPr>
          <p:cNvSpPr/>
          <p:nvPr/>
        </p:nvSpPr>
        <p:spPr>
          <a:xfrm>
            <a:off x="390896" y="950148"/>
            <a:ext cx="114102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is profitable for doctrine, for reproof,</a:t>
            </a:r>
          </a:p>
          <a:p>
            <a:pPr algn="ctr"/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correction, for instruction in righteousness: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0DA36E-0CB1-4D76-B19F-0021D26923C8}"/>
              </a:ext>
            </a:extLst>
          </p:cNvPr>
          <p:cNvSpPr/>
          <p:nvPr/>
        </p:nvSpPr>
        <p:spPr>
          <a:xfrm>
            <a:off x="390896" y="2320481"/>
            <a:ext cx="114102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man of God may </a:t>
            </a:r>
            <a:r>
              <a:rPr lang="en-US" sz="4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perfect</a:t>
            </a:r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thoroughly furnished </a:t>
            </a:r>
          </a:p>
          <a:p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unto all good works.” </a:t>
            </a:r>
            <a:endParaRPr lang="en-US" sz="4800" dirty="0"/>
          </a:p>
          <a:p>
            <a:pPr algn="ctr"/>
            <a:endParaRPr lang="en-US" sz="4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2036B-C8EC-42F2-A393-8F83C9A4E5A6}"/>
              </a:ext>
            </a:extLst>
          </p:cNvPr>
          <p:cNvSpPr/>
          <p:nvPr/>
        </p:nvSpPr>
        <p:spPr>
          <a:xfrm>
            <a:off x="8915400" y="6172200"/>
            <a:ext cx="31614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Tim 3:16-17 </a:t>
            </a:r>
          </a:p>
        </p:txBody>
      </p:sp>
    </p:spTree>
    <p:extLst>
      <p:ext uri="{BB962C8B-B14F-4D97-AF65-F5344CB8AC3E}">
        <p14:creationId xmlns:p14="http://schemas.microsoft.com/office/powerpoint/2010/main" val="36341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God appears to the elders of Israel on sinai">
            <a:extLst>
              <a:ext uri="{FF2B5EF4-FFF2-40B4-BE49-F238E27FC236}">
                <a16:creationId xmlns:a16="http://schemas.microsoft.com/office/drawing/2014/main" id="{7F945FF9-57C2-4BD6-8526-D2FEB443D7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3"/>
          <a:stretch/>
        </p:blipFill>
        <p:spPr bwMode="auto">
          <a:xfrm>
            <a:off x="0" y="0"/>
            <a:ext cx="12281359" cy="689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7728CE8-8296-4638-9D57-C8EF468BC514}"/>
              </a:ext>
            </a:extLst>
          </p:cNvPr>
          <p:cNvSpPr/>
          <p:nvPr/>
        </p:nvSpPr>
        <p:spPr>
          <a:xfrm>
            <a:off x="155650" y="1752600"/>
            <a:ext cx="120396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upon the nobles of Israel he laid not his hand: </a:t>
            </a:r>
          </a:p>
          <a:p>
            <a:pPr algn="ctr"/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also they saw God, and did eat and drink.”</a:t>
            </a:r>
          </a:p>
          <a:p>
            <a:pPr algn="ctr"/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Ex. 24:11 </a:t>
            </a:r>
          </a:p>
          <a:p>
            <a:pPr algn="ctr"/>
            <a:endParaRPr lang="en-US" alt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7A7809-3601-470B-A2D4-C66F26EC2E60}"/>
              </a:ext>
            </a:extLst>
          </p:cNvPr>
          <p:cNvSpPr/>
          <p:nvPr/>
        </p:nvSpPr>
        <p:spPr>
          <a:xfrm>
            <a:off x="178741" y="4734342"/>
            <a:ext cx="11703279" cy="2123658"/>
          </a:xfrm>
          <a:prstGeom prst="rect">
            <a:avLst/>
          </a:prstGeom>
          <a:solidFill>
            <a:schemeClr val="tx1">
              <a:alpha val="42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i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”And the sight of the glory of the </a:t>
            </a:r>
            <a:r>
              <a:rPr lang="en-US" sz="4400" b="1" i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like devouring fire on the top of the mount </a:t>
            </a:r>
          </a:p>
          <a:p>
            <a:pPr algn="ctr"/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eyes of the children of Israel.”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DA2A83-37D2-4E9A-827E-92E0903397A7}"/>
              </a:ext>
            </a:extLst>
          </p:cNvPr>
          <p:cNvSpPr/>
          <p:nvPr/>
        </p:nvSpPr>
        <p:spPr>
          <a:xfrm>
            <a:off x="88752" y="14242"/>
            <a:ext cx="117471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“And they saw the God of Israel” </a:t>
            </a:r>
          </a:p>
        </p:txBody>
      </p:sp>
    </p:spTree>
    <p:extLst>
      <p:ext uri="{BB962C8B-B14F-4D97-AF65-F5344CB8AC3E}">
        <p14:creationId xmlns:p14="http://schemas.microsoft.com/office/powerpoint/2010/main" val="2631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697" y="152400"/>
            <a:ext cx="11963400" cy="61722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Israelites had: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Experienced God’s power and provision.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Seen Moses come and go from the Mountain.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leaders had eaten with and seen God.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Heard (and agreed to) His commandments.</a:t>
            </a:r>
          </a:p>
          <a:p>
            <a:pPr marL="0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4A3BCA-7B67-461D-8887-183DD1C0EE03}"/>
              </a:ext>
            </a:extLst>
          </p:cNvPr>
          <p:cNvSpPr/>
          <p:nvPr/>
        </p:nvSpPr>
        <p:spPr>
          <a:xfrm>
            <a:off x="128356" y="3886200"/>
            <a:ext cx="119352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Ex 24:3 </a:t>
            </a:r>
            <a:r>
              <a:rPr lang="en-US" sz="3600" b="1" dirty="0">
                <a:solidFill>
                  <a:srgbClr val="FFFF00"/>
                </a:solidFill>
              </a:rPr>
              <a:t>“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Moses told the people </a:t>
            </a:r>
            <a:r>
              <a:rPr 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the words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sz="4000" b="1" i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the judgments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and </a:t>
            </a:r>
            <a:r>
              <a:rPr 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the people 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answered… </a:t>
            </a:r>
          </a:p>
          <a:p>
            <a:pPr algn="ctr"/>
            <a:r>
              <a:rPr lang="en-US" sz="4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the words 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the </a:t>
            </a:r>
            <a:r>
              <a:rPr lang="en-US" sz="4800" b="1" i="1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hath said</a:t>
            </a:r>
          </a:p>
          <a:p>
            <a:pPr algn="ctr"/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 we do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b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071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" y="152400"/>
            <a:ext cx="11963400" cy="6324600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Exodus 24:12-17 </a:t>
            </a:r>
          </a:p>
          <a:p>
            <a:pPr marL="0" indent="0" algn="ctr">
              <a:buNone/>
            </a:pP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“And the LORD said unto Moses, Come up to me into the mount… and I will give thee tables of stone, and a law, and commandments which I have written; that thou mayest teach them. </a:t>
            </a:r>
          </a:p>
          <a:p>
            <a:pPr marL="0" indent="0" algn="ctr">
              <a:buNone/>
            </a:pPr>
            <a:r>
              <a:rPr lang="en-US" altLang="en-US" sz="3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Moses rose up, and his minister Joshua: </a:t>
            </a:r>
          </a:p>
          <a:p>
            <a:pPr marL="0" indent="0" algn="ctr">
              <a:buNone/>
            </a:pP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went up into the mount of God. </a:t>
            </a:r>
          </a:p>
          <a:p>
            <a:pPr marL="0" indent="0" algn="ctr">
              <a:buNone/>
            </a:pPr>
            <a:r>
              <a:rPr lang="en-US" altLang="en-US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And he said unto the elders, Tarry ye here for us, </a:t>
            </a:r>
            <a:r>
              <a:rPr lang="en-US" altLang="en-US" sz="47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until we come again unto you</a:t>
            </a: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and, behold, Aaron and </a:t>
            </a:r>
            <a:r>
              <a:rPr lang="en-US" altLang="en-US" sz="47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Hur</a:t>
            </a: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are with you:</a:t>
            </a:r>
          </a:p>
          <a:p>
            <a:pPr marL="0" indent="0" algn="ctr">
              <a:buNone/>
            </a:pPr>
            <a:r>
              <a:rPr lang="en-US" altLang="en-US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en-US" sz="43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Moses was in the mount 40 days and 40 nights.” </a:t>
            </a:r>
          </a:p>
        </p:txBody>
      </p:sp>
    </p:spTree>
    <p:extLst>
      <p:ext uri="{BB962C8B-B14F-4D97-AF65-F5344CB8AC3E}">
        <p14:creationId xmlns:p14="http://schemas.microsoft.com/office/powerpoint/2010/main" val="317359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" y="715818"/>
            <a:ext cx="11963400" cy="61722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While Moses is in the Mountain receiving further directions from God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(Ex 25-32)</a:t>
            </a:r>
          </a:p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Old habits / attitudes reassert themselves.</a:t>
            </a:r>
          </a:p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Whenever / wherever God is working, </a:t>
            </a:r>
          </a:p>
          <a:p>
            <a:pPr marL="0" indent="0" algn="ctr">
              <a:buNone/>
            </a:pPr>
            <a:r>
              <a:rPr lang="en-US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Satan will also be working!</a:t>
            </a:r>
          </a:p>
          <a:p>
            <a:pPr marL="0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(and he uses our “past” to pressure us!) </a:t>
            </a:r>
          </a:p>
          <a:p>
            <a:pPr marL="0" indent="0" algn="ctr">
              <a:buNone/>
            </a:pPr>
            <a:r>
              <a:rPr lang="en-US" alt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Śāṭān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 literally means “adversary”!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54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457200"/>
            <a:ext cx="12150570" cy="6553200"/>
          </a:xfrm>
          <a:noFill/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Important questions to ask when tempted. </a:t>
            </a: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Where will this </a:t>
            </a:r>
            <a:r>
              <a:rPr lang="en-US" altLang="en-US" sz="54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me? 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32:1 </a:t>
            </a:r>
            <a:endParaRPr lang="en-US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“And when the people saw that Moses delayed… the people gathered themselves together unto Aaron… </a:t>
            </a:r>
          </a:p>
          <a:p>
            <a:pPr marL="0" indent="0"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Up, make us gods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which shall </a:t>
            </a:r>
            <a:r>
              <a:rPr lang="en-US" alt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 before us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;” </a:t>
            </a:r>
          </a:p>
          <a:p>
            <a:pPr marL="0" indent="0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A. Who were these “god’s”?</a:t>
            </a:r>
          </a:p>
          <a:p>
            <a:pPr marL="0" indent="0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Egyptian god </a:t>
            </a:r>
            <a:r>
              <a:rPr lang="en-US" altLang="en-U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Apis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Vs 4</a:t>
            </a:r>
          </a:p>
          <a:p>
            <a:pPr marL="0" indent="0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B.  Where would they lead them?</a:t>
            </a:r>
          </a:p>
          <a:p>
            <a:pPr marL="0" indent="0">
              <a:buNone/>
            </a:pP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Image result for golden calf of sinai">
            <a:extLst>
              <a:ext uri="{FF2B5EF4-FFF2-40B4-BE49-F238E27FC236}">
                <a16:creationId xmlns:a16="http://schemas.microsoft.com/office/drawing/2014/main" id="{94AC13B0-98C6-44A2-B7A0-D010DA5E4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221" y="4343400"/>
            <a:ext cx="3847064" cy="249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250" y="457200"/>
            <a:ext cx="12001500" cy="6629400"/>
          </a:xfrm>
          <a:noFill/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altLang="en-US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questions to ask when tempted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Who will I </a:t>
            </a:r>
            <a:r>
              <a:rPr lang="en-US" altLang="en-US" sz="5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en-US" altLang="en-US" sz="5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  </a:t>
            </a:r>
            <a:r>
              <a:rPr lang="en-US" altLang="en-US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Ex. 32:1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A. They had followed Moses </a:t>
            </a:r>
            <a:r>
              <a:rPr lang="en-US" altLang="en-US" sz="4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for Moses, </a:t>
            </a:r>
            <a:r>
              <a:rPr lang="en-US" altLang="en-US" sz="39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brought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39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us up out of Egypt,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we wot not what is become of him.”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1)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Who had Moses been following?  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13:21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“the LORD went before them by day in a pillar of a cloud,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to lead them the way; and by night in a pillar of fire…”</a:t>
            </a:r>
          </a:p>
          <a:p>
            <a:pPr marL="0" indent="0" algn="ctr">
              <a:buNone/>
            </a:pPr>
            <a:r>
              <a:rPr lang="en-US" alt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God leads you somewhere, </a:t>
            </a:r>
          </a:p>
          <a:p>
            <a:pPr marL="0" indent="0" algn="ctr">
              <a:buNone/>
            </a:pPr>
            <a:r>
              <a:rPr lang="en-US" alt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careful of who (what) you let lead you away!</a:t>
            </a:r>
          </a:p>
        </p:txBody>
      </p:sp>
    </p:spTree>
    <p:extLst>
      <p:ext uri="{BB962C8B-B14F-4D97-AF65-F5344CB8AC3E}">
        <p14:creationId xmlns:p14="http://schemas.microsoft.com/office/powerpoint/2010/main" val="398491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250" y="457200"/>
            <a:ext cx="12001500" cy="66294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Who will I </a:t>
            </a:r>
            <a:r>
              <a:rPr lang="en-US" altLang="en-US" sz="5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en-US" altLang="en-US" sz="5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 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Ex. 32:1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Phil. 3:17-18  </a:t>
            </a:r>
            <a:r>
              <a:rPr lang="en-US" alt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“B</a:t>
            </a:r>
            <a:r>
              <a:rPr lang="en-US" altLang="en-US" sz="43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 followers together of me, and mark them which walk so as ye have us for an ensample.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3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For many walk, of whom I have told you often,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3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now tell you even weeping,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3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that they are the enemies of the cross of Christ: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Whose end is destruction…”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Careful who you follow, because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Someone may be following you!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alt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60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12220113" cy="7086600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questions to ask when tempted. </a:t>
            </a:r>
            <a:endParaRPr lang="en-US" altLang="en-US" sz="4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6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What will it </a:t>
            </a:r>
            <a:r>
              <a:rPr lang="en-US" altLang="en-US" sz="64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en-US" altLang="en-US" sz="6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r>
              <a:rPr lang="en-US" altLang="en-US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(What’s at stake?)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</a:t>
            </a:r>
            <a:r>
              <a:rPr lang="en-US" altLang="en-US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</a:t>
            </a:r>
            <a:r>
              <a:rPr lang="en-US" altLang="en-US" sz="56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</a:t>
            </a:r>
            <a:r>
              <a:rPr lang="en-US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immediate costs. </a:t>
            </a:r>
            <a:endParaRPr lang="en-US" altLang="en-US" sz="4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altLang="en-US" sz="5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“break off the gold earrings” </a:t>
            </a:r>
            <a:r>
              <a:rPr lang="en-US" altLang="en-US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2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altLang="en-US" sz="5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 thought they got off easy!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B. </a:t>
            </a:r>
            <a:r>
              <a:rPr lang="en-US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 </a:t>
            </a:r>
            <a:r>
              <a:rPr lang="en-US" altLang="en-US" sz="56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</a:t>
            </a:r>
            <a:r>
              <a:rPr lang="en-US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hidden costs for sin.</a:t>
            </a:r>
            <a:endParaRPr lang="en-US" altLang="en-US" sz="4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Jonah </a:t>
            </a:r>
            <a:r>
              <a:rPr lang="en-US" altLang="en-US" sz="5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“running from the presence of the Lord…</a:t>
            </a:r>
          </a:p>
          <a:p>
            <a:pPr marL="0" indent="0">
              <a:buNone/>
            </a:pPr>
            <a:r>
              <a:rPr lang="en-US" altLang="en-US" sz="5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paid the fare…” </a:t>
            </a:r>
          </a:p>
          <a:p>
            <a:pPr marL="0" indent="0">
              <a:buNone/>
            </a:pPr>
            <a:r>
              <a:rPr lang="en-US" altLang="en-US" sz="4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had no idea of what that decision would really cost. </a:t>
            </a:r>
          </a:p>
          <a:p>
            <a:pPr marL="0" indent="0">
              <a:buNone/>
            </a:pPr>
            <a:endParaRPr lang="en-US" alt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50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" y="382250"/>
            <a:ext cx="12077700" cy="67818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H</a:t>
            </a: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idden costs for Sin.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Sin’s “debt” always </a:t>
            </a:r>
            <a:r>
              <a:rPr lang="en-US" altLang="en-US" sz="4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Corrupts! 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Vs 4, 5 </a:t>
            </a:r>
          </a:p>
          <a:p>
            <a:pPr marL="0" indent="0">
              <a:buNone/>
            </a:pP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These be thy gods, which brought thee up out of      </a:t>
            </a:r>
          </a:p>
          <a:p>
            <a:pPr marL="0" indent="0">
              <a:buNone/>
            </a:pP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the land of Egypt….</a:t>
            </a:r>
          </a:p>
          <a:p>
            <a:pPr marL="0" indent="0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Aaron proclaimed tomorrow </a:t>
            </a:r>
          </a:p>
          <a:p>
            <a:pPr marL="0" indent="0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is a feast </a:t>
            </a:r>
            <a:r>
              <a:rPr lang="en-US" altLang="en-US" sz="4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unto the Lord</a:t>
            </a: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Image result for Aaron makes the golden calf">
            <a:extLst>
              <a:ext uri="{FF2B5EF4-FFF2-40B4-BE49-F238E27FC236}">
                <a16:creationId xmlns:a16="http://schemas.microsoft.com/office/drawing/2014/main" id="{F228064C-6FD0-4804-B56D-DE66061DAB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7" b="12612"/>
          <a:stretch/>
        </p:blipFill>
        <p:spPr bwMode="auto">
          <a:xfrm>
            <a:off x="8001001" y="2950229"/>
            <a:ext cx="4191000" cy="388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C0AA507-FC72-4BD6-B879-C7E936F6EBBF}"/>
              </a:ext>
            </a:extLst>
          </p:cNvPr>
          <p:cNvSpPr/>
          <p:nvPr/>
        </p:nvSpPr>
        <p:spPr>
          <a:xfrm>
            <a:off x="114299" y="5029200"/>
            <a:ext cx="77466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 Mingled the worship of God with Satan!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3401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" y="228600"/>
            <a:ext cx="12077700" cy="5105400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C. What will it cost?   Ex. 32</a:t>
            </a:r>
            <a:endParaRPr lang="en-US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Sin’s “debt” always </a:t>
            </a:r>
            <a:r>
              <a:rPr lang="en-US" altLang="en-US" sz="54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compounds. </a:t>
            </a:r>
            <a:endParaRPr lang="en-US" altLang="en-US" sz="4400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 Self </a:t>
            </a:r>
            <a:r>
              <a:rPr lang="en-US" altLang="en-US" sz="4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Deception.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Vs 5, 24</a:t>
            </a:r>
          </a:p>
          <a:p>
            <a:pPr marL="0" indent="0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Powerful illustration. 19</a:t>
            </a:r>
          </a:p>
          <a:p>
            <a:pPr marL="0" indent="0">
              <a:buNone/>
            </a:pPr>
            <a:r>
              <a:rPr lang="en-US" alt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Broke the tablets of the </a:t>
            </a: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“law”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c) Distasteful application. 20 </a:t>
            </a:r>
          </a:p>
          <a:p>
            <a:pPr marL="0" indent="0"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pic>
        <p:nvPicPr>
          <p:cNvPr id="5" name="Picture 2" descr="File:Moses-Tablets.jpg">
            <a:extLst>
              <a:ext uri="{FF2B5EF4-FFF2-40B4-BE49-F238E27FC236}">
                <a16:creationId xmlns:a16="http://schemas.microsoft.com/office/drawing/2014/main" id="{51757E36-8277-416A-B167-4FB8366F9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502" y="1914525"/>
            <a:ext cx="3986141" cy="494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8DEC577-A92C-436A-97EE-00D64ABE5470}"/>
              </a:ext>
            </a:extLst>
          </p:cNvPr>
          <p:cNvSpPr/>
          <p:nvPr/>
        </p:nvSpPr>
        <p:spPr>
          <a:xfrm>
            <a:off x="10357" y="4567297"/>
            <a:ext cx="81851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“burnt it with fire, ground it to powder, strawed it on the water,</a:t>
            </a:r>
          </a:p>
          <a:p>
            <a:pPr algn="ctr"/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made Israel to drink of it.”</a:t>
            </a:r>
            <a:endParaRPr lang="en-US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6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7">
            <a:extLst>
              <a:ext uri="{FF2B5EF4-FFF2-40B4-BE49-F238E27FC236}">
                <a16:creationId xmlns:a16="http://schemas.microsoft.com/office/drawing/2014/main" id="{73EBFE71-55CD-4429-AF10-9253A19E1A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44565" y="1063861"/>
            <a:ext cx="8347435" cy="165576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“Now </a:t>
            </a:r>
            <a:r>
              <a:rPr lang="en-US" sz="4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these things </a:t>
            </a:r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happened unto them for ensamples: </a:t>
            </a:r>
          </a:p>
          <a:p>
            <a:pPr>
              <a:spcBef>
                <a:spcPts val="0"/>
              </a:spcBef>
            </a:pPr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they are written </a:t>
            </a:r>
          </a:p>
          <a:p>
            <a:pPr>
              <a:spcBef>
                <a:spcPts val="0"/>
              </a:spcBef>
            </a:pPr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our </a:t>
            </a:r>
            <a:r>
              <a:rPr lang="en-US" sz="4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admonition.</a:t>
            </a:r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spcBef>
                <a:spcPts val="0"/>
              </a:spcBef>
            </a:pPr>
            <a:r>
              <a:rPr lang="el-G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ουθεσί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 (nouthesi’a)</a:t>
            </a:r>
          </a:p>
          <a:p>
            <a:pPr>
              <a:spcBef>
                <a:spcPts val="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Warning or attention.</a:t>
            </a:r>
          </a:p>
          <a:p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6C6FB8-D091-4AB6-9C7A-9161316646B3}"/>
              </a:ext>
            </a:extLst>
          </p:cNvPr>
          <p:cNvSpPr/>
          <p:nvPr/>
        </p:nvSpPr>
        <p:spPr>
          <a:xfrm>
            <a:off x="193964" y="27019"/>
            <a:ext cx="1196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Lessons from Ancient Israel</a:t>
            </a:r>
            <a:endParaRPr lang="en-US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B6FD31-478A-4D7F-9806-D0EFE85234F5}"/>
              </a:ext>
            </a:extLst>
          </p:cNvPr>
          <p:cNvSpPr/>
          <p:nvPr/>
        </p:nvSpPr>
        <p:spPr>
          <a:xfrm>
            <a:off x="10439400" y="416906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br>
              <a:rPr lang="en-US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2DF2E7-CC34-4532-895E-9EDB5691F087}"/>
              </a:ext>
            </a:extLst>
          </p:cNvPr>
          <p:cNvSpPr/>
          <p:nvPr/>
        </p:nvSpPr>
        <p:spPr>
          <a:xfrm>
            <a:off x="9296400" y="6113859"/>
            <a:ext cx="25763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1 Cor 10:11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591" y="-38100"/>
            <a:ext cx="12077700" cy="69342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it (my sin) Cost?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Sin’s “debt” always </a:t>
            </a:r>
            <a:r>
              <a:rPr lang="en-US" altLang="en-US" sz="4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compounds. </a:t>
            </a:r>
            <a:endParaRPr lang="en-US" altLang="en-US" sz="4000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d) Direct question. 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“Who is on the Lord’s side…?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The sons of Levi gathered themselves unto him.”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e) Difficult Position. 27 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“Slay every man his brother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…companion…neighbor”</a:t>
            </a:r>
            <a:endParaRPr lang="en-US" altLang="en-US" sz="4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f) Death and destruction. 3000 died.  (Vs 28)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35  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“And the LORD plagued the people…”</a:t>
            </a:r>
          </a:p>
          <a:p>
            <a:pPr marL="0" indent="0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had already warned them!  Ex. 22:20 </a:t>
            </a:r>
            <a:endParaRPr lang="en-US" altLang="en-US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57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" y="609600"/>
            <a:ext cx="12077700" cy="69342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such terrible consequences? </a:t>
            </a:r>
          </a:p>
          <a:p>
            <a:pPr marL="0" indent="0" algn="ctr">
              <a:buNone/>
            </a:pPr>
            <a:r>
              <a:rPr lang="en-US" alt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Because willful sin gives Satan increased influence in our lives.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“rebellion is as the sin of </a:t>
            </a:r>
            <a:r>
              <a:rPr lang="en-US" altLang="en-US" sz="6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witchcraft!”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Sam. 15:23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Rebellion comes from “</a:t>
            </a:r>
            <a:r>
              <a:rPr lang="en-US" altLang="en-US" sz="4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marah</a:t>
            </a:r>
            <a:r>
              <a:rPr lang="en-US" alt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 which means: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“bitterness!”</a:t>
            </a:r>
            <a:endParaRPr lang="en-US" altLang="en-US" sz="8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8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" y="228600"/>
            <a:ext cx="12077700" cy="69342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2) Sin’s “debt” always </a:t>
            </a:r>
            <a:r>
              <a:rPr lang="en-US" altLang="en-US" sz="4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compounds. </a:t>
            </a:r>
            <a:endParaRPr lang="en-US" altLang="en-US" sz="4000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g) </a:t>
            </a:r>
            <a:r>
              <a:rPr lang="en-US" altLang="en-US" sz="44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Distance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from God. (Isolation)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Ex. 33:3 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 will </a:t>
            </a:r>
          </a:p>
          <a:p>
            <a:pPr marL="0" indent="0"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not go up in the midst of thee…lest I consume thee”</a:t>
            </a:r>
          </a:p>
          <a:p>
            <a:pPr marL="0" indent="0" algn="ctr">
              <a:buNone/>
            </a:pPr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Moses took the tabernacle, and </a:t>
            </a:r>
            <a:r>
              <a:rPr lang="en-US" alt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pitched afar off 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from the camp, called it the </a:t>
            </a:r>
            <a:r>
              <a:rPr lang="en-US" alt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Tabernacle of the congregation</a:t>
            </a:r>
            <a:r>
              <a:rPr lang="en-US" alt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still made a way back to Him!</a:t>
            </a:r>
            <a:endParaRPr lang="en-US" alt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…</a:t>
            </a:r>
            <a:r>
              <a:rPr lang="en-US" alt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every one which sought the LORD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went out unto the tabernacle of the congregation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was without the camp.”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6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" y="381000"/>
            <a:ext cx="12077700" cy="6858000"/>
          </a:xfrm>
          <a:noFill/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Israel’s time in Egypt affected /infected some of their ideas and attitudes.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During difficult times, Satan used this to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Tempt them to resist and rebel from God which: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Corrupted their relationship with God.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Compounded the consequences of their sin.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(sin) moved them further from God,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leaving them increasingly</a:t>
            </a: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vulnerable to more of Satan’s deception and influence.</a:t>
            </a:r>
          </a:p>
        </p:txBody>
      </p:sp>
    </p:spTree>
    <p:extLst>
      <p:ext uri="{BB962C8B-B14F-4D97-AF65-F5344CB8AC3E}">
        <p14:creationId xmlns:p14="http://schemas.microsoft.com/office/powerpoint/2010/main" val="37500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" y="381000"/>
            <a:ext cx="12077700" cy="6858000"/>
          </a:xfrm>
          <a:noFill/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His love and mercy God made a way to restore their relationship with Him.  </a:t>
            </a:r>
          </a:p>
          <a:p>
            <a:pPr marL="0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Ex. 33:7  </a:t>
            </a: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“Every one which sought the LORD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went out unto the tabernacle of the congregation,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was without the camp.”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Those that chose to seek and follow God,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discovered (like David) that: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“He restoreth my soul and leads me in the paths of righteousness”  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Ps. 23:3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41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518" y="609600"/>
            <a:ext cx="12077700" cy="67056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Satan uses our time in Egypt (the world) to develop ideas and attitudes (thoughts) that he builds into what the Bible describe as</a:t>
            </a:r>
          </a:p>
          <a:p>
            <a:pPr marL="0" indent="0" algn="ctr">
              <a:buNone/>
            </a:pPr>
            <a:r>
              <a:rPr lang="en-US" altLang="en-US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“strongholds”</a:t>
            </a:r>
            <a:r>
              <a:rPr lang="en-US" altLang="en-US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 our soul. </a:t>
            </a:r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 Cor 10:3-5; 1 Jn 2:15,16)</a:t>
            </a: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n-US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then uses these to influence our responses to God (</a:t>
            </a:r>
            <a:r>
              <a:rPr lang="en-US" altLang="en-US" sz="4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 Word and Will</a:t>
            </a:r>
            <a:r>
              <a:rPr lang="en-US" altLang="en-US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), hoping to: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Corrupt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our relationship with God.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 effect of our choices. </a:t>
            </a:r>
            <a:r>
              <a:rPr lang="en-US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Tim. 2:24-26</a:t>
            </a:r>
            <a:endParaRPr lang="en-US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086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12077700" cy="67056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sz="43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Like Israel, our sin moves us away from God;</a:t>
            </a:r>
          </a:p>
          <a:p>
            <a:pPr marL="0" indent="0" algn="ctr">
              <a:buNone/>
            </a:pPr>
            <a:r>
              <a:rPr lang="en-US" alt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Leaving us more vulnerable to Satan’s influence.</a:t>
            </a:r>
          </a:p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Thankfully, God has made a way to back to a healthy relationship with Him (1 Jn 1:6-9)  </a:t>
            </a:r>
          </a:p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to </a:t>
            </a:r>
            <a:r>
              <a:rPr lang="en-US" altLang="en-US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“restore our soul”.</a:t>
            </a:r>
          </a:p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we (like Israel) have to come to God</a:t>
            </a:r>
          </a:p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 His Terms! </a:t>
            </a:r>
            <a:endParaRPr lang="en-US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34636" y="457200"/>
            <a:ext cx="12077700" cy="6705600"/>
          </a:xfrm>
          <a:noFill/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Romans 12:1-2 </a:t>
            </a: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 beseech you therefore </a:t>
            </a:r>
          </a:p>
          <a:p>
            <a:pPr marL="0" indent="0" algn="ctr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the mercies of God, that ye present your bodies </a:t>
            </a:r>
          </a:p>
          <a:p>
            <a:pPr marL="0" indent="0" algn="ctr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4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living sacrifice</a:t>
            </a: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holy</a:t>
            </a: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acceptable unto God</a:t>
            </a: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en-US" altLang="en-US" sz="5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is your reasonable service. </a:t>
            </a:r>
          </a:p>
          <a:p>
            <a:pPr marL="0" indent="0" algn="ctr">
              <a:buNone/>
            </a:pPr>
            <a:r>
              <a:rPr lang="en-US" altLang="en-US" sz="5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And be not </a:t>
            </a:r>
            <a:r>
              <a:rPr lang="en-US" altLang="en-US" sz="52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conformed to this world</a:t>
            </a:r>
            <a:r>
              <a:rPr lang="en-US" altLang="en-US" sz="5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(Egypt)</a:t>
            </a:r>
          </a:p>
          <a:p>
            <a:pPr marL="0" indent="0" algn="ctr">
              <a:buNone/>
            </a:pPr>
            <a:r>
              <a:rPr lang="en-US" altLang="en-US" sz="5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altLang="en-US" sz="4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transformed </a:t>
            </a: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en-US" altLang="en-US" sz="4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renewing of your mind</a:t>
            </a:r>
            <a:r>
              <a:rPr lang="en-US" altLang="en-US" sz="5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altLang="en-US" sz="5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that ye may prove what is that good, and acceptable, and perfect, will of God.” </a:t>
            </a:r>
          </a:p>
          <a:p>
            <a:pPr marL="0" indent="0" algn="ctr">
              <a:buNone/>
            </a:pPr>
            <a:endParaRPr lang="en-US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05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A59E25-C608-4D4E-9A8C-3B301A7617C0}"/>
              </a:ext>
            </a:extLst>
          </p:cNvPr>
          <p:cNvSpPr txBox="1"/>
          <p:nvPr/>
        </p:nvSpPr>
        <p:spPr>
          <a:xfrm>
            <a:off x="6096000" y="-533400"/>
            <a:ext cx="6001574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i="1" dirty="0">
                <a:latin typeface="Georgia" panose="02040502050405020303" pitchFamily="18" charset="0"/>
                <a:ea typeface="+mj-ea"/>
                <a:cs typeface="+mj-cs"/>
              </a:rPr>
              <a:t>Are you willing to work with God to: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icture containing wall, indoor, clothing, person&#10;&#10;Description automatically generated">
            <a:extLst>
              <a:ext uri="{FF2B5EF4-FFF2-40B4-BE49-F238E27FC236}">
                <a16:creationId xmlns:a16="http://schemas.microsoft.com/office/drawing/2014/main" id="{F7CB99D3-1025-43EA-B7F2-F8FFBAE091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8" r="19685" b="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FF718B3-7BC6-47ED-935B-6C9B0F8D73F7}"/>
              </a:ext>
            </a:extLst>
          </p:cNvPr>
          <p:cNvSpPr/>
          <p:nvPr/>
        </p:nvSpPr>
        <p:spPr>
          <a:xfrm>
            <a:off x="5495222" y="2239818"/>
            <a:ext cx="669677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Identify and Remove Satan’s “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strongholds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</a:p>
          <a:p>
            <a:pPr algn="ctr"/>
            <a:r>
              <a:rPr lang="en-US" sz="3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“Be not conformed to this world”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7FE450-E055-49E1-BD5B-123630CE297D}"/>
              </a:ext>
            </a:extLst>
          </p:cNvPr>
          <p:cNvSpPr txBox="1"/>
          <p:nvPr/>
        </p:nvSpPr>
        <p:spPr>
          <a:xfrm>
            <a:off x="5233224" y="4117255"/>
            <a:ext cx="7220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Replace them with  “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towers </a:t>
            </a:r>
          </a:p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(God’s) Truth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in your soul?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2AA6C3-01B0-4A59-9A4D-7E4754D78705}"/>
              </a:ext>
            </a:extLst>
          </p:cNvPr>
          <p:cNvSpPr txBox="1"/>
          <p:nvPr/>
        </p:nvSpPr>
        <p:spPr>
          <a:xfrm>
            <a:off x="4274127" y="5517639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“but be transformed by the renewing of your mind”</a:t>
            </a:r>
          </a:p>
        </p:txBody>
      </p:sp>
    </p:spTree>
    <p:extLst>
      <p:ext uri="{BB962C8B-B14F-4D97-AF65-F5344CB8AC3E}">
        <p14:creationId xmlns:p14="http://schemas.microsoft.com/office/powerpoint/2010/main" val="1000681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A63171-F30A-4869-AA7A-4F66CCA8B810}"/>
              </a:ext>
            </a:extLst>
          </p:cNvPr>
          <p:cNvSpPr txBox="1"/>
          <p:nvPr/>
        </p:nvSpPr>
        <p:spPr>
          <a:xfrm>
            <a:off x="104313" y="458956"/>
            <a:ext cx="120876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Egypt: 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picture of the power and pull of the </a:t>
            </a:r>
          </a:p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World ruled by Satan </a:t>
            </a:r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god of this world”.</a:t>
            </a:r>
          </a:p>
          <a:p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Passover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picture of the price required to </a:t>
            </a:r>
          </a:p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redeem us from the Satan’s power.</a:t>
            </a:r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Col. 1:13,14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3EAC26-4768-422A-AEBC-CC57703F94D6}"/>
              </a:ext>
            </a:extLst>
          </p:cNvPr>
          <p:cNvSpPr txBox="1"/>
          <p:nvPr/>
        </p:nvSpPr>
        <p:spPr>
          <a:xfrm>
            <a:off x="4419600" y="-76200"/>
            <a:ext cx="24384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Review: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861788-2FBC-43CE-B233-9C5601449750}"/>
              </a:ext>
            </a:extLst>
          </p:cNvPr>
          <p:cNvSpPr/>
          <p:nvPr/>
        </p:nvSpPr>
        <p:spPr>
          <a:xfrm>
            <a:off x="110970" y="3588953"/>
            <a:ext cx="11928629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God</a:t>
            </a:r>
            <a:r>
              <a:rPr lang="en-US" sz="3600" dirty="0"/>
              <a:t> </a:t>
            </a:r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“delivered us from the power of darkness, and translated us into the kingdom of his dear Son:</a:t>
            </a:r>
          </a:p>
          <a:p>
            <a:pPr algn="ctr"/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whom we have </a:t>
            </a:r>
            <a:r>
              <a:rPr lang="en-US" sz="4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redemption through his blood</a:t>
            </a:r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even the forgiveness of sins.”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68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709" y="1066800"/>
            <a:ext cx="8279092" cy="213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Cor 10:1-2  </a:t>
            </a:r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“our fathers were </a:t>
            </a:r>
            <a:r>
              <a:rPr lang="en-US" sz="4800" b="1" i="1" u="sng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baptized</a:t>
            </a:r>
            <a:r>
              <a:rPr lang="en-US" sz="480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unto Moses in the cloud and in the sea”</a:t>
            </a:r>
          </a:p>
          <a:p>
            <a:pPr marL="0" indent="0" algn="ctr">
              <a:buNone/>
            </a:pPr>
            <a:endParaRPr lang="en-US" altLang="en-US" sz="3200" b="1" i="1" dirty="0"/>
          </a:p>
        </p:txBody>
      </p:sp>
      <p:pic>
        <p:nvPicPr>
          <p:cNvPr id="2050" name="Picture 2" descr="Image result for the exodus of israel">
            <a:extLst>
              <a:ext uri="{FF2B5EF4-FFF2-40B4-BE49-F238E27FC236}">
                <a16:creationId xmlns:a16="http://schemas.microsoft.com/office/drawing/2014/main" id="{62A9AEB2-9E05-4656-A619-FAAA51164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546" y="871375"/>
            <a:ext cx="4416345" cy="2481425"/>
          </a:xfrm>
          <a:prstGeom prst="rect">
            <a:avLst/>
          </a:prstGeom>
          <a:noFill/>
          <a:effectLst>
            <a:softEdge rad="292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A63171-F30A-4869-AA7A-4F66CCA8B810}"/>
              </a:ext>
            </a:extLst>
          </p:cNvPr>
          <p:cNvSpPr txBox="1"/>
          <p:nvPr/>
        </p:nvSpPr>
        <p:spPr>
          <a:xfrm>
            <a:off x="228600" y="152400"/>
            <a:ext cx="1173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   Red sea symbolizes a type of Baptism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502CAD-4171-4315-A798-62D5E151806A}"/>
              </a:ext>
            </a:extLst>
          </p:cNvPr>
          <p:cNvSpPr/>
          <p:nvPr/>
        </p:nvSpPr>
        <p:spPr>
          <a:xfrm>
            <a:off x="-31382" y="3186545"/>
            <a:ext cx="100897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Baptism represents a commitment to: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Leave </a:t>
            </a:r>
            <a:r>
              <a:rPr lang="en-US" sz="4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“Egypt” 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behind!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 to follow God by faith. </a:t>
            </a:r>
          </a:p>
        </p:txBody>
      </p:sp>
      <p:pic>
        <p:nvPicPr>
          <p:cNvPr id="4" name="Picture 2" descr="Image result for baptism">
            <a:extLst>
              <a:ext uri="{FF2B5EF4-FFF2-40B4-BE49-F238E27FC236}">
                <a16:creationId xmlns:a16="http://schemas.microsoft.com/office/drawing/2014/main" id="{C6C2684E-A5F4-4D0B-9C4D-6F5671084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826" y="3962400"/>
            <a:ext cx="3865775" cy="2895600"/>
          </a:xfrm>
          <a:prstGeom prst="rect">
            <a:avLst/>
          </a:prstGeom>
          <a:noFill/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54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31812" y="533400"/>
            <a:ext cx="12192000" cy="1842433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6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Sinai (the Law) represents “Discipleship”. </a:t>
            </a:r>
          </a:p>
          <a:p>
            <a:pPr marL="0" indent="0" algn="ctr">
              <a:buNone/>
            </a:pPr>
            <a:r>
              <a:rPr lang="en-US" sz="6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commitment to maintaining to a relationship with God through His word.</a:t>
            </a:r>
            <a:endParaRPr lang="en-US" altLang="en-US" sz="4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C0A953-07DA-404F-8888-88C217376862}"/>
              </a:ext>
            </a:extLst>
          </p:cNvPr>
          <p:cNvSpPr/>
          <p:nvPr/>
        </p:nvSpPr>
        <p:spPr>
          <a:xfrm>
            <a:off x="113145" y="2209800"/>
            <a:ext cx="12078855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Sinai we learn about:</a:t>
            </a:r>
          </a:p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God’s Holy standard.</a:t>
            </a:r>
          </a:p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Our own sinfulness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inability to meet God’s standard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Our need for forgiveness through atonement.</a:t>
            </a:r>
          </a:p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God’s plan for a partnership with us.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 19:5,6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peculiar treasure, a kingdom of priests…”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126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4287" y="1949064"/>
            <a:ext cx="12192000" cy="4908936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There’s a significant  difference between getting out of Egypt (the world)</a:t>
            </a:r>
          </a:p>
          <a:p>
            <a:pPr marL="0" indent="0" algn="ctr">
              <a:buNone/>
            </a:pPr>
            <a:r>
              <a:rPr lang="en-US" alt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getting “Egypt” out of us!</a:t>
            </a:r>
          </a:p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pressures (habits/attitudes) of our past can easily sabotage our future! </a:t>
            </a:r>
          </a:p>
          <a:p>
            <a:pPr marL="0" indent="0" algn="ctr">
              <a:buNone/>
            </a:pPr>
            <a:r>
              <a:rPr lang="en-US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(Our Faith Journey)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F2951C-3316-40E2-BF51-16C1D9E8583A}"/>
              </a:ext>
            </a:extLst>
          </p:cNvPr>
          <p:cNvSpPr/>
          <p:nvPr/>
        </p:nvSpPr>
        <p:spPr>
          <a:xfrm>
            <a:off x="304800" y="-152400"/>
            <a:ext cx="11734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Sinai also revealed the power and pull of “Egypt”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085DD1-E66D-4A3F-BCDB-C17034250458}"/>
              </a:ext>
            </a:extLst>
          </p:cNvPr>
          <p:cNvSpPr/>
          <p:nvPr/>
        </p:nvSpPr>
        <p:spPr>
          <a:xfrm>
            <a:off x="7467600" y="805190"/>
            <a:ext cx="457048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7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(Our Past)</a:t>
            </a: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" y="152400"/>
            <a:ext cx="11963400" cy="5867400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Timeline:  Ex. 19:  </a:t>
            </a:r>
          </a:p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Israel arrives and camps at the base of Sinai.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1) God reviewed His power, protection,     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provision and  plan.  (vs 4-6)</a:t>
            </a:r>
          </a:p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“all the people answered together…</a:t>
            </a:r>
          </a:p>
          <a:p>
            <a:pPr marL="0" indent="0" algn="ctr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that the LORD hath spoken we will do.”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2) 3 days later God descends on Sinai. 16-23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B2226F-E9B5-45DF-A768-107B960865C1}"/>
              </a:ext>
            </a:extLst>
          </p:cNvPr>
          <p:cNvSpPr/>
          <p:nvPr/>
        </p:nvSpPr>
        <p:spPr>
          <a:xfrm>
            <a:off x="304800" y="4026456"/>
            <a:ext cx="117729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“Sinai was altogether on a smoke, because the </a:t>
            </a:r>
            <a:r>
              <a:rPr lang="en-US" sz="4000" b="1" i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descended upon it in fire: …and the whole mount quaked greatly. …the LORD called Moses to the top… </a:t>
            </a:r>
          </a:p>
          <a:p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Moses went.” 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 18-20</a:t>
            </a:r>
            <a:b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324214-94FB-4F27-A22E-1D812AC1606D}"/>
              </a:ext>
            </a:extLst>
          </p:cNvPr>
          <p:cNvSpPr txBox="1"/>
          <p:nvPr/>
        </p:nvSpPr>
        <p:spPr>
          <a:xfrm>
            <a:off x="6490855" y="5896992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Returned to the people.  Vs 25</a:t>
            </a:r>
          </a:p>
        </p:txBody>
      </p:sp>
      <p:pic>
        <p:nvPicPr>
          <p:cNvPr id="1026" name="Picture 2" descr="Image result for moses in mount sinai">
            <a:extLst>
              <a:ext uri="{FF2B5EF4-FFF2-40B4-BE49-F238E27FC236}">
                <a16:creationId xmlns:a16="http://schemas.microsoft.com/office/drawing/2014/main" id="{505B6F04-AEFD-46B3-951C-184F8FB63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8495"/>
            <a:ext cx="5429250" cy="654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11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11963400" cy="7239000"/>
          </a:xfrm>
          <a:noFill/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Timeline:  </a:t>
            </a:r>
            <a:r>
              <a:rPr lang="en-US" altLang="en-US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Ex. 20: </a:t>
            </a:r>
          </a:p>
          <a:p>
            <a:pPr marL="0" indent="0">
              <a:buNone/>
            </a:pPr>
            <a:r>
              <a:rPr lang="en-US" altLang="en-US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God gives the 10 Commandments</a:t>
            </a: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Vs. 1-18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 The people hear God speak and respond. 18-21</a:t>
            </a:r>
          </a:p>
          <a:p>
            <a:pPr marL="0" indent="0" algn="ctr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“the people …removed and stood afar off. </a:t>
            </a:r>
          </a:p>
          <a:p>
            <a:pPr marL="0" indent="0" algn="ctr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said to Moses, </a:t>
            </a:r>
          </a:p>
          <a:p>
            <a:pPr marL="0" indent="0" algn="ctr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Speak thou with us, and we will hear; </a:t>
            </a:r>
          </a:p>
          <a:p>
            <a:pPr marL="0" indent="0" algn="ctr">
              <a:buNone/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let not God speak with us, lest we die.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4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 Moses Responds: 20 </a:t>
            </a:r>
            <a:r>
              <a:rPr lang="en-US" altLang="en-US" sz="4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Fear not: for God is come to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prove you, and that his fear may be before your faces,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that ye sin not.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sz="4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47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people stood afar off</a:t>
            </a: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en-US" sz="47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Moses drew near </a:t>
            </a: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unto the thick darkness </a:t>
            </a:r>
            <a:r>
              <a:rPr lang="en-US" altLang="en-US" sz="47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where God was.” </a:t>
            </a: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 descr="Related image">
            <a:extLst>
              <a:ext uri="{FF2B5EF4-FFF2-40B4-BE49-F238E27FC236}">
                <a16:creationId xmlns:a16="http://schemas.microsoft.com/office/drawing/2014/main" id="{F8285F4C-EAD3-4154-9069-92EB0A96A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078" y="381000"/>
            <a:ext cx="4495800" cy="510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85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C5FA00A4-2E6B-44C8-8FEC-A1757A679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666" y="152400"/>
            <a:ext cx="11963400" cy="693420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Ex. 21-23   God gives Moses various instructions</a:t>
            </a:r>
          </a:p>
          <a:p>
            <a:pPr marL="0" indent="0" algn="ctr">
              <a:buNone/>
            </a:pPr>
            <a:r>
              <a:rPr lang="en-US" alt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returns to share them with Israel. </a:t>
            </a:r>
          </a:p>
          <a:p>
            <a:pPr marL="0" indent="0" algn="ctr">
              <a:buNone/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Ex. 24 God reveals himself to the People</a:t>
            </a: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1-3 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“Come up unto the LORD, thou, and Aaron, Nadab, and Abihu, and 70 of the elders of Israel;</a:t>
            </a:r>
          </a:p>
          <a:p>
            <a:pPr marL="0" indent="0" algn="ctr">
              <a:buNone/>
            </a:pP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worship ye afar off. </a:t>
            </a:r>
          </a:p>
          <a:p>
            <a:pPr marL="0" indent="0" algn="ctr">
              <a:buNone/>
            </a:pP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Moses alone shall come near the LORD</a:t>
            </a:r>
            <a:r>
              <a:rPr lang="en-US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 </a:t>
            </a:r>
            <a:r>
              <a:rPr lang="en-US" altLang="en-US" sz="47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went up Moses, and Aaron, Nadab, and Abihu, and seventy of the elders of Israel: </a:t>
            </a:r>
          </a:p>
          <a:p>
            <a:pPr marL="0" indent="0" algn="ctr">
              <a:buNone/>
            </a:pPr>
            <a:endParaRPr lang="en-US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21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2054</Words>
  <Application>Microsoft Office PowerPoint</Application>
  <PresentationFormat>Widescreen</PresentationFormat>
  <Paragraphs>225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Peters</dc:creator>
  <cp:lastModifiedBy>Keith Peters</cp:lastModifiedBy>
  <cp:revision>72</cp:revision>
  <dcterms:created xsi:type="dcterms:W3CDTF">2019-01-17T19:55:32Z</dcterms:created>
  <dcterms:modified xsi:type="dcterms:W3CDTF">2019-01-26T21:30:55Z</dcterms:modified>
</cp:coreProperties>
</file>