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4" r:id="rId2"/>
  </p:sldMasterIdLst>
  <p:notesMasterIdLst>
    <p:notesMasterId r:id="rId35"/>
  </p:notesMasterIdLst>
  <p:handoutMasterIdLst>
    <p:handoutMasterId r:id="rId36"/>
  </p:handoutMasterIdLst>
  <p:sldIdLst>
    <p:sldId id="422" r:id="rId3"/>
    <p:sldId id="444" r:id="rId4"/>
    <p:sldId id="425" r:id="rId5"/>
    <p:sldId id="446" r:id="rId6"/>
    <p:sldId id="445" r:id="rId7"/>
    <p:sldId id="433" r:id="rId8"/>
    <p:sldId id="447" r:id="rId9"/>
    <p:sldId id="456" r:id="rId10"/>
    <p:sldId id="463" r:id="rId11"/>
    <p:sldId id="464" r:id="rId12"/>
    <p:sldId id="465" r:id="rId13"/>
    <p:sldId id="470" r:id="rId14"/>
    <p:sldId id="473" r:id="rId15"/>
    <p:sldId id="474" r:id="rId16"/>
    <p:sldId id="467" r:id="rId17"/>
    <p:sldId id="468" r:id="rId18"/>
    <p:sldId id="469" r:id="rId19"/>
    <p:sldId id="466" r:id="rId20"/>
    <p:sldId id="476" r:id="rId21"/>
    <p:sldId id="475" r:id="rId22"/>
    <p:sldId id="471" r:id="rId23"/>
    <p:sldId id="472" r:id="rId24"/>
    <p:sldId id="266" r:id="rId25"/>
    <p:sldId id="477" r:id="rId26"/>
    <p:sldId id="283" r:id="rId27"/>
    <p:sldId id="461" r:id="rId28"/>
    <p:sldId id="478" r:id="rId29"/>
    <p:sldId id="481" r:id="rId30"/>
    <p:sldId id="480" r:id="rId31"/>
    <p:sldId id="482" r:id="rId32"/>
    <p:sldId id="483" r:id="rId33"/>
    <p:sldId id="479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0066"/>
    <a:srgbClr val="B8B8B8"/>
    <a:srgbClr val="004080"/>
    <a:srgbClr val="763219"/>
    <a:srgbClr val="16531B"/>
    <a:srgbClr val="DC8F67"/>
    <a:srgbClr val="810100"/>
    <a:srgbClr val="12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5" autoAdjust="0"/>
    <p:restoredTop sz="90929"/>
  </p:normalViewPr>
  <p:slideViewPr>
    <p:cSldViewPr>
      <p:cViewPr varScale="1">
        <p:scale>
          <a:sx n="104" d="100"/>
          <a:sy n="104" d="100"/>
        </p:scale>
        <p:origin x="414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dirty="0"/>
              <a:t>Dare to Love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z="800" dirty="0"/>
              <a:t>©Bristol Works, Inc.</a:t>
            </a:r>
          </a:p>
          <a:p>
            <a:r>
              <a:rPr lang="en-US" sz="800" dirty="0"/>
              <a:t>Rose Publishing, Inc. 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D6380C-3D92-DD43-A3F7-E6BA8EDDC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BD6F3C-A906-7D44-9395-B59891EAC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8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34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10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3958158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11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146230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12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3896723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13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1418504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2412894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4031666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16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972742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17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2314781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18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2926848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19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32616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23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20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3680165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21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2312191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22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462459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23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24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917419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6E38-B02F-D940-B841-7ACD7E2F5A77}" type="slidenum">
              <a:rPr lang="en-US"/>
              <a:pPr/>
              <a:t>25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6E38-B02F-D940-B841-7ACD7E2F5A77}" type="slidenum">
              <a:rPr lang="en-US"/>
              <a:pPr/>
              <a:t>26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15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6E38-B02F-D940-B841-7ACD7E2F5A77}" type="slidenum">
              <a:rPr lang="en-US"/>
              <a:pPr/>
              <a:t>27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16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6E38-B02F-D940-B841-7ACD7E2F5A77}" type="slidenum">
              <a:rPr lang="en-US"/>
              <a:pPr/>
              <a:t>28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96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6E38-B02F-D940-B841-7ACD7E2F5A77}" type="slidenum">
              <a:rPr lang="en-US"/>
              <a:pPr/>
              <a:t>29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3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6E38-B02F-D940-B841-7ACD7E2F5A77}" type="slidenum">
              <a:rPr lang="en-US"/>
              <a:pPr/>
              <a:t>30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981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6E38-B02F-D940-B841-7ACD7E2F5A77}" type="slidenum">
              <a:rPr lang="en-US"/>
              <a:pPr/>
              <a:t>31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83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6E38-B02F-D940-B841-7ACD7E2F5A77}" type="slidenum">
              <a:rPr lang="en-US"/>
              <a:pPr/>
              <a:t>32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3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4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0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6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8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3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3716-60F9-034B-8F1F-0C1EF733F62F}" type="slidenum">
              <a:rPr lang="en-US"/>
              <a:pPr/>
              <a:t>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Ecclesiastes 7:8; Galatians 5:22.</a:t>
            </a:r>
          </a:p>
        </p:txBody>
      </p:sp>
    </p:spTree>
    <p:extLst>
      <p:ext uri="{BB962C8B-B14F-4D97-AF65-F5344CB8AC3E}">
        <p14:creationId xmlns:p14="http://schemas.microsoft.com/office/powerpoint/2010/main" val="279041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420186-7391-C14D-89C6-F7CFB1E97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424350-993C-434E-B36D-141C59F4C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219076"/>
            <a:ext cx="2768600" cy="6257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19076"/>
            <a:ext cx="8102600" cy="6257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B8BF5D-DAFE-B240-890E-D49427DE9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CD1F5E-B839-4BC3-A964-D2999235B44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49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C092AE-952B-CD41-BE6E-427EE4675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CA1C72-49F6-384E-8DAC-97DDC811A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5435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990600"/>
            <a:ext cx="5435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FDB763-0744-934E-BCAD-F2107EA5D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E4D01B-D689-4B42-9181-891618236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E823C2-9BD3-DE40-8805-766959261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6BA86E-21C6-9244-BAD4-9FCADCD0D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C38A3F-8FB9-BA44-8C8B-ADE56B802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5275FB-6EB2-6449-810D-68EF0B7BE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19075"/>
            <a:ext cx="1107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990600"/>
            <a:ext cx="1107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6806DE-D5D3-1C43-8A26-058803FE46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Symbol" charset="2"/>
        <a:buChar char="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9CD92B-0DDD-449B-8132-BB5685BBF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7293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EDB05D-4F2B-45CC-9A3A-D96D372CB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78B91-4A66-4FAF-AE0C-0B6610826AA3}"/>
              </a:ext>
            </a:extLst>
          </p:cNvPr>
          <p:cNvSpPr txBox="1"/>
          <p:nvPr/>
        </p:nvSpPr>
        <p:spPr>
          <a:xfrm>
            <a:off x="533400" y="228600"/>
            <a:ext cx="1143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Learning to Love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Corinthians 13</a:t>
            </a:r>
          </a:p>
        </p:txBody>
      </p:sp>
    </p:spTree>
    <p:extLst>
      <p:ext uri="{BB962C8B-B14F-4D97-AF65-F5344CB8AC3E}">
        <p14:creationId xmlns:p14="http://schemas.microsoft.com/office/powerpoint/2010/main" val="220805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&#10;&#10;Description generated with high confidence">
            <a:extLst>
              <a:ext uri="{FF2B5EF4-FFF2-40B4-BE49-F238E27FC236}">
                <a16:creationId xmlns:a16="http://schemas.microsoft.com/office/drawing/2014/main" id="{9A704118-1B8C-4A73-A51A-6AE32FC98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79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3856B5A6-FF87-428D-B5E7-1ABD70CD3E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411133" y="228600"/>
            <a:ext cx="7704667" cy="6019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4:20,21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staggered not at the promise of God through unbelief;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but </a:t>
            </a:r>
            <a:r>
              <a:rPr lang="en-US" sz="40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strong in faith</a:t>
            </a: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giving glory to God;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being fully persuaded that, what he had promised,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44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able also to perform.”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Who’s the “He”?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3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548409" y="0"/>
            <a:ext cx="11074400" cy="533400"/>
          </a:xfrm>
        </p:spPr>
        <p:txBody>
          <a:bodyPr/>
          <a:lstStyle/>
          <a:p>
            <a:br>
              <a:rPr lang="en-US" sz="6000" dirty="0"/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“charity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/>
              <a:t>vs 4</a:t>
            </a:r>
            <a:br>
              <a:rPr lang="en-US" sz="6000" dirty="0"/>
            </a:br>
            <a:endParaRPr lang="en-US" sz="4800" dirty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810710"/>
            <a:ext cx="11942618" cy="5666290"/>
          </a:xfrm>
        </p:spPr>
        <p:txBody>
          <a:bodyPr/>
          <a:lstStyle/>
          <a:p>
            <a:pPr marL="0" indent="0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God has purposes for the “long”     </a:t>
            </a:r>
          </a:p>
          <a:p>
            <a:pPr marL="0" indent="0">
              <a:spcBef>
                <a:spcPts val="0"/>
              </a:spcBef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lessons of life! (Ro. 8:28,29)</a:t>
            </a:r>
          </a:p>
          <a:p>
            <a:pPr marL="742950" indent="-742950">
              <a:spcBef>
                <a:spcPts val="0"/>
              </a:spcBef>
              <a:buAutoNum type="alphaUcPeriod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takes </a:t>
            </a:r>
            <a:r>
              <a:rPr lang="en-US" sz="4000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time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prepare us for </a:t>
            </a:r>
            <a:r>
              <a:rPr lang="en-US" sz="4000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purposes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Eccl 3:11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hath made every thing beautiful </a:t>
            </a:r>
          </a:p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66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time: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our “time” we usually make a mess!)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he hath set </a:t>
            </a:r>
            <a:r>
              <a:rPr lang="en-US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their heart...” 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ʿôlām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eternity, everlasting</a:t>
            </a:r>
            <a:endParaRPr lang="en-US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72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451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548409" y="0"/>
            <a:ext cx="11074400" cy="533400"/>
          </a:xfrm>
        </p:spPr>
        <p:txBody>
          <a:bodyPr/>
          <a:lstStyle/>
          <a:p>
            <a:br>
              <a:rPr lang="en-US" sz="6000" dirty="0"/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“charity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/>
              <a:t>vs 4</a:t>
            </a:r>
            <a:br>
              <a:rPr lang="en-US" sz="6000" dirty="0"/>
            </a:br>
            <a:endParaRPr lang="en-US" sz="4800" dirty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810710"/>
            <a:ext cx="12095018" cy="4675690"/>
          </a:xfrm>
        </p:spPr>
        <p:txBody>
          <a:bodyPr/>
          <a:lstStyle/>
          <a:p>
            <a:pPr marL="742950" indent="-742950">
              <a:spcBef>
                <a:spcPts val="0"/>
              </a:spcBef>
              <a:buAutoNum type="alphaUcPeriod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takes </a:t>
            </a:r>
            <a:r>
              <a:rPr lang="en-US" sz="4400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time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prepare us for </a:t>
            </a:r>
            <a:r>
              <a:rPr lang="en-US" sz="4400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purposes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 is necessary for God’s Purposes.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1:2-4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“Count it all joy when ye fall into divers temptations,</a:t>
            </a:r>
          </a:p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knowing that the trying of your faith worketh </a:t>
            </a:r>
            <a:r>
              <a:rPr lang="en-US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hypomonē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 </a:t>
            </a:r>
            <a:r>
              <a:rPr lang="en-US" sz="44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Cheerful 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endurance!</a:t>
            </a:r>
          </a:p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from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hypome’nō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stay under, remain!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140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548409" y="0"/>
            <a:ext cx="11074400" cy="533400"/>
          </a:xfrm>
        </p:spPr>
        <p:txBody>
          <a:bodyPr/>
          <a:lstStyle/>
          <a:p>
            <a:br>
              <a:rPr lang="en-US" sz="6000" dirty="0"/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“charity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/>
              <a:t>vs 4</a:t>
            </a:r>
            <a:br>
              <a:rPr lang="en-US" sz="6000" dirty="0"/>
            </a:br>
            <a:endParaRPr lang="en-US" sz="4800" dirty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810710"/>
            <a:ext cx="12095018" cy="4294690"/>
          </a:xfrm>
        </p:spPr>
        <p:txBody>
          <a:bodyPr/>
          <a:lstStyle/>
          <a:p>
            <a:pPr marL="742950" indent="-742950">
              <a:spcBef>
                <a:spcPts val="0"/>
              </a:spcBef>
              <a:buAutoNum type="alphaUcPeriod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takes </a:t>
            </a:r>
            <a:r>
              <a:rPr lang="en-US" sz="4400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time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prepare us for </a:t>
            </a:r>
            <a:r>
              <a:rPr lang="en-US" sz="4400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purposes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 is necessary for God’s Purposes.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1:2-4</a:t>
            </a:r>
          </a:p>
          <a:p>
            <a:pPr marL="0" indent="0">
              <a:spcBef>
                <a:spcPts val="0"/>
              </a:spcBef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 is one of the fruits of His Spirit, that </a:t>
            </a:r>
          </a:p>
          <a:p>
            <a:pPr marL="0" indent="0">
              <a:spcBef>
                <a:spcPts val="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grows slowly, 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best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the soil of suffering.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(Gal. 5:22,23) 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fruit of the Spirit is Love, Joy, Peace, 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Longsuffering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indent="0"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150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548409" y="0"/>
            <a:ext cx="11074400" cy="533400"/>
          </a:xfrm>
        </p:spPr>
        <p:txBody>
          <a:bodyPr/>
          <a:lstStyle/>
          <a:p>
            <a:br>
              <a:rPr lang="en-US" sz="6000" dirty="0"/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“charity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/>
              <a:t>vs 4</a:t>
            </a:r>
            <a:br>
              <a:rPr lang="en-US" sz="6000" dirty="0"/>
            </a:br>
            <a:endParaRPr lang="en-US" sz="4800" dirty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810710"/>
            <a:ext cx="12095018" cy="429469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15:4</a:t>
            </a:r>
          </a:p>
          <a:p>
            <a:pPr marL="0" indent="0" algn="ctr">
              <a:spcBef>
                <a:spcPts val="0"/>
              </a:spcBef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“Abide in me and I in you.  As a branch cannot bear fruit of itself, except it abide in the vine,</a:t>
            </a:r>
          </a:p>
          <a:p>
            <a:pPr marL="0" indent="0" algn="ctr">
              <a:spcBef>
                <a:spcPts val="0"/>
              </a:spcBef>
            </a:pP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more can ye </a:t>
            </a:r>
            <a:r>
              <a:rPr lang="en-US" sz="6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abide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me.”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remain, continue, endure, stay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root word in patience: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Hypomeno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007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548409" y="0"/>
            <a:ext cx="11074400" cy="533400"/>
          </a:xfrm>
        </p:spPr>
        <p:txBody>
          <a:bodyPr/>
          <a:lstStyle/>
          <a:p>
            <a:br>
              <a:rPr lang="en-US" sz="6000" dirty="0"/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“charity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long”   </a:t>
            </a:r>
            <a:r>
              <a:rPr lang="en-US" sz="6000" dirty="0"/>
              <a:t>vs 4</a:t>
            </a:r>
            <a:br>
              <a:rPr lang="en-US" sz="6000" dirty="0"/>
            </a:br>
            <a:endParaRPr lang="en-US" sz="4800" dirty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810710"/>
            <a:ext cx="11942618" cy="429469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God’s purposes involve a </a:t>
            </a:r>
            <a:r>
              <a:rPr lang="en-US" sz="44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/>
              <a:t>Ro 5:3-5 </a:t>
            </a:r>
          </a:p>
          <a:p>
            <a:pPr marL="0" indent="0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glory in tribulations also: knowing that:    </a:t>
            </a:r>
          </a:p>
          <a:p>
            <a:pPr marL="0" indent="0">
              <a:spcBef>
                <a:spcPts val="0"/>
              </a:spcBef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tribulation worketh 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(produces) 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patience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;”</a:t>
            </a:r>
          </a:p>
          <a:p>
            <a:pPr marL="0" indent="0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”And 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patience 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(produces) 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experience, 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(produces) 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hope: 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hope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maketh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ashamed; because 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love of God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shed abroad in our hearts 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Holy Ghost which is given unto us.” 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304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548409" y="0"/>
            <a:ext cx="11074400" cy="533400"/>
          </a:xfrm>
        </p:spPr>
        <p:txBody>
          <a:bodyPr/>
          <a:lstStyle/>
          <a:p>
            <a:br>
              <a:rPr lang="en-US" sz="6000" dirty="0"/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“charity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long”   </a:t>
            </a:r>
            <a:r>
              <a:rPr lang="en-US" sz="6000" dirty="0"/>
              <a:t>vs 4</a:t>
            </a:r>
            <a:br>
              <a:rPr lang="en-US" sz="6000" dirty="0"/>
            </a:br>
            <a:endParaRPr lang="en-US" sz="4800" dirty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810710"/>
            <a:ext cx="11942618" cy="429469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God’s preparing us for his purposes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God’s purposes have a process! </a:t>
            </a:r>
            <a:r>
              <a:rPr lang="en-US" sz="4000" dirty="0"/>
              <a:t> </a:t>
            </a:r>
          </a:p>
          <a:p>
            <a:pPr marL="0" indent="0">
              <a:spcBef>
                <a:spcPts val="0"/>
              </a:spcBef>
            </a:pPr>
            <a:r>
              <a:rPr lang="en-US" sz="4000" dirty="0"/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God’s process involves people and problems.</a:t>
            </a:r>
          </a:p>
          <a:p>
            <a:pPr marL="0" indent="0">
              <a:spcBef>
                <a:spcPts val="0"/>
              </a:spcBef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people with problems!)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8:28,29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“we know that all things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people)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 for good to them that love God…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called according to His purposes…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conform us to the image of His Son”</a:t>
            </a:r>
            <a:endParaRPr lang="en-US" sz="7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887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548409" y="0"/>
            <a:ext cx="11074400" cy="533400"/>
          </a:xfrm>
        </p:spPr>
        <p:txBody>
          <a:bodyPr/>
          <a:lstStyle/>
          <a:p>
            <a:br>
              <a:rPr lang="en-US" sz="6000" dirty="0"/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“charity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long”   </a:t>
            </a:r>
            <a:r>
              <a:rPr lang="en-US" sz="6000" dirty="0"/>
              <a:t>vs 4</a:t>
            </a:r>
            <a:br>
              <a:rPr lang="en-US" sz="6000" dirty="0"/>
            </a:br>
            <a:endParaRPr lang="en-US" sz="4800" dirty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810710"/>
            <a:ext cx="11942618" cy="429469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You Can’t develop longsuffering without suffering!</a:t>
            </a:r>
          </a:p>
          <a:p>
            <a:pPr marL="0" indent="0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has purposes for the “long” lessons of life! 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If we “rush” this process, we’ll lack something </a:t>
            </a:r>
          </a:p>
          <a:p>
            <a:pPr marL="0" indent="0"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we’ll need to accomplish God’s Purposes.</a:t>
            </a:r>
          </a:p>
          <a:p>
            <a:pPr marL="0" indent="0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“But let patience have her perfect 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(complete)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work, </a:t>
            </a:r>
          </a:p>
          <a:p>
            <a:pPr algn="ctr"/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may be perfect </a:t>
            </a:r>
            <a:r>
              <a:rPr lang="en-US" sz="4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(mature) </a:t>
            </a:r>
            <a:r>
              <a:rPr lang="en-US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entire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(equipped)</a:t>
            </a:r>
          </a:p>
          <a:p>
            <a:pPr algn="ctr"/>
            <a:r>
              <a:rPr lang="en-US" sz="4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wanting </a:t>
            </a:r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(lacking)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nothing.”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1:3-4 </a:t>
            </a:r>
            <a:endParaRPr lang="en-US" sz="72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091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548409" y="0"/>
            <a:ext cx="11074400" cy="533400"/>
          </a:xfrm>
        </p:spPr>
        <p:txBody>
          <a:bodyPr/>
          <a:lstStyle/>
          <a:p>
            <a:br>
              <a:rPr lang="en-US" sz="6000" dirty="0"/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“charity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long”   </a:t>
            </a:r>
            <a:r>
              <a:rPr lang="en-US" sz="6000" dirty="0"/>
              <a:t>vs 4</a:t>
            </a:r>
            <a:br>
              <a:rPr lang="en-US" sz="6000" dirty="0"/>
            </a:br>
            <a:endParaRPr lang="en-US" sz="4800" dirty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810710"/>
            <a:ext cx="12171218" cy="429469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If we “rush” this process, we’ll lack something </a:t>
            </a:r>
          </a:p>
          <a:p>
            <a:pPr marL="0" indent="0"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we’ll need to accomplish God’s Purposes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If we “bail” when the problems become difficult, </a:t>
            </a:r>
          </a:p>
          <a:p>
            <a:pPr marL="0" indent="0"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we’ll interrupt (short circuit) God’s process.      </a:t>
            </a:r>
          </a:p>
          <a:p>
            <a:pPr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qualities He’s trying to “perfect” (develop) </a:t>
            </a:r>
          </a:p>
          <a:p>
            <a:pPr>
              <a:spcBef>
                <a:spcPts val="0"/>
              </a:spcBef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in our character won’t reach maturity. </a:t>
            </a:r>
          </a:p>
          <a:p>
            <a:pPr>
              <a:spcBef>
                <a:spcPts val="0"/>
              </a:spcBef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2) The “fruit” (character) will be stunted or missing!   </a:t>
            </a:r>
          </a:p>
          <a:p>
            <a:pPr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We’ll be “unprepared” for the future assignments.</a:t>
            </a:r>
          </a:p>
          <a:p>
            <a:pPr algn="ctr"/>
            <a:endParaRPr lang="en-US" sz="72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858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548409" y="0"/>
            <a:ext cx="11074400" cy="533400"/>
          </a:xfrm>
        </p:spPr>
        <p:txBody>
          <a:bodyPr/>
          <a:lstStyle/>
          <a:p>
            <a:br>
              <a:rPr lang="en-US" sz="6000" dirty="0"/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“charity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long”   </a:t>
            </a:r>
            <a:r>
              <a:rPr lang="en-US" sz="6000" dirty="0"/>
              <a:t>vs 4</a:t>
            </a:r>
            <a:br>
              <a:rPr lang="en-US" sz="6000" dirty="0"/>
            </a:br>
            <a:endParaRPr lang="en-US" sz="4800" dirty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810710"/>
            <a:ext cx="12171218" cy="429469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If we “rush” this process, we’ll lack something </a:t>
            </a:r>
          </a:p>
          <a:p>
            <a:pPr marL="0" indent="0"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we’ll need to accomplish God’s Purposes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used athletics training to illustrate this!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9:24-27   “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which run in a race run all,</a:t>
            </a:r>
          </a:p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one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receiveth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prize? </a:t>
            </a:r>
            <a:r>
              <a:rPr lang="en-US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run, that ye may obtain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indent="-742950" algn="ctr">
              <a:spcBef>
                <a:spcPts val="0"/>
              </a:spcBef>
              <a:buAutoNum type="arabicPlain" startAt="25"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every man that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striveth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mastery is temperate in all things. </a:t>
            </a:r>
          </a:p>
          <a:p>
            <a:pPr marL="742950" indent="-742950" algn="ctr">
              <a:spcBef>
                <a:spcPts val="0"/>
              </a:spcBef>
              <a:buAutoNum type="arabicPlain" startAt="25"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they do it to obtain a corruptible crown; </a:t>
            </a:r>
          </a:p>
          <a:p>
            <a:pPr marL="0" indent="0" algn="ctr">
              <a:spcBef>
                <a:spcPts val="0"/>
              </a:spcBef>
            </a:pPr>
            <a:r>
              <a:rPr lang="en-US" sz="5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 but we an incorruptible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ts val="0"/>
              </a:spcBef>
            </a:pP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231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558800" y="152400"/>
            <a:ext cx="11074400" cy="533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is the author of Love</a:t>
            </a: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12192000" cy="5486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8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1AEDC-77A8-41AB-8E78-6E932148182D}"/>
              </a:ext>
            </a:extLst>
          </p:cNvPr>
          <p:cNvSpPr txBox="1"/>
          <p:nvPr/>
        </p:nvSpPr>
        <p:spPr>
          <a:xfrm>
            <a:off x="558800" y="1066800"/>
            <a:ext cx="11328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seeks to be both Designer and Developer of our “Love life”. </a:t>
            </a:r>
          </a:p>
          <a:p>
            <a:pPr algn="ctr"/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 1:6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“Being confident of this very thing,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he which hath begun a good work in you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perform it until the day of Jesus Christ:” 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9444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D83F26F-C55B-4A92-9AFF-4894D14E27C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6013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person, sport, floor, athletic game&#10;&#10;Description generated with very high confidence">
            <a:extLst>
              <a:ext uri="{FF2B5EF4-FFF2-40B4-BE49-F238E27FC236}">
                <a16:creationId xmlns:a16="http://schemas.microsoft.com/office/drawing/2014/main" id="{9EB2EE36-BF53-4714-ABAF-CAA5EB2CB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8" y="414707"/>
            <a:ext cx="5957448" cy="3573878"/>
          </a:xfrm>
          <a:prstGeom prst="rect">
            <a:avLst/>
          </a:prstGeom>
        </p:spPr>
      </p:pic>
      <p:pic>
        <p:nvPicPr>
          <p:cNvPr id="5" name="Picture 4" descr="A picture containing floor, weapon, sword, indoor&#10;&#10;Description generated with very high confidence">
            <a:extLst>
              <a:ext uri="{FF2B5EF4-FFF2-40B4-BE49-F238E27FC236}">
                <a16:creationId xmlns:a16="http://schemas.microsoft.com/office/drawing/2014/main" id="{68ABCF20-79C4-4202-9BD2-FCE1A0D28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78"/>
          <a:stretch/>
        </p:blipFill>
        <p:spPr>
          <a:xfrm>
            <a:off x="62344" y="447618"/>
            <a:ext cx="6033656" cy="35409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4696751"/>
            <a:ext cx="10765410" cy="12072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800" kern="1200" dirty="0">
                <a:latin typeface="+mj-lt"/>
                <a:ea typeface="+mj-ea"/>
                <a:cs typeface="+mj-cs"/>
              </a:rPr>
            </a:br>
            <a:r>
              <a:rPr lang="en-US" sz="40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What’s the most hated Basketball drill?</a:t>
            </a:r>
            <a:br>
              <a:rPr lang="en-US" sz="40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40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EC3035-EF0E-4306-85ED-B177BB4FEADC}"/>
              </a:ext>
            </a:extLst>
          </p:cNvPr>
          <p:cNvSpPr/>
          <p:nvPr/>
        </p:nvSpPr>
        <p:spPr>
          <a:xfrm>
            <a:off x="1219200" y="5474345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drill best equips the players for the pace and nature of the Game?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810710"/>
            <a:ext cx="11942618" cy="566629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4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the Temptation of Jesus?  Mt 4:</a:t>
            </a:r>
          </a:p>
          <a:p>
            <a:pPr marL="0" indent="0">
              <a:spcBef>
                <a:spcPts val="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“Lust of the flesh”: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 hungry: </a:t>
            </a:r>
          </a:p>
          <a:p>
            <a:pPr marL="0" indent="0">
              <a:spcBef>
                <a:spcPts val="0"/>
              </a:spcBef>
            </a:pP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4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yourself.  Vs 3,4</a:t>
            </a:r>
          </a:p>
          <a:p>
            <a:pPr marL="0" indent="0">
              <a:spcBef>
                <a:spcPts val="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Lust of the Eyes”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I’ll give you the world.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“</a:t>
            </a:r>
            <a:r>
              <a:rPr lang="en-US" sz="54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yourself!”  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3)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Pride of life”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 from the Temple: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4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yourself. 5-7</a:t>
            </a:r>
          </a:p>
          <a:p>
            <a:pPr marL="0" indent="0">
              <a:spcBef>
                <a:spcPts val="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nature of Temptation.  (1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2:15,16)</a:t>
            </a:r>
            <a:endParaRPr lang="en-US" sz="8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A131DF-94B8-417C-8271-5FBE1F73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544010"/>
            <a:ext cx="11887200" cy="533400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Satan uses the Seduction of the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Short cut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856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810710"/>
            <a:ext cx="11942618" cy="566629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In answering each temptation, Jesus      </a:t>
            </a:r>
          </a:p>
          <a:p>
            <a:pPr marL="0" indent="0">
              <a:spcBef>
                <a:spcPts val="0"/>
              </a:spcBef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shifted the focus off of “himself” </a:t>
            </a:r>
          </a:p>
          <a:p>
            <a:pPr marL="0" indent="0">
              <a:spcBef>
                <a:spcPts val="0"/>
              </a:spcBef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back to God!</a:t>
            </a:r>
          </a:p>
          <a:p>
            <a:pPr marL="0" indent="0" algn="ctr">
              <a:spcBef>
                <a:spcPts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4:4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“Man shall not live by bread alone, but </a:t>
            </a:r>
            <a:r>
              <a:rPr lang="en-US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every word that </a:t>
            </a:r>
            <a:r>
              <a:rPr lang="en-US" sz="40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proceedeth</a:t>
            </a:r>
            <a:r>
              <a:rPr lang="en-US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out of the mouth of God.”</a:t>
            </a:r>
          </a:p>
          <a:p>
            <a:pPr marL="0" indent="0"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4:7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not tempt </a:t>
            </a:r>
            <a:r>
              <a:rPr lang="en-US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thy God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4:10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</a:t>
            </a:r>
            <a:r>
              <a:rPr lang="en-US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worship the Lord thy God, 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him only shalt thou serve.” 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7477BAB-C699-4A81-A14C-ED611B42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544010"/>
            <a:ext cx="11887200" cy="533400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Satan uses the Seduction of the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Short cut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311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558800" y="-314325"/>
            <a:ext cx="11074400" cy="533400"/>
          </a:xfrm>
        </p:spPr>
        <p:txBody>
          <a:bodyPr/>
          <a:lstStyle/>
          <a:p>
            <a:br>
              <a:rPr lang="en-US" sz="6000" dirty="0"/>
            </a:br>
            <a:r>
              <a:rPr lang="en-US" sz="7200" dirty="0">
                <a:solidFill>
                  <a:srgbClr val="FFFF00"/>
                </a:solidFill>
              </a:rPr>
              <a:t>“</a:t>
            </a:r>
            <a:r>
              <a:rPr lang="en-US" sz="6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Charity </a:t>
            </a:r>
            <a:r>
              <a:rPr lang="en-US" sz="6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Suffereth</a:t>
            </a:r>
            <a:r>
              <a:rPr lang="en-US" sz="6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Long”</a:t>
            </a:r>
            <a:endParaRPr lang="en-US" sz="48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810710"/>
            <a:ext cx="12171218" cy="429469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10:36 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have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 of patience</a:t>
            </a:r>
          </a:p>
          <a:p>
            <a:pPr algn="ctr">
              <a:spcBef>
                <a:spcPts val="0"/>
              </a:spcBef>
            </a:pPr>
            <a:r>
              <a:rPr lang="en-US" sz="4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Hypomonē</a:t>
            </a:r>
            <a:r>
              <a:rPr lang="en-US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Cheerful (hopeful) endurance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ye have done the will of God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might received  the </a:t>
            </a:r>
            <a:r>
              <a:rPr lang="en-US" sz="6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promise.</a:t>
            </a:r>
          </a:p>
          <a:p>
            <a:pPr algn="ctr">
              <a:spcBef>
                <a:spcPts val="0"/>
              </a:spcBef>
            </a:pPr>
            <a:endParaRPr lang="en-US" sz="66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“Now the just shall live </a:t>
            </a:r>
            <a:r>
              <a:rPr lang="en-US" sz="5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faith”</a:t>
            </a:r>
            <a:endParaRPr lang="en-US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954828-5DF1-4928-9D83-A5D419734043}"/>
              </a:ext>
            </a:extLst>
          </p:cNvPr>
          <p:cNvSpPr/>
          <p:nvPr/>
        </p:nvSpPr>
        <p:spPr>
          <a:xfrm>
            <a:off x="304800" y="1536174"/>
            <a:ext cx="117983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Patience is cooperating with God’s purposes</a:t>
            </a:r>
          </a:p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people/problems He’s using to accomplish them (Ro. 8:28,29), </a:t>
            </a:r>
          </a:p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without giving Him (or others) </a:t>
            </a:r>
          </a:p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deadline to remove them! </a:t>
            </a:r>
            <a:endParaRPr lang="en-US" sz="5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F5CFC20-F07D-4461-8A25-A4109D037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800" y="-314325"/>
            <a:ext cx="11074400" cy="533400"/>
          </a:xfrm>
        </p:spPr>
        <p:txBody>
          <a:bodyPr/>
          <a:lstStyle/>
          <a:p>
            <a:br>
              <a:rPr lang="en-US" sz="6000" dirty="0"/>
            </a:br>
            <a:r>
              <a:rPr lang="en-US" sz="7200" dirty="0">
                <a:solidFill>
                  <a:srgbClr val="FFFF00"/>
                </a:solidFill>
              </a:rPr>
              <a:t>“</a:t>
            </a:r>
            <a:r>
              <a:rPr lang="en-US" sz="6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Charity </a:t>
            </a:r>
            <a:r>
              <a:rPr lang="en-US" sz="66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Suffereth</a:t>
            </a:r>
            <a:r>
              <a:rPr lang="en-US" sz="6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Long”</a:t>
            </a:r>
            <a:endParaRPr lang="en-US" sz="48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Example of longsuffering (Patience)</a:t>
            </a:r>
            <a:endParaRPr lang="en-US" sz="4800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11887200" cy="5486400"/>
          </a:xfrm>
        </p:spPr>
        <p:txBody>
          <a:bodyPr/>
          <a:lstStyle/>
          <a:p>
            <a:r>
              <a:rPr lang="en-US" sz="3600" dirty="0"/>
              <a:t>James 5:10-11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“Take… the prophets, who have spoken in the name of the Lord, for an example of suffering affliction, and of patience…</a:t>
            </a:r>
          </a:p>
          <a:p>
            <a:pPr algn="ctr">
              <a:spcBef>
                <a:spcPts val="0"/>
              </a:spcBef>
            </a:pP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count them happy</a:t>
            </a:r>
          </a:p>
          <a:p>
            <a:pPr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makariz’ō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blessed, fortunate)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endure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hypomenō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Remain under pressure)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Example of longsuffering (Patience)</a:t>
            </a:r>
            <a:endParaRPr lang="en-US" sz="4800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764020"/>
            <a:ext cx="11887200" cy="5486400"/>
          </a:xfrm>
        </p:spPr>
        <p:txBody>
          <a:bodyPr/>
          <a:lstStyle/>
          <a:p>
            <a:r>
              <a:rPr lang="en-US" dirty="0"/>
              <a:t>James 5:11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have heard of the patience of Job, </a:t>
            </a:r>
          </a:p>
          <a:p>
            <a:pPr algn="ctr">
              <a:spcBef>
                <a:spcPts val="0"/>
              </a:spcBef>
            </a:pP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seen the end 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Lord;</a:t>
            </a:r>
          </a:p>
          <a:p>
            <a:pPr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 Lord is very pitiful, and of tender mercy.”</a:t>
            </a:r>
          </a:p>
          <a:p>
            <a:pPr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015E95DB-869A-47FF-920D-C149114F2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971800"/>
            <a:ext cx="5105400" cy="3581400"/>
          </a:xfrm>
          <a:prstGeom prst="rect">
            <a:avLst/>
          </a:prstGeom>
        </p:spPr>
      </p:pic>
      <p:pic>
        <p:nvPicPr>
          <p:cNvPr id="5" name="Picture 4" descr="A picture containing grass, outdoor, sky&#10;&#10;Description generated with very high confidence">
            <a:extLst>
              <a:ext uri="{FF2B5EF4-FFF2-40B4-BE49-F238E27FC236}">
                <a16:creationId xmlns:a16="http://schemas.microsoft.com/office/drawing/2014/main" id="{4BDE0CFE-456E-45EB-A453-26315F8224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353" r="12222" b="9858"/>
          <a:stretch/>
        </p:blipFill>
        <p:spPr>
          <a:xfrm>
            <a:off x="6121400" y="3150553"/>
            <a:ext cx="6019800" cy="33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Example of longsuffering (Patience)</a:t>
            </a:r>
            <a:endParaRPr lang="en-US" sz="4800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7109" y="1152525"/>
            <a:ext cx="11887200" cy="5486400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23:10,14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way that I take, 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He hath tried me,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(proved, examined, tested) 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shall come forth as gold...</a:t>
            </a:r>
            <a:endParaRPr lang="en-US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performeth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thing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is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appointed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me.”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ḥōq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necessary)</a:t>
            </a:r>
            <a:endParaRPr lang="en-US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Example of longsuffering (Patience)</a:t>
            </a:r>
            <a:endParaRPr lang="en-US" sz="4800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7109" y="1152525"/>
            <a:ext cx="11887200" cy="265747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Chinese Bamboo tree doesn’t break through the ground for the first four years. </a:t>
            </a:r>
          </a:p>
          <a:p>
            <a:pPr algn="ctr"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not until the 5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that the first “sign” of growth occurs:</a:t>
            </a:r>
          </a:p>
          <a:p>
            <a:pPr algn="ctr"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808011-8F13-4592-84C0-DECE8696B0E9}"/>
              </a:ext>
            </a:extLst>
          </p:cNvPr>
          <p:cNvSpPr/>
          <p:nvPr/>
        </p:nvSpPr>
        <p:spPr>
          <a:xfrm>
            <a:off x="304800" y="3934065"/>
            <a:ext cx="1188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In a period of just six weeks,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grow up to 90 feet!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3499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Example of longsuffering (Patience)</a:t>
            </a:r>
            <a:endParaRPr lang="en-US" sz="4800" dirty="0"/>
          </a:p>
        </p:txBody>
      </p:sp>
      <p:pic>
        <p:nvPicPr>
          <p:cNvPr id="3" name="Picture 2" descr="A group of palm trees&#10;&#10;Description generated with very high confidence">
            <a:extLst>
              <a:ext uri="{FF2B5EF4-FFF2-40B4-BE49-F238E27FC236}">
                <a16:creationId xmlns:a16="http://schemas.microsoft.com/office/drawing/2014/main" id="{0B8EFB80-A0DA-4797-B431-8E89AB88A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745" y="752475"/>
            <a:ext cx="4343400" cy="58032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808011-8F13-4592-84C0-DECE8696B0E9}"/>
              </a:ext>
            </a:extLst>
          </p:cNvPr>
          <p:cNvSpPr/>
          <p:nvPr/>
        </p:nvSpPr>
        <p:spPr>
          <a:xfrm>
            <a:off x="628073" y="1120676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only possible because of how deep the root system had developed over the previous 4 years!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098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520700" y="25400"/>
            <a:ext cx="11074400" cy="533400"/>
          </a:xfrm>
        </p:spPr>
        <p:txBody>
          <a:bodyPr/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We’re Created to Care (Love)</a:t>
            </a:r>
            <a:endParaRPr lang="en-US" sz="5400" b="1" dirty="0">
              <a:latin typeface="Georgia" panose="02040502050405020303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12192000" cy="20574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Insecurity keeps us from Intimacy </a:t>
            </a:r>
            <a:endParaRPr lang="en-US" sz="6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B/C intimacy requires </a:t>
            </a: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vulnerability!</a:t>
            </a:r>
          </a:p>
          <a:p>
            <a:pPr marL="0" indent="0" algn="ctr">
              <a:spcBef>
                <a:spcPts val="0"/>
              </a:spcBef>
            </a:pPr>
            <a:r>
              <a:rPr lang="en-US" sz="6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Intimacy: “In to me see!” </a:t>
            </a:r>
            <a:endParaRPr lang="en-US" sz="8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shutterstock_5768626">
            <a:extLst>
              <a:ext uri="{FF2B5EF4-FFF2-40B4-BE49-F238E27FC236}">
                <a16:creationId xmlns:a16="http://schemas.microsoft.com/office/drawing/2014/main" id="{02DCFE5A-9B65-4859-A096-0E4664D54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8696"/>
          <a:stretch/>
        </p:blipFill>
        <p:spPr bwMode="auto">
          <a:xfrm>
            <a:off x="6959634" y="3657599"/>
            <a:ext cx="5232366" cy="3200401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5F1E0F-4B4B-4F94-8C43-8D8812DD75B7}"/>
              </a:ext>
            </a:extLst>
          </p:cNvPr>
          <p:cNvSpPr/>
          <p:nvPr/>
        </p:nvSpPr>
        <p:spPr>
          <a:xfrm>
            <a:off x="362527" y="3795860"/>
            <a:ext cx="6578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That’s why love is so risky!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0800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first sermon text: Isaiah 61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808011-8F13-4592-84C0-DECE8696B0E9}"/>
              </a:ext>
            </a:extLst>
          </p:cNvPr>
          <p:cNvSpPr/>
          <p:nvPr/>
        </p:nvSpPr>
        <p:spPr>
          <a:xfrm>
            <a:off x="558800" y="926574"/>
            <a:ext cx="1148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b="1" i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hath anointed me to …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to bind up the brokenhearted…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To give them beauty for ashes…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Joy for mourning; 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praise for heaviness”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person, man, outdoor&#10;&#10;Description generated with high confidence">
            <a:extLst>
              <a:ext uri="{FF2B5EF4-FFF2-40B4-BE49-F238E27FC236}">
                <a16:creationId xmlns:a16="http://schemas.microsoft.com/office/drawing/2014/main" id="{A0461875-3BE9-4808-80AE-14676BBCC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3124200"/>
            <a:ext cx="4194132" cy="41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808011-8F13-4592-84C0-DECE8696B0E9}"/>
              </a:ext>
            </a:extLst>
          </p:cNvPr>
          <p:cNvSpPr/>
          <p:nvPr/>
        </p:nvSpPr>
        <p:spPr>
          <a:xfrm>
            <a:off x="558800" y="926574"/>
            <a:ext cx="110743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Is 61:3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might be called 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trees of righteousness, 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planting of the LORD; 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He might be glorified!”</a:t>
            </a:r>
          </a:p>
          <a:p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person, man, outdoor&#10;&#10;Description generated with high confidence">
            <a:extLst>
              <a:ext uri="{FF2B5EF4-FFF2-40B4-BE49-F238E27FC236}">
                <a16:creationId xmlns:a16="http://schemas.microsoft.com/office/drawing/2014/main" id="{A0461875-3BE9-4808-80AE-14676BBCC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3124200"/>
            <a:ext cx="4194132" cy="4194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DFDFFB-C95F-4B76-9897-783F88B846B2}"/>
              </a:ext>
            </a:extLst>
          </p:cNvPr>
          <p:cNvSpPr txBox="1"/>
          <p:nvPr/>
        </p:nvSpPr>
        <p:spPr>
          <a:xfrm>
            <a:off x="558800" y="4724400"/>
            <a:ext cx="782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Trees take Time!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7EC78-25DF-4263-B86D-C91791CAE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736"/>
            <a:ext cx="1107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5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first sermon text: Isaiah 61</a:t>
            </a:r>
            <a:endParaRPr lang="en-US" sz="4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7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Application</a:t>
            </a:r>
            <a:endParaRPr lang="en-US" sz="4800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12192000" cy="54864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you, like Job, “Trust” Christ enough to give Him the time and opportunity to 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the thing that is </a:t>
            </a:r>
            <a:r>
              <a:rPr lang="en-US" sz="5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appointed </a:t>
            </a:r>
          </a:p>
          <a:p>
            <a:pPr marL="0" indent="0" algn="ctr">
              <a:spcBef>
                <a:spcPts val="0"/>
              </a:spcBef>
            </a:pPr>
            <a:r>
              <a:rPr lang="en-US" sz="5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(Necessary) 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you.”</a:t>
            </a:r>
          </a:p>
          <a:p>
            <a:pPr marL="0" indent="0" algn="ctr">
              <a:spcBef>
                <a:spcPts val="0"/>
              </a:spcBef>
            </a:pP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that day that I make up my jewels”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Malachi 3:17</a:t>
            </a:r>
          </a:p>
          <a:p>
            <a:pPr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520700" y="25400"/>
            <a:ext cx="11074400" cy="53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Risk requires </a:t>
            </a:r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12192000" cy="54864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is foundational to love. </a:t>
            </a:r>
          </a:p>
          <a:p>
            <a:pPr marL="0" indent="0" algn="ctr">
              <a:spcBef>
                <a:spcPts val="0"/>
              </a:spcBef>
            </a:pP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11:1  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“faith is the substance of things hoped for…”</a:t>
            </a:r>
          </a:p>
          <a:p>
            <a:pPr marL="0" indent="0" algn="ctr"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13:13  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</a:t>
            </a:r>
            <a:r>
              <a:rPr lang="en-US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Faith, Hope, Charity”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“Every …perfect gift is from above”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1:17)</a:t>
            </a:r>
          </a:p>
          <a:p>
            <a:pPr algn="ctr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has gifted us with the capacity to Love!</a:t>
            </a:r>
          </a:p>
          <a:p>
            <a:pPr algn="ctr"/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</a:pPr>
            <a:endParaRPr lang="en-US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sz="8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52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1734800" cy="533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gifts of love include:</a:t>
            </a:r>
            <a:endParaRPr lang="en-US" sz="6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12192000" cy="5486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8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37DB5-3867-48B5-9BB4-FE2AB1C7BE17}"/>
              </a:ext>
            </a:extLst>
          </p:cNvPr>
          <p:cNvSpPr/>
          <p:nvPr/>
        </p:nvSpPr>
        <p:spPr>
          <a:xfrm>
            <a:off x="457200" y="1066801"/>
            <a:ext cx="11658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Physical: 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(Eros: erotic)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5:18,19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Emotional: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Affection)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Titus 2:3,4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Spiritual: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(Agape: Charity)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13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“The greatest of these is charity”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(agape) 1 Cor. 13:13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30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6200" y="847130"/>
            <a:ext cx="12115800" cy="54864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Cor. 12 deals with how we “fit” in the context of relationships. </a:t>
            </a:r>
          </a:p>
          <a:p>
            <a:pPr marL="457200" lvl="1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31 promises to show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more excellent way”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feel safe to open our hearts to others, and to be safe for others to open their hearts to us.</a:t>
            </a:r>
          </a:p>
          <a:p>
            <a:pPr marL="457200" lvl="1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Love (Charity) is unpacked in Ch. 13 and  fosters intimacy, openness, security, comfort, growth, and support. </a:t>
            </a:r>
          </a:p>
          <a:p>
            <a:pPr marL="0" indent="0">
              <a:spcBef>
                <a:spcPts val="600"/>
              </a:spcBef>
            </a:pP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16D1C-BEBE-4632-AA50-8540EFCA2016}"/>
              </a:ext>
            </a:extLst>
          </p:cNvPr>
          <p:cNvSpPr/>
          <p:nvPr/>
        </p:nvSpPr>
        <p:spPr>
          <a:xfrm>
            <a:off x="214745" y="-76200"/>
            <a:ext cx="118304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What’s so Great about agape?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8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6200" y="847130"/>
            <a:ext cx="12115800" cy="5486400"/>
          </a:xfrm>
        </p:spPr>
        <p:txBody>
          <a:bodyPr/>
          <a:lstStyle/>
          <a:p>
            <a:pPr marL="0" indent="0" algn="ctr">
              <a:spcBef>
                <a:spcPts val="600"/>
              </a:spcBef>
            </a:pP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“Eros” is restricted to lovers.</a:t>
            </a:r>
          </a:p>
          <a:p>
            <a:pPr marL="0" indent="0" algn="ctr">
              <a:spcBef>
                <a:spcPts val="600"/>
              </a:spcBef>
            </a:pP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involves “friends”.</a:t>
            </a:r>
          </a:p>
          <a:p>
            <a:pPr marL="0" indent="0" algn="ctr">
              <a:spcBef>
                <a:spcPts val="600"/>
              </a:spcBef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“Agape” is universal, applying and benefiting everyone in our lives!</a:t>
            </a:r>
          </a:p>
          <a:p>
            <a:pPr marL="0" indent="0" algn="ctr">
              <a:spcBef>
                <a:spcPts val="6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(Lovers, friends, and even enemies!)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16D1C-BEBE-4632-AA50-8540EFCA2016}"/>
              </a:ext>
            </a:extLst>
          </p:cNvPr>
          <p:cNvSpPr/>
          <p:nvPr/>
        </p:nvSpPr>
        <p:spPr>
          <a:xfrm>
            <a:off x="214745" y="-76200"/>
            <a:ext cx="118304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What’s so Great about agape?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73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2825" y="533400"/>
            <a:ext cx="12115800" cy="2819400"/>
          </a:xfrm>
        </p:spPr>
        <p:txBody>
          <a:bodyPr/>
          <a:lstStyle/>
          <a:p>
            <a:pPr marL="0" indent="0" algn="ctr">
              <a:spcBef>
                <a:spcPts val="600"/>
              </a:spcBef>
            </a:pP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Agape comes from God’s Spirit.</a:t>
            </a:r>
          </a:p>
          <a:p>
            <a:pPr marL="0" indent="0" algn="ctr">
              <a:spcBef>
                <a:spcPts val="600"/>
              </a:spcBef>
            </a:pP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Gal. 5:22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fruit of the Spirit is Love”</a:t>
            </a:r>
          </a:p>
          <a:p>
            <a:pPr marL="0" indent="0">
              <a:spcBef>
                <a:spcPts val="600"/>
              </a:spcBef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Like Willy Wonka’s “Never Ending Gobstopper”</a:t>
            </a:r>
          </a:p>
          <a:p>
            <a:pPr marL="0" indent="0">
              <a:spcBef>
                <a:spcPts val="600"/>
              </a:spcBef>
            </a:pP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16D1C-BEBE-4632-AA50-8540EFCA2016}"/>
              </a:ext>
            </a:extLst>
          </p:cNvPr>
          <p:cNvSpPr/>
          <p:nvPr/>
        </p:nvSpPr>
        <p:spPr>
          <a:xfrm>
            <a:off x="214745" y="-76200"/>
            <a:ext cx="118304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What’s so Great about agape?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erson wearing a hat&#10;&#10;Description generated with very high confidence">
            <a:extLst>
              <a:ext uri="{FF2B5EF4-FFF2-40B4-BE49-F238E27FC236}">
                <a16:creationId xmlns:a16="http://schemas.microsoft.com/office/drawing/2014/main" id="{D40F823C-65DE-43DA-90CF-66DDC6316A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23"/>
          <a:stretch/>
        </p:blipFill>
        <p:spPr>
          <a:xfrm>
            <a:off x="6532573" y="3352800"/>
            <a:ext cx="5581842" cy="350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EA6D1E-B133-4B12-A2E9-E38217DF7CD7}"/>
              </a:ext>
            </a:extLst>
          </p:cNvPr>
          <p:cNvSpPr/>
          <p:nvPr/>
        </p:nvSpPr>
        <p:spPr>
          <a:xfrm>
            <a:off x="-10248" y="3200400"/>
            <a:ext cx="664589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</a:pP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many flavors!</a:t>
            </a:r>
          </a:p>
          <a:p>
            <a:pPr marL="0" indent="0" algn="ctr">
              <a:spcBef>
                <a:spcPts val="600"/>
              </a:spcBef>
            </a:pP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(Characteristics)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45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548409" y="0"/>
            <a:ext cx="11074400" cy="533400"/>
          </a:xfrm>
        </p:spPr>
        <p:txBody>
          <a:bodyPr/>
          <a:lstStyle/>
          <a:p>
            <a:br>
              <a:rPr lang="en-US" sz="6000" dirty="0"/>
            </a:b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“charity </a:t>
            </a:r>
            <a:r>
              <a:rPr lang="en-US" sz="80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long”   </a:t>
            </a:r>
            <a:r>
              <a:rPr lang="en-US" sz="6000" dirty="0"/>
              <a:t>vs 4</a:t>
            </a:r>
            <a:br>
              <a:rPr lang="en-US" sz="6000" dirty="0"/>
            </a:br>
            <a:endParaRPr lang="en-US" sz="4800" dirty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810710"/>
            <a:ext cx="12171218" cy="429469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makrothyme’ō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forbearing, longsuffering, patient.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“Longsuffering” requires some “Suffering”</a:t>
            </a:r>
          </a:p>
          <a:p>
            <a:pPr>
              <a:spcBef>
                <a:spcPts val="0"/>
              </a:spcBef>
            </a:pPr>
            <a:r>
              <a:rPr lang="en-US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“Patience” requires “</a:t>
            </a:r>
            <a:r>
              <a:rPr lang="en-US" sz="4800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en-US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  <a:endParaRPr lang="en-US" sz="6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5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 In God’s plan, the problems always </a:t>
            </a:r>
          </a:p>
          <a:p>
            <a:pPr>
              <a:spcBef>
                <a:spcPts val="0"/>
              </a:spcBef>
            </a:pPr>
            <a:r>
              <a:rPr lang="en-US" sz="5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precede the </a:t>
            </a:r>
            <a:r>
              <a:rPr lang="en-US" sz="4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(Fulfilment of the) </a:t>
            </a:r>
            <a:r>
              <a:rPr lang="en-US" sz="5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Promise!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1)  Abraham was called the “Father of Faith”     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because he understood this truth!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Ro 4:18 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 against hope believed in hope…”  </a:t>
            </a:r>
            <a:endParaRPr lang="en-US" sz="66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CCF-F5B0-40CD-8698-B50794E17DAC}"/>
              </a:ext>
            </a:extLst>
          </p:cNvPr>
          <p:cNvSpPr/>
          <p:nvPr/>
        </p:nvSpPr>
        <p:spPr>
          <a:xfrm>
            <a:off x="-228600" y="58674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520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33"/>
      </a:hlink>
      <a:folHlink>
        <a:srgbClr val="0000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 Theme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Development:736X Dare to Love PPT:Template1.pot</Template>
  <TotalTime>3503</TotalTime>
  <Words>1967</Words>
  <Application>Microsoft Office PowerPoint</Application>
  <PresentationFormat>Widescreen</PresentationFormat>
  <Paragraphs>281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Calibri</vt:lpstr>
      <vt:lpstr>Georgia</vt:lpstr>
      <vt:lpstr>Symbol</vt:lpstr>
      <vt:lpstr>Times</vt:lpstr>
      <vt:lpstr>Times New Roman</vt:lpstr>
      <vt:lpstr>Wingdings</vt:lpstr>
      <vt:lpstr>Blank Presentation</vt:lpstr>
      <vt:lpstr>4_Office Theme</vt:lpstr>
      <vt:lpstr>PowerPoint Presentation</vt:lpstr>
      <vt:lpstr>God is the author of Love.</vt:lpstr>
      <vt:lpstr>We’re Created to Care (Love)</vt:lpstr>
      <vt:lpstr>Risk requires Faith! </vt:lpstr>
      <vt:lpstr>God’s gifts of love include:</vt:lpstr>
      <vt:lpstr>PowerPoint Presentation</vt:lpstr>
      <vt:lpstr>PowerPoint Presentation</vt:lpstr>
      <vt:lpstr>PowerPoint Presentation</vt:lpstr>
      <vt:lpstr> “charity suffereth long”   vs 4 </vt:lpstr>
      <vt:lpstr>PowerPoint Presentation</vt:lpstr>
      <vt:lpstr> “charity suffereth long”   vs 4 </vt:lpstr>
      <vt:lpstr> “charity suffereth long”   vs 4 </vt:lpstr>
      <vt:lpstr> “charity suffereth long”   vs 4 </vt:lpstr>
      <vt:lpstr> “charity suffereth long”   vs 4 </vt:lpstr>
      <vt:lpstr> “charity suffereth long”   vs 4 </vt:lpstr>
      <vt:lpstr> “charity suffereth long”   vs 4 </vt:lpstr>
      <vt:lpstr> “charity suffereth long”   vs 4 </vt:lpstr>
      <vt:lpstr> “charity suffereth long”   vs 4 </vt:lpstr>
      <vt:lpstr> “charity suffereth long”   vs 4 </vt:lpstr>
      <vt:lpstr> What’s the most hated Basketball drill?  </vt:lpstr>
      <vt:lpstr>3. Satan uses the Seduction of the Short cut.  </vt:lpstr>
      <vt:lpstr>3. Satan uses the Seduction of the Short cut.  </vt:lpstr>
      <vt:lpstr> “Charity Suffereth Long”</vt:lpstr>
      <vt:lpstr> “Charity Suffereth Long”</vt:lpstr>
      <vt:lpstr>Example of longsuffering (Patience)</vt:lpstr>
      <vt:lpstr>Example of longsuffering (Patience)</vt:lpstr>
      <vt:lpstr>Example of longsuffering (Patience)</vt:lpstr>
      <vt:lpstr>Example of longsuffering (Patience)</vt:lpstr>
      <vt:lpstr>Example of longsuffering (Patience)</vt:lpstr>
      <vt:lpstr>Jesus’ first sermon text: Isaiah 61</vt:lpstr>
      <vt:lpstr>PowerPoint Presentation</vt:lpstr>
      <vt:lpstr>Application</vt:lpstr>
    </vt:vector>
  </TitlesOfParts>
  <Company>Rose Publishing,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 Publishing</dc:title>
  <dc:creator>Jessica Curiel</dc:creator>
  <cp:lastModifiedBy>Keith Peters</cp:lastModifiedBy>
  <cp:revision>179</cp:revision>
  <cp:lastPrinted>2009-06-23T21:36:12Z</cp:lastPrinted>
  <dcterms:created xsi:type="dcterms:W3CDTF">2011-09-16T20:59:05Z</dcterms:created>
  <dcterms:modified xsi:type="dcterms:W3CDTF">2018-02-25T01:24:32Z</dcterms:modified>
</cp:coreProperties>
</file>