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66" r:id="rId4"/>
    <p:sldId id="295" r:id="rId5"/>
    <p:sldId id="265" r:id="rId6"/>
    <p:sldId id="281" r:id="rId7"/>
    <p:sldId id="271" r:id="rId8"/>
    <p:sldId id="300" r:id="rId9"/>
    <p:sldId id="278" r:id="rId10"/>
    <p:sldId id="282" r:id="rId11"/>
    <p:sldId id="275" r:id="rId12"/>
    <p:sldId id="296" r:id="rId13"/>
    <p:sldId id="283" r:id="rId14"/>
    <p:sldId id="262" r:id="rId15"/>
    <p:sldId id="276" r:id="rId16"/>
    <p:sldId id="264" r:id="rId17"/>
    <p:sldId id="258" r:id="rId18"/>
    <p:sldId id="269" r:id="rId19"/>
    <p:sldId id="280" r:id="rId20"/>
    <p:sldId id="284" r:id="rId21"/>
    <p:sldId id="285" r:id="rId22"/>
    <p:sldId id="286" r:id="rId23"/>
    <p:sldId id="273" r:id="rId24"/>
    <p:sldId id="287" r:id="rId25"/>
    <p:sldId id="298" r:id="rId26"/>
    <p:sldId id="288" r:id="rId27"/>
    <p:sldId id="289" r:id="rId28"/>
    <p:sldId id="294" r:id="rId29"/>
    <p:sldId id="291" r:id="rId30"/>
    <p:sldId id="277" r:id="rId31"/>
    <p:sldId id="299" r:id="rId32"/>
    <p:sldId id="297" r:id="rId33"/>
    <p:sldId id="290" r:id="rId34"/>
    <p:sldId id="292" r:id="rId35"/>
    <p:sldId id="260" r:id="rId36"/>
    <p:sldId id="257" r:id="rId3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>
      <p:cViewPr varScale="1">
        <p:scale>
          <a:sx n="153" d="100"/>
          <a:sy n="153" d="100"/>
        </p:scale>
        <p:origin x="168" y="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28E64-DC83-40CD-A84A-B4AA6727074C}" type="datetimeFigureOut">
              <a:rPr lang="en-US" smtClean="0"/>
              <a:t>6/18/2017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7B9FF-290B-450B-8C69-0FF79D8FA0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EA76B-C037-4394-96CB-24DB85A55C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4F03-F357-4FF5-A98B-8386A33F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EE80-D172-4509-B2DF-41AEFA014A89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63DA1-9DA4-442E-BBFE-52F223B5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4D85B-CF3C-4765-9F0F-560A020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C8C12-E088-454A-9048-4C55A9B492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24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DB324-D1EA-4980-91C7-3835DC303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A5FC-0C8E-4D19-9886-A189A01A433E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DA432-B397-4565-98F1-179FCABC5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8AACF-AD83-4B6B-AA5C-0B400C53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1680D-3EA7-4742-8FBB-136CC3105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04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B57D3-B30F-455B-81F6-B39F7C98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2600A-5F99-4A8F-B663-DB57E14E88E8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986A3-F870-4338-9829-F40EE2A72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7455C-B251-4CBB-B991-34455402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090F9-17C1-4C6F-92AE-EEAFD5ACBF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08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72A22-DE8E-44BA-B6EF-0E10EDE9E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191CA-F626-458B-A68F-484BF017BA0B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F88AA-652F-4B5A-B1AF-7C3B4E88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3EB69-AB7C-4C25-A749-2435AE95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9343F-756B-473C-8358-27B4BA9A8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0C72C-DBC9-4501-8B24-B7FFB7E9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186B7-FEE6-47D0-923A-A01441F1CE74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384AE-5063-444D-A7AE-3412EBA5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310A9-587B-4BC5-9AB1-380D1CFC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ABBA3-AF27-4848-9943-4B219BBF9E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80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0A3236-396F-4A05-A0A5-C1347550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8ED75-856D-4AC8-A2DA-B88EB48EDC73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C5DFB4-AC10-4427-860A-D41E8F153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68E1A3-EF48-4F1C-B905-498FC202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D662B-D188-4563-BA1C-3A820E05C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0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5AA728-9835-48DE-AFA4-8A01808E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1C3B8-D4A1-483F-9CD2-78F322BF8EE5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469B8DE-DEAB-4209-9C17-8A06200E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014564-F6BA-4D0D-97AB-23810CB6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B3B24-DFD0-4A89-94D1-264ABE06C8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7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455DC3-3715-4F6C-AE74-AE8FA4D8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113B3-4D5E-4711-BFCE-3B7A2D7B204C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F11A7F8-DE75-45A9-BB50-9643308B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5E48C8-32ED-4601-9C6F-A3AD0904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6221B-5831-4693-B42B-6C52E13A3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17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1CEAB4-CE34-443D-8083-A3772060C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D7F2-10BC-42D5-ADA1-A047A5137BA1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1EB32B-9575-40B0-A1FE-6136A3A6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1CDD8-06DF-48FE-9B91-DDA1C3DD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92763-DB87-456D-852B-630D5D7FF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4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C3E1F-0831-43A2-8699-D5C24D6B0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F70B-2D21-4A44-ABFF-41DCEB8ED439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1C8ED2-D3E6-4DF5-950A-21053A1F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1AEFD8-09EE-469D-B442-97C9EF4E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36845-502E-4FEE-BBB8-32A375857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95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964468-9233-4D04-987E-742FEE41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AA62-4CED-4832-9A65-2E4C637524ED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B46C1E-7A11-45B0-AA06-77232306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8FB913-E710-402A-9B17-07402F45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AB44D-E280-45B7-9A9C-56C5D962F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42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8758FEC-3419-4A99-83B0-19CA0FE869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43E8A3B-ECAC-489F-AF93-5B1BA6400F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4150E-5E41-4BCF-BF60-6B2457D36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E89746-8466-49ED-95F6-974B67700176}" type="datetimeFigureOut">
              <a:rPr lang="en-US"/>
              <a:pPr>
                <a:defRPr/>
              </a:pPr>
              <a:t>6/18/2017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14994-3577-4A21-9EE6-C8D7EC42A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E4292-CD3E-4113-8BFB-A1C1EDA5D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906FD63-C6D6-4876-9D01-FEB7C9E110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AC5E69-F30C-4CC2-A8D1-2E18F5A6EA37}"/>
              </a:ext>
            </a:extLst>
          </p:cNvPr>
          <p:cNvSpPr txBox="1"/>
          <p:nvPr/>
        </p:nvSpPr>
        <p:spPr>
          <a:xfrm>
            <a:off x="990600" y="447675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Matthew 11:7-15 </a:t>
            </a:r>
            <a:endParaRPr lang="en-US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40"/>
            <a:ext cx="8991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these are legitimate needs, Churches “naturally” seek to meet these needs by focusing on these dimensions of God’s nature.</a:t>
            </a:r>
          </a:p>
          <a:p>
            <a:pPr marL="0" indent="0" algn="ctr"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comfort, nurture, and security are important qualities, this “culture” often leaves men feeling that church is the place where you go to learn to be “nice”.  (</a:t>
            </a:r>
            <a:r>
              <a:rPr lang="en-US" alt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Tame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"/>
            <a:ext cx="91440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Women respond more to nurture, healing, peace, 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Men respond to challenge, risk, competition, etc.  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These different “perspectives” (and strengths)    </a:t>
            </a:r>
          </a:p>
          <a:p>
            <a:pPr marL="0" indent="0">
              <a:buNone/>
            </a:pP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tend to be viewed as “uncomfortable” or even </a:t>
            </a:r>
          </a:p>
          <a:p>
            <a:pPr marL="0" indent="0">
              <a:buNone/>
            </a:pP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detrimental to the “status quo”.  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(Nurturing, etc.)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These masculine “attributes” seem to conflict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with the “gentler” attributes of God.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2) As a result, the “needs” or strengths of men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are often minimized by churches. </a:t>
            </a:r>
          </a:p>
        </p:txBody>
      </p:sp>
    </p:spTree>
    <p:extLst>
      <p:ext uri="{BB962C8B-B14F-4D97-AF65-F5344CB8AC3E}">
        <p14:creationId xmlns:p14="http://schemas.microsoft.com/office/powerpoint/2010/main" val="24043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"/>
            <a:ext cx="9144000" cy="33940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There’s a distinctly “</a:t>
            </a:r>
            <a:r>
              <a:rPr lang="en-US" alt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dimension to God’s nature!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Heb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12:28-29  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943" y="1437024"/>
            <a:ext cx="891540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“let us have grace, whereby we may serve God acceptably with reverence and godly fear: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4"/>
          <a:stretch/>
        </p:blipFill>
        <p:spPr>
          <a:xfrm>
            <a:off x="0" y="-59316"/>
            <a:ext cx="9220200" cy="5023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0"/>
            <a:ext cx="7699545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“For our God is a consuming fire.”</a:t>
            </a:r>
          </a:p>
        </p:txBody>
      </p:sp>
    </p:spTree>
    <p:extLst>
      <p:ext uri="{BB962C8B-B14F-4D97-AF65-F5344CB8AC3E}">
        <p14:creationId xmlns:p14="http://schemas.microsoft.com/office/powerpoint/2010/main" val="3711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3350"/>
            <a:ext cx="8915400" cy="150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10:31 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is a fearful thing to fall into the hands of the living God.”   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"/>
          <a:stretch/>
        </p:blipFill>
        <p:spPr>
          <a:xfrm>
            <a:off x="1752600" y="1581150"/>
            <a:ext cx="5181600" cy="37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7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7150"/>
            <a:ext cx="90678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/>
              <a:t>Zeph</a:t>
            </a:r>
            <a:r>
              <a:rPr lang="en-US" i="1" dirty="0"/>
              <a:t> 3:17 </a:t>
            </a:r>
            <a:r>
              <a:rPr lang="en-US" sz="3600" b="1" i="1" dirty="0">
                <a:solidFill>
                  <a:srgbClr val="FF0000"/>
                </a:solidFill>
              </a:rPr>
              <a:t>“The LORD thy God in the midst of thee is mighty;</a:t>
            </a:r>
            <a:r>
              <a:rPr lang="en-US" b="1" i="1" dirty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0000FF"/>
                </a:solidFill>
              </a:rPr>
              <a:t>(</a:t>
            </a:r>
            <a:r>
              <a:rPr lang="en-US" b="1" dirty="0" err="1">
                <a:solidFill>
                  <a:srgbClr val="0000FF"/>
                </a:solidFill>
              </a:rPr>
              <a:t>gibbôr</a:t>
            </a:r>
            <a:r>
              <a:rPr lang="en-US" b="1" dirty="0">
                <a:solidFill>
                  <a:srgbClr val="0000FF"/>
                </a:solidFill>
              </a:rPr>
              <a:t>: powerful </a:t>
            </a:r>
            <a:r>
              <a:rPr lang="en-US" b="1" i="1" u="sng" dirty="0">
                <a:solidFill>
                  <a:srgbClr val="FF0066"/>
                </a:solidFill>
              </a:rPr>
              <a:t>warrior</a:t>
            </a:r>
            <a:r>
              <a:rPr lang="en-US" b="1" dirty="0">
                <a:solidFill>
                  <a:srgbClr val="0000FF"/>
                </a:solidFill>
              </a:rPr>
              <a:t>!)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will save, he will rejoice over thee with joy; he will rest in his love, he will joy over thee     </a:t>
            </a: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with singing.”</a:t>
            </a:r>
          </a:p>
          <a:p>
            <a:pPr marL="0" indent="0" algn="ctr">
              <a:buNone/>
            </a:pP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wearing costumes&#10;&#10;Description generated with high confidence">
            <a:extLst>
              <a:ext uri="{FF2B5EF4-FFF2-40B4-BE49-F238E27FC236}">
                <a16:creationId xmlns:a16="http://schemas.microsoft.com/office/drawing/2014/main" id="{5B71842E-AFAC-403C-9354-5F3C08AC9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49"/>
            <a:ext cx="4620226" cy="3966323"/>
          </a:xfrm>
          <a:prstGeom prst="rect">
            <a:avLst/>
          </a:prstGeom>
        </p:spPr>
      </p:pic>
      <p:pic>
        <p:nvPicPr>
          <p:cNvPr id="6" name="Picture 5" descr="A group of people in costumes&#10;&#10;Description generated with very high confidence">
            <a:extLst>
              <a:ext uri="{FF2B5EF4-FFF2-40B4-BE49-F238E27FC236}">
                <a16:creationId xmlns:a16="http://schemas.microsoft.com/office/drawing/2014/main" id="{0964FCF8-AF11-420E-ACCA-95CC72051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/>
        </p:blipFill>
        <p:spPr>
          <a:xfrm>
            <a:off x="4322856" y="1200149"/>
            <a:ext cx="6230844" cy="39663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20046D-91D7-4D09-BC25-9C0F05A72B2A}"/>
              </a:ext>
            </a:extLst>
          </p:cNvPr>
          <p:cNvSpPr/>
          <p:nvPr/>
        </p:nvSpPr>
        <p:spPr>
          <a:xfrm>
            <a:off x="5400770" y="4400550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Mt. 21:12-17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A079E-FDE6-4CD3-9EB2-950F16C979E5}"/>
              </a:ext>
            </a:extLst>
          </p:cNvPr>
          <p:cNvSpPr txBox="1"/>
          <p:nvPr/>
        </p:nvSpPr>
        <p:spPr>
          <a:xfrm>
            <a:off x="1295400" y="4321018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Mt 21:1-11</a:t>
            </a:r>
          </a:p>
        </p:txBody>
      </p:sp>
    </p:spTree>
    <p:extLst>
      <p:ext uri="{BB962C8B-B14F-4D97-AF65-F5344CB8AC3E}">
        <p14:creationId xmlns:p14="http://schemas.microsoft.com/office/powerpoint/2010/main" val="35812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7150"/>
            <a:ext cx="90678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5:2-6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is worthy to open the book…</a:t>
            </a: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 wept much, because no man was found worthy to open and to read the book, neither to look thereon…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Weep not: behold,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Lion of the tribe of Juda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Root of David, </a:t>
            </a:r>
            <a:r>
              <a:rPr lang="en-US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hath prevailed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open the book…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 beheld, and, lo, in the midst of the throne and of the four beasts, and in the midst of the elders, </a:t>
            </a:r>
          </a:p>
          <a:p>
            <a:pPr marL="0" indent="0" algn="ctr">
              <a:buNone/>
            </a:pP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stood a Lamb as it had been slain…”</a:t>
            </a:r>
          </a:p>
          <a:p>
            <a:pPr marL="0" indent="0" algn="ctr">
              <a:buNone/>
            </a:pP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583FFA-5ACB-484F-BCC8-9DADBADBB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" y="574145"/>
            <a:ext cx="4096555" cy="350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/>
        </p:blipFill>
        <p:spPr>
          <a:xfrm>
            <a:off x="4148171" y="574145"/>
            <a:ext cx="4855454" cy="350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C6305B0E-09C2-40E3-A051-BD83760E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06375"/>
            <a:ext cx="8991600" cy="765175"/>
          </a:xfrm>
        </p:spPr>
        <p:txBody>
          <a:bodyPr/>
          <a:lstStyle/>
          <a:p>
            <a:r>
              <a:rPr lang="en-US" altLang="en-US" sz="4000" b="1" dirty="0"/>
              <a:t>C</a:t>
            </a:r>
            <a:r>
              <a:rPr lang="en-US" altLang="en-US" sz="3600" b="1" dirty="0"/>
              <a:t>. God is sometimes less like Mother Teresa</a:t>
            </a:r>
            <a:br>
              <a:rPr lang="en-US" altLang="en-US" sz="3600" b="1" dirty="0"/>
            </a:br>
            <a:endParaRPr lang="en-US" altLang="en-US" sz="4000" b="1" dirty="0"/>
          </a:p>
        </p:txBody>
      </p:sp>
      <p:pic>
        <p:nvPicPr>
          <p:cNvPr id="6" name="Picture 5" descr="A person wearing a hat&#10;&#10;Description generated with high confidence">
            <a:extLst>
              <a:ext uri="{FF2B5EF4-FFF2-40B4-BE49-F238E27FC236}">
                <a16:creationId xmlns:a16="http://schemas.microsoft.com/office/drawing/2014/main" id="{098A1AAD-97AB-4E1D-86D1-D58CF3240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1"/>
            <a:ext cx="3810000" cy="3175000"/>
          </a:xfrm>
          <a:prstGeom prst="rect">
            <a:avLst/>
          </a:prstGeom>
        </p:spPr>
      </p:pic>
      <p:pic>
        <p:nvPicPr>
          <p:cNvPr id="8" name="Picture 7" descr="A person standing in front of a crowd&#10;&#10;Description generated with high confidence">
            <a:extLst>
              <a:ext uri="{FF2B5EF4-FFF2-40B4-BE49-F238E27FC236}">
                <a16:creationId xmlns:a16="http://schemas.microsoft.com/office/drawing/2014/main" id="{F0DB6C8C-F594-481A-9554-4259CD132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27" y="1939411"/>
            <a:ext cx="4814888" cy="3204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47CC41-5338-415F-A187-0FA64C990D54}"/>
              </a:ext>
            </a:extLst>
          </p:cNvPr>
          <p:cNvSpPr txBox="1"/>
          <p:nvPr/>
        </p:nvSpPr>
        <p:spPr>
          <a:xfrm>
            <a:off x="2286000" y="1239908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00FF"/>
                </a:solidFill>
              </a:rPr>
              <a:t>“I’m going to pick a fight!”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17C039-6601-49BD-BC74-FDE0CD65E694}"/>
              </a:ext>
            </a:extLst>
          </p:cNvPr>
          <p:cNvSpPr/>
          <p:nvPr/>
        </p:nvSpPr>
        <p:spPr>
          <a:xfrm>
            <a:off x="646626" y="569216"/>
            <a:ext cx="7775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/>
              <a:t>and more like William Wallace!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59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62AF7BC2-7634-4140-B947-F0498C57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375"/>
            <a:ext cx="8686800" cy="857250"/>
          </a:xfrm>
        </p:spPr>
        <p:txBody>
          <a:bodyPr/>
          <a:lstStyle/>
          <a:p>
            <a:r>
              <a:rPr lang="en-US" altLang="en-US" b="1" dirty="0"/>
              <a:t>1) Jesus used John the Baptist as an example of the best of Manhood!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1276350"/>
            <a:ext cx="4724399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“Among them that are born of women </a:t>
            </a:r>
          </a:p>
          <a:p>
            <a:pPr marL="0" indent="0" algn="ctr">
              <a:buNone/>
            </a:pPr>
            <a:r>
              <a:rPr lang="en-US" altLang="en-US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there hath not risen a </a:t>
            </a:r>
          </a:p>
          <a:p>
            <a:pPr marL="0" indent="0" algn="ctr">
              <a:buNone/>
            </a:pPr>
            <a:r>
              <a:rPr lang="en-US" altLang="en-US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greater than John the Baptist:”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4" t="397" r="1714" b="18486"/>
          <a:stretch/>
        </p:blipFill>
        <p:spPr>
          <a:xfrm>
            <a:off x="76200" y="1289004"/>
            <a:ext cx="4446066" cy="25858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447800" y="3874823"/>
            <a:ext cx="9982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 that hath ears to hear, </a:t>
            </a:r>
          </a:p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let him hear.”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Mt. 11:11, 15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-95250"/>
            <a:ext cx="88392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What Jesus said next is “alarming”!</a:t>
            </a:r>
          </a:p>
          <a:p>
            <a:pPr marL="0" indent="0" algn="ctr"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12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i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And from the days of John the Baptist until now the kingdom of heaven </a:t>
            </a:r>
            <a:r>
              <a:rPr lang="en-US" altLang="en-US" sz="36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suffereth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 violence</a:t>
            </a:r>
            <a:r>
              <a:rPr lang="en-US" altLang="en-US" sz="3600" b="1" i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biazō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crowd, press into so as to seize)  </a:t>
            </a:r>
          </a:p>
          <a:p>
            <a:pPr marL="0" indent="0" algn="ctr"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vital force</a:t>
            </a:r>
          </a:p>
          <a:p>
            <a:pPr marL="0" indent="0" algn="ctr"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the violent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biastēs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energetic)</a:t>
            </a:r>
          </a:p>
          <a:p>
            <a:pPr marL="0" indent="0" algn="ctr">
              <a:buNone/>
            </a:pPr>
            <a:r>
              <a:rPr lang="en-US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take it by force</a:t>
            </a:r>
            <a:r>
              <a:rPr lang="en-US" altLang="en-US" sz="3600" b="1" i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.”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harpazō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take or seize)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95250"/>
            <a:ext cx="8991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very “uncomfortable” concept to most modern “Christians”.  </a:t>
            </a:r>
          </a:p>
          <a:p>
            <a:pPr marL="0" indent="0" algn="ctr"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didn’t ignore the needs of women he met,</a:t>
            </a:r>
          </a:p>
          <a:p>
            <a:pPr marL="0" indent="0" algn="ctr"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he invested most of his time on the men!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Mt. 4:18-22</a:t>
            </a:r>
          </a:p>
        </p:txBody>
      </p:sp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F6F1ADC-1897-406B-8D03-265E0391C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0681"/>
            <a:ext cx="6786323" cy="45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man, person&#10;&#10;Description generated with very high confidence">
            <a:extLst>
              <a:ext uri="{FF2B5EF4-FFF2-40B4-BE49-F238E27FC236}">
                <a16:creationId xmlns:a16="http://schemas.microsoft.com/office/drawing/2014/main" id="{9FE8F9CE-4C31-4B9C-ABC3-966C47858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067800" cy="42876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0955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2800" dirty="0"/>
              <a:t>Gen 1:26  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“Let us make man in our image, 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0" y="3119113"/>
            <a:ext cx="41504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our likeness”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9550"/>
            <a:ext cx="8839200" cy="52578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This is still God’s pattern for the church.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strong 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grace that is in Christ Jesus. And the things that thou hast heard of me among many witnesses,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same commit thou to faithful men,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shall be able to teach others also.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 therefore 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endure hardness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a good soldier of Jesus Christ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Tim 2:1-3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61950"/>
            <a:ext cx="8839200" cy="52578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minimizing the “masculine” strengths, we downplay a significant force for God and Good!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“mother” comes to Christ,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her “family” follows her </a:t>
            </a:r>
            <a:r>
              <a:rPr lang="en-US" altLang="en-US" sz="36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of the time.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“father” comes to Christ,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his family follows him </a:t>
            </a:r>
            <a:r>
              <a:rPr lang="en-US" altLang="en-US" sz="36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of the time!</a:t>
            </a:r>
          </a:p>
          <a:p>
            <a:pPr marL="0" indent="0" algn="ctr"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sitting at a table with a birthday cake&#10;&#10;Description generated with high confidence">
            <a:extLst>
              <a:ext uri="{FF2B5EF4-FFF2-40B4-BE49-F238E27FC236}">
                <a16:creationId xmlns:a16="http://schemas.microsoft.com/office/drawing/2014/main" id="{9072D089-7EC1-4FD9-9BF9-FD046C57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7150"/>
            <a:ext cx="6210300" cy="40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350"/>
            <a:ext cx="8991600" cy="52578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is the personification of all of God’s qualities.  Heb. 1:3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being the </a:t>
            </a:r>
            <a:r>
              <a:rPr lang="en-US" alt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brightness of his glory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alt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express image of his person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upholding all things by the word of his power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he had by himself purged our sins, sat down on the right hand of the Majesty on high;”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“Full of 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Grace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Truth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Jn. 1:14</a:t>
            </a:r>
          </a:p>
        </p:txBody>
      </p:sp>
    </p:spTree>
    <p:extLst>
      <p:ext uri="{BB962C8B-B14F-4D97-AF65-F5344CB8AC3E}">
        <p14:creationId xmlns:p14="http://schemas.microsoft.com/office/powerpoint/2010/main" val="22585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350"/>
            <a:ext cx="91440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the next several weeks I’d like to inject a shot of spiritual “testosterone” into our church,</a:t>
            </a:r>
          </a:p>
          <a:p>
            <a:pPr marL="0" indent="0" algn="ctr"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focusing on some of the more “masculine” sides of God’s image and design!</a:t>
            </a:r>
          </a:p>
          <a:p>
            <a:pPr marL="0" indent="0" algn="ctr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6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561"/>
            <a:ext cx="8915400" cy="52578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commending the courage of John, challenging the hypocrites and condemning the communities that rejected him,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 closes Mt. 11 with this statement:  </a:t>
            </a:r>
          </a:p>
          <a:p>
            <a:pPr marL="0" indent="0" algn="ctr"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Mt. 11:28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my yoke upon you and learn of me.</a:t>
            </a:r>
          </a:p>
          <a:p>
            <a:pPr marL="0" indent="0" algn="ctr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meek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Praos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Gentle)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lowly…”  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Meekness is not Weakness,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your Strength under God’s control!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erson standing next to a fireplace&#10;&#10;Description generated with high confidence">
            <a:extLst>
              <a:ext uri="{FF2B5EF4-FFF2-40B4-BE49-F238E27FC236}">
                <a16:creationId xmlns:a16="http://schemas.microsoft.com/office/drawing/2014/main" id="{621C954D-0458-4EDA-BC50-813886D20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45947"/>
            <a:ext cx="2971800" cy="38023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D5B2B1-760E-4260-BFD0-1C016A2D3FF2}"/>
              </a:ext>
            </a:extLst>
          </p:cNvPr>
          <p:cNvSpPr/>
          <p:nvPr/>
        </p:nvSpPr>
        <p:spPr>
          <a:xfrm>
            <a:off x="76200" y="5715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willing to place your “Strength” under God’s Control and fight for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33254-190A-4EBF-930A-98C05E9E66C9}"/>
              </a:ext>
            </a:extLst>
          </p:cNvPr>
          <p:cNvSpPr/>
          <p:nvPr/>
        </p:nvSpPr>
        <p:spPr>
          <a:xfrm>
            <a:off x="153122" y="2061555"/>
            <a:ext cx="3058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faith? </a:t>
            </a:r>
            <a:endParaRPr lang="en-US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C9D3E-2B2C-4E94-A07F-B683DD566A4F}"/>
              </a:ext>
            </a:extLst>
          </p:cNvPr>
          <p:cNvSpPr/>
          <p:nvPr/>
        </p:nvSpPr>
        <p:spPr>
          <a:xfrm>
            <a:off x="6182473" y="2154860"/>
            <a:ext cx="30407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family?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87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-1877"/>
            <a:ext cx="8991600" cy="135442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b="1" dirty="0"/>
              <a:t>In “Brave Heart”, William Wallace challenged the injustice and corruption of his day.  </a:t>
            </a:r>
          </a:p>
        </p:txBody>
      </p:sp>
      <p:pic>
        <p:nvPicPr>
          <p:cNvPr id="11" name="Picture 10" descr="A picture containing person, building, man, outdoor&#10;&#10;Description generated with very high confidence">
            <a:extLst>
              <a:ext uri="{FF2B5EF4-FFF2-40B4-BE49-F238E27FC236}">
                <a16:creationId xmlns:a16="http://schemas.microsoft.com/office/drawing/2014/main" id="{C01B09F3-C50D-4233-BCF8-607E37458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59" y="2575682"/>
            <a:ext cx="5860876" cy="2505525"/>
          </a:xfrm>
          <a:prstGeom prst="rect">
            <a:avLst/>
          </a:prstGeom>
        </p:spPr>
      </p:pic>
      <p:pic>
        <p:nvPicPr>
          <p:cNvPr id="13" name="Picture 12" descr="A close up of a person&#10;&#10;Description generated with high confidence">
            <a:extLst>
              <a:ext uri="{FF2B5EF4-FFF2-40B4-BE49-F238E27FC236}">
                <a16:creationId xmlns:a16="http://schemas.microsoft.com/office/drawing/2014/main" id="{0CAF24E7-58E7-4003-BC4A-64E1FB0666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>
          <a:xfrm>
            <a:off x="-4293" y="1268609"/>
            <a:ext cx="2667000" cy="38748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968EAD-6E94-448D-9B5E-71D00E2648EE}"/>
              </a:ext>
            </a:extLst>
          </p:cNvPr>
          <p:cNvSpPr/>
          <p:nvPr/>
        </p:nvSpPr>
        <p:spPr>
          <a:xfrm>
            <a:off x="2667000" y="1221254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He inspired “Robert the Bruce” to join him in the fight. </a:t>
            </a:r>
          </a:p>
        </p:txBody>
      </p:sp>
    </p:spTree>
    <p:extLst>
      <p:ext uri="{BB962C8B-B14F-4D97-AF65-F5344CB8AC3E}">
        <p14:creationId xmlns:p14="http://schemas.microsoft.com/office/powerpoint/2010/main" val="332776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-1878"/>
            <a:ext cx="89916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betrayed William Wallace due to “political expediency.”</a:t>
            </a:r>
          </a:p>
          <a:p>
            <a:pPr marL="0" indent="0" algn="ctr"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his father tried to rationalize the betrayal, Robert the Bruce responded:  </a:t>
            </a:r>
          </a:p>
          <a:p>
            <a:pPr marL="0" indent="0" algn="ctr"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“Lands, titles, men, power…</a:t>
            </a:r>
            <a:r>
              <a:rPr lang="en-US" altLang="en-U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HAVE NOTHING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 fight for me because if they do not, I throw them off my land and starve their wives and children! </a:t>
            </a:r>
          </a:p>
          <a:p>
            <a:pPr marL="0" indent="0" algn="ctr"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Those men …fought and bled for William Wallace.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66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4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9916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 Fights For Something that I never had!</a:t>
            </a:r>
          </a:p>
          <a:p>
            <a:pPr marL="0" indent="0" algn="ctr"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 took if from him, when I betrayed him. </a:t>
            </a:r>
          </a:p>
          <a:p>
            <a:pPr marL="0" indent="0" algn="ctr"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saw it in his face on the battlefield, </a:t>
            </a:r>
          </a:p>
          <a:p>
            <a:pPr marL="0" indent="0" algn="ctr">
              <a:buNone/>
            </a:pPr>
            <a:r>
              <a:rPr lang="en-US" altLang="en-US" sz="4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it’s tearing me apart!” </a:t>
            </a:r>
          </a:p>
          <a:p>
            <a:pPr marL="0" indent="0" algn="ctr">
              <a:buNone/>
            </a:pPr>
            <a:endParaRPr lang="en-US" altLang="en-US" sz="3600" b="1" dirty="0"/>
          </a:p>
          <a:p>
            <a:pPr marL="0" indent="0" algn="ctr">
              <a:buNone/>
            </a:pPr>
            <a:endParaRPr lang="en-US" alt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4220C53F-E899-4ED7-BDBD-781FE6988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24150"/>
            <a:ext cx="5093999" cy="2476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B80DC8-7CA1-4898-A09A-0CCAD55BDD74}"/>
              </a:ext>
            </a:extLst>
          </p:cNvPr>
          <p:cNvSpPr/>
          <p:nvPr/>
        </p:nvSpPr>
        <p:spPr>
          <a:xfrm>
            <a:off x="32197" y="2838450"/>
            <a:ext cx="411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will never be on the wrong side again!”</a:t>
            </a:r>
          </a:p>
        </p:txBody>
      </p:sp>
    </p:spTree>
    <p:extLst>
      <p:ext uri="{BB962C8B-B14F-4D97-AF65-F5344CB8AC3E}">
        <p14:creationId xmlns:p14="http://schemas.microsoft.com/office/powerpoint/2010/main" val="180537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-1878"/>
            <a:ext cx="89916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then took up Wallace’s cause and led Scotland to freedom!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Image result for  robert the bruce fighting">
            <a:extLst>
              <a:ext uri="{FF2B5EF4-FFF2-40B4-BE49-F238E27FC236}">
                <a16:creationId xmlns:a16="http://schemas.microsoft.com/office/drawing/2014/main" id="{281AAE6E-B68A-47CA-8896-57938C50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52550"/>
            <a:ext cx="5486400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9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DEB6B8-1CFD-46B1-9969-58876A368220}"/>
              </a:ext>
            </a:extLst>
          </p:cNvPr>
          <p:cNvSpPr txBox="1"/>
          <p:nvPr/>
        </p:nvSpPr>
        <p:spPr>
          <a:xfrm>
            <a:off x="0" y="264795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of the popular “pictures” of Jesus reinforce this “image”.  </a:t>
            </a:r>
          </a:p>
        </p:txBody>
      </p:sp>
      <p:sp>
        <p:nvSpPr>
          <p:cNvPr id="5122" name="Title 1">
            <a:extLst>
              <a:ext uri="{FF2B5EF4-FFF2-40B4-BE49-F238E27FC236}">
                <a16:creationId xmlns:a16="http://schemas.microsoft.com/office/drawing/2014/main" id="{C6305B0E-09C2-40E3-A051-BD83760E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What do you think of when you think of “God’s Image?”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52551"/>
            <a:ext cx="9067800" cy="1143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Many view Christianity as a type “Mother Teresa”.</a:t>
            </a:r>
          </a:p>
          <a:p>
            <a:pPr marL="0" indent="0">
              <a:buNone/>
            </a:pPr>
            <a:r>
              <a:rPr lang="en-US" altLang="en-US" b="1" i="1" dirty="0"/>
              <a:t>Heavy on Giving, Grace, Gentleness, Goodness, etc. </a:t>
            </a:r>
          </a:p>
        </p:txBody>
      </p:sp>
      <p:pic>
        <p:nvPicPr>
          <p:cNvPr id="5" name="Picture 4" descr="A person wearing a hat&#10;&#10;Description generated with high confidence">
            <a:extLst>
              <a:ext uri="{FF2B5EF4-FFF2-40B4-BE49-F238E27FC236}">
                <a16:creationId xmlns:a16="http://schemas.microsoft.com/office/drawing/2014/main" id="{92888992-A18B-4E44-A012-D8009AC4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476502"/>
            <a:ext cx="3200400" cy="2667000"/>
          </a:xfrm>
          <a:prstGeom prst="rect">
            <a:avLst/>
          </a:prstGeom>
        </p:spPr>
      </p:pic>
      <p:pic>
        <p:nvPicPr>
          <p:cNvPr id="6" name="Picture 5" descr="A picture containing person, indoor, sitting, man&#10;&#10;Description generated with high confidence">
            <a:extLst>
              <a:ext uri="{FF2B5EF4-FFF2-40B4-BE49-F238E27FC236}">
                <a16:creationId xmlns:a16="http://schemas.microsoft.com/office/drawing/2014/main" id="{9409B04A-97E2-4E2B-9A9E-3F1162AFA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1367"/>
            <a:ext cx="3276600" cy="4662134"/>
          </a:xfrm>
          <a:prstGeom prst="rect">
            <a:avLst/>
          </a:prstGeom>
        </p:spPr>
      </p:pic>
      <p:pic>
        <p:nvPicPr>
          <p:cNvPr id="11" name="Picture 10" descr="A boy with a dog&#10;&#10;Description generated with very high confidence">
            <a:extLst>
              <a:ext uri="{FF2B5EF4-FFF2-40B4-BE49-F238E27FC236}">
                <a16:creationId xmlns:a16="http://schemas.microsoft.com/office/drawing/2014/main" id="{69EE5D5E-913C-4336-9E9E-597DF5C8C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169"/>
            <a:ext cx="3962400" cy="2839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CC1C32-C383-4A46-913F-4627C29FBD07}"/>
              </a:ext>
            </a:extLst>
          </p:cNvPr>
          <p:cNvSpPr/>
          <p:nvPr/>
        </p:nvSpPr>
        <p:spPr>
          <a:xfrm>
            <a:off x="-57151" y="3702636"/>
            <a:ext cx="61341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While these are a part of God’s “image”,</a:t>
            </a:r>
          </a:p>
          <a:p>
            <a:pPr marL="0" indent="0" algn="ctr">
              <a:buNone/>
            </a:pPr>
            <a:r>
              <a:rPr lang="en-US" sz="3200" b="1" dirty="0"/>
              <a:t> they’re not the whole picture.</a:t>
            </a:r>
          </a:p>
        </p:txBody>
      </p:sp>
    </p:spTree>
    <p:extLst>
      <p:ext uri="{BB962C8B-B14F-4D97-AF65-F5344CB8AC3E}">
        <p14:creationId xmlns:p14="http://schemas.microsoft.com/office/powerpoint/2010/main" val="15967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86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-1878"/>
            <a:ext cx="89916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b="1" dirty="0"/>
              <a:t>God made you in “His Image” to be a </a:t>
            </a:r>
          </a:p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</a:rPr>
              <a:t>“Mighty Man of Valor”.  </a:t>
            </a:r>
          </a:p>
          <a:p>
            <a:pPr marL="0" indent="0" algn="ctr">
              <a:buNone/>
            </a:pPr>
            <a:r>
              <a:rPr lang="en-US" altLang="en-US" sz="4400" b="1" i="1" dirty="0"/>
              <a:t>Gideon in </a:t>
            </a:r>
            <a:r>
              <a:rPr lang="en-US" altLang="en-US" sz="3600" b="1" i="1" dirty="0"/>
              <a:t>Judges 6:12</a:t>
            </a:r>
            <a:endParaRPr lang="en-US" altLang="en-US" sz="4400" b="1" i="1" dirty="0"/>
          </a:p>
          <a:p>
            <a:pPr marL="0" indent="0" algn="ctr">
              <a:buNone/>
            </a:pPr>
            <a:r>
              <a:rPr lang="en-US" altLang="en-US" sz="4400" b="1" dirty="0"/>
              <a:t>Satan knows (and fears) this!</a:t>
            </a:r>
          </a:p>
          <a:p>
            <a:pPr marL="0" indent="0" algn="ctr">
              <a:buNone/>
            </a:pPr>
            <a:r>
              <a:rPr lang="en-US" altLang="en-US" b="1" dirty="0"/>
              <a:t>Mt 12:29-30 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“how can one enter into a strong man's house, and spoil his goods, except </a:t>
            </a:r>
            <a:r>
              <a:rPr lang="en-US" alt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first bind the strong man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and </a:t>
            </a:r>
            <a:r>
              <a:rPr lang="en-US" alt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he will spoil his house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8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-1878"/>
            <a:ext cx="89916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000" b="1" dirty="0"/>
              <a:t>After warning of Satan’s plan to </a:t>
            </a:r>
          </a:p>
          <a:p>
            <a:pPr marL="0" indent="0" algn="ctr">
              <a:buNone/>
            </a:pPr>
            <a:r>
              <a:rPr lang="en-US" altLang="en-US" sz="4000" b="1" i="1" dirty="0">
                <a:solidFill>
                  <a:srgbClr val="FF0000"/>
                </a:solidFill>
              </a:rPr>
              <a:t>“bind the strong man”,</a:t>
            </a:r>
          </a:p>
          <a:p>
            <a:pPr marL="0" indent="0" algn="ctr">
              <a:buNone/>
            </a:pPr>
            <a:r>
              <a:rPr lang="en-US" altLang="en-US" sz="4000" b="1" dirty="0"/>
              <a:t> Jesus warns in the very next verse (30) that we must take a side. </a:t>
            </a:r>
          </a:p>
          <a:p>
            <a:pPr marL="0" indent="0" algn="ctr"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that is not with me is against me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he that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gathereth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with me </a:t>
            </a:r>
            <a:r>
              <a:rPr lang="en-US" altLang="en-US" sz="40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scattereth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abroad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 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98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71FAD-A53F-4279-BBE5-E6340360E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7" y="0"/>
            <a:ext cx="9144000" cy="5143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E755D8-FC57-4989-A369-94DC9ED82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8" y="3790950"/>
            <a:ext cx="8991600" cy="74482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will never be on the wrong side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again!”</a:t>
            </a:r>
            <a:endParaRPr lang="en-US" altLang="en-US" sz="4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3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253179"/>
            <a:ext cx="8991600" cy="89722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God trying to make of you?</a:t>
            </a:r>
            <a:endParaRPr lang="en-US" alt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22B4BEF-6C6D-4AE2-8936-4D5D51EFF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71550"/>
            <a:ext cx="41275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745B1-C959-4DBE-A9A6-31E919EAB149}"/>
              </a:ext>
            </a:extLst>
          </p:cNvPr>
          <p:cNvSpPr txBox="1"/>
          <p:nvPr/>
        </p:nvSpPr>
        <p:spPr>
          <a:xfrm>
            <a:off x="4203700" y="895350"/>
            <a:ext cx="46355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00FF"/>
                </a:solidFill>
              </a:rPr>
              <a:t>“Every man dies, not every man really lives!  </a:t>
            </a:r>
          </a:p>
          <a:p>
            <a:pPr algn="ctr"/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makes men what they are.”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6D0829-476A-4416-AB29-D31AA01CF195}"/>
              </a:ext>
            </a:extLst>
          </p:cNvPr>
          <p:cNvSpPr/>
          <p:nvPr/>
        </p:nvSpPr>
        <p:spPr>
          <a:xfrm>
            <a:off x="352730" y="133350"/>
            <a:ext cx="7720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Before his death Wallace said: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84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7150"/>
            <a:ext cx="9144000" cy="33940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a soldier of the cross,  A follower of the Lamb,</a:t>
            </a:r>
          </a:p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shall I fear to own His cause, Or blush to speak His Name?</a:t>
            </a:r>
          </a:p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I be carried to the skies  On flowery beds of ease,</a:t>
            </a:r>
          </a:p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While others fought to win the prize, </a:t>
            </a:r>
          </a:p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sailed through bloody seas?</a:t>
            </a:r>
          </a:p>
          <a:p>
            <a:pPr marL="0" indent="0" algn="ctr">
              <a:buNone/>
            </a:pPr>
            <a:r>
              <a:rPr lang="en-US" alt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there no foes for me to face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Must I not stem the flood?</a:t>
            </a:r>
          </a:p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vile world a friend to grace,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help me on to God?</a:t>
            </a:r>
          </a:p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Sure I must fight if I would reign;  Increase my courage, Lord.</a:t>
            </a:r>
          </a:p>
          <a:p>
            <a:pPr marL="0" indent="0" algn="ctr">
              <a:buNone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I’ll bear the toil, endure the pain,   Supported by Thy Word.</a:t>
            </a:r>
          </a:p>
          <a:p>
            <a:pPr marL="0" indent="0" algn="ctr"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Watts   1721</a:t>
            </a:r>
          </a:p>
          <a:p>
            <a:pPr marL="0" indent="0" algn="ctr">
              <a:buNone/>
            </a:pPr>
            <a:endParaRPr lang="en-US" altLang="en-US" sz="2800" dirty="0"/>
          </a:p>
          <a:p>
            <a:pPr marL="0" indent="0" algn="ctr">
              <a:buNone/>
            </a:pPr>
            <a:endParaRPr lang="en-US" altLang="en-US" sz="2800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0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58E332-FB32-4982-AC69-C1255F345332}"/>
              </a:ext>
            </a:extLst>
          </p:cNvPr>
          <p:cNvSpPr/>
          <p:nvPr/>
        </p:nvSpPr>
        <p:spPr>
          <a:xfrm>
            <a:off x="-2088" y="4174004"/>
            <a:ext cx="9146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4494"/>
            <a:ext cx="9067800" cy="128840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Gen 1:26  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“Let us make man in our image, after our likeness: 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3" name="Picture 2" descr="A picture containing tree, man, person&#10;&#10;Description generated with very high confidence">
            <a:extLst>
              <a:ext uri="{FF2B5EF4-FFF2-40B4-BE49-F238E27FC236}">
                <a16:creationId xmlns:a16="http://schemas.microsoft.com/office/drawing/2014/main" id="{9FE8F9CE-4C31-4B9C-ABC3-966C47858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58" y="1312899"/>
            <a:ext cx="5149442" cy="3813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27A4FA-5538-4BAB-B52F-6B7BAA4D52A8}"/>
              </a:ext>
            </a:extLst>
          </p:cNvPr>
          <p:cNvSpPr/>
          <p:nvPr/>
        </p:nvSpPr>
        <p:spPr>
          <a:xfrm>
            <a:off x="55275" y="1930836"/>
            <a:ext cx="39624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let them have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dominion..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sz="3200" b="1" dirty="0" err="1">
                <a:solidFill>
                  <a:srgbClr val="0000FF"/>
                </a:solidFill>
              </a:rPr>
              <a:t>Rādâ</a:t>
            </a:r>
            <a:r>
              <a:rPr lang="en-US" altLang="en-US" sz="3200" b="1" dirty="0">
                <a:solidFill>
                  <a:srgbClr val="0000FF"/>
                </a:solidFill>
              </a:rPr>
              <a:t>’: to conquer or subjugate.</a:t>
            </a:r>
          </a:p>
        </p:txBody>
      </p:sp>
    </p:spTree>
    <p:extLst>
      <p:ext uri="{BB962C8B-B14F-4D97-AF65-F5344CB8AC3E}">
        <p14:creationId xmlns:p14="http://schemas.microsoft.com/office/powerpoint/2010/main" val="138895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7A887E8-8B14-4327-9FD6-7E82C871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4494"/>
            <a:ext cx="9067800" cy="128840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000" dirty="0"/>
              <a:t>Vs 27  </a:t>
            </a:r>
            <a:r>
              <a:rPr lang="en-US" altLang="en-US" sz="3600" dirty="0">
                <a:solidFill>
                  <a:srgbClr val="FF0000"/>
                </a:solidFill>
              </a:rPr>
              <a:t>“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God created man in his own image</a:t>
            </a:r>
          </a:p>
          <a:p>
            <a:pPr marL="0" indent="0" algn="ctr">
              <a:buNone/>
            </a:pP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Male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Female 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 He them. </a:t>
            </a:r>
          </a:p>
          <a:p>
            <a:pPr marL="0" indent="0" algn="ctr">
              <a:buNone/>
            </a:pP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6AD38-A9AE-481D-BF38-3E0B8D832E19}"/>
              </a:ext>
            </a:extLst>
          </p:cNvPr>
          <p:cNvSpPr txBox="1"/>
          <p:nvPr/>
        </p:nvSpPr>
        <p:spPr>
          <a:xfrm>
            <a:off x="76200" y="1621164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means that there will be qualities in both men and women that express different dimensions of God’s “image”. </a:t>
            </a:r>
          </a:p>
        </p:txBody>
      </p:sp>
      <p:pic>
        <p:nvPicPr>
          <p:cNvPr id="7" name="Picture 6" descr="A picture containing tree, man, person&#10;&#10;Description generated with very high confidence">
            <a:extLst>
              <a:ext uri="{FF2B5EF4-FFF2-40B4-BE49-F238E27FC236}">
                <a16:creationId xmlns:a16="http://schemas.microsoft.com/office/drawing/2014/main" id="{74924F44-B8CD-46B1-A75D-81690F516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71213"/>
            <a:ext cx="4800600" cy="3554792"/>
          </a:xfrm>
          <a:prstGeom prst="rect">
            <a:avLst/>
          </a:prstGeom>
        </p:spPr>
      </p:pic>
      <p:pic>
        <p:nvPicPr>
          <p:cNvPr id="8" name="Picture 7" descr="A group of people sitting at a tiger&#10;&#10;Description generated with very high confidence">
            <a:extLst>
              <a:ext uri="{FF2B5EF4-FFF2-40B4-BE49-F238E27FC236}">
                <a16:creationId xmlns:a16="http://schemas.microsoft.com/office/drawing/2014/main" id="{9FD6BF04-3F50-47E8-BB64-6C803FAD5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22" y="1581155"/>
            <a:ext cx="5048163" cy="35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02" y="57150"/>
            <a:ext cx="8839200" cy="5257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There’s been a deliberate “feminization”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of Men in our culture for decades.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devaluing of masculine qualities leaves men uncertain or even ashamed of how God made them!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055AD84B-723B-4D3A-8C4A-A9FB282E3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6"/>
          <a:stretch/>
        </p:blipFill>
        <p:spPr>
          <a:xfrm>
            <a:off x="4419600" y="1118550"/>
            <a:ext cx="4510825" cy="4024950"/>
          </a:xfrm>
          <a:prstGeom prst="rect">
            <a:avLst/>
          </a:prstGeom>
        </p:spPr>
      </p:pic>
      <p:pic>
        <p:nvPicPr>
          <p:cNvPr id="6" name="Picture 5" descr="A person throwing a ball&#10;&#10;Description generated with high confidence">
            <a:extLst>
              <a:ext uri="{FF2B5EF4-FFF2-40B4-BE49-F238E27FC236}">
                <a16:creationId xmlns:a16="http://schemas.microsoft.com/office/drawing/2014/main" id="{6560974A-5363-420F-B480-B625F636E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8" y="1118550"/>
            <a:ext cx="4204702" cy="4024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24815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Bruce Jenner 1976</a:t>
            </a:r>
          </a:p>
        </p:txBody>
      </p:sp>
    </p:spTree>
    <p:extLst>
      <p:ext uri="{BB962C8B-B14F-4D97-AF65-F5344CB8AC3E}">
        <p14:creationId xmlns:p14="http://schemas.microsoft.com/office/powerpoint/2010/main" val="82783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09550"/>
            <a:ext cx="8991600" cy="5257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3" name="Picture 2" descr="A group of people sitting at a table in front of a window&#10;&#10;Description generated with high confidence">
            <a:extLst>
              <a:ext uri="{FF2B5EF4-FFF2-40B4-BE49-F238E27FC236}">
                <a16:creationId xmlns:a16="http://schemas.microsoft.com/office/drawing/2014/main" id="{3A22AC3C-0512-4C9B-8EC0-2C73D0BD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20261-D1CE-4877-9A61-9D564197EA68}"/>
              </a:ext>
            </a:extLst>
          </p:cNvPr>
          <p:cNvSpPr txBox="1"/>
          <p:nvPr/>
        </p:nvSpPr>
        <p:spPr>
          <a:xfrm>
            <a:off x="2362200" y="13335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2017 Teacher of the Year</a:t>
            </a:r>
          </a:p>
          <a:p>
            <a:pPr algn="ctr"/>
            <a:r>
              <a:rPr lang="en-US" sz="2400" b="1" dirty="0"/>
              <a:t>Nikos Giannopoulos </a:t>
            </a:r>
          </a:p>
        </p:txBody>
      </p:sp>
    </p:spTree>
    <p:extLst>
      <p:ext uri="{BB962C8B-B14F-4D97-AF65-F5344CB8AC3E}">
        <p14:creationId xmlns:p14="http://schemas.microsoft.com/office/powerpoint/2010/main" val="3948088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09550"/>
            <a:ext cx="8991600" cy="5257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This cultural confusion has subtly found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it’s way into the culture of the church!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“The feminization of the church”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(Holly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Pivec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A. Women greatly outnumber men in churches.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They’re Generally more “faithful”/ committed.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23% of women attend without their husbands.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9112221-B1E8-4018-A174-240A723C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40"/>
            <a:ext cx="8991600" cy="5257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“The feminization of the church”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(by Holly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Pivec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Most church ministries are geared for women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(Generally middle aged or older)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children.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Women tend to respond to security, comfort,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peace, nurturing, healing, relationships, etc.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ACDBCF5-3205-4A32-86EF-BA95B9A61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1148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892C1-5624-4122-A377-B988D166C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83" y="2557411"/>
            <a:ext cx="3886200" cy="25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1657</Words>
  <Application>Microsoft Office PowerPoint</Application>
  <PresentationFormat>On-screen Show (16:9)</PresentationFormat>
  <Paragraphs>160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Georgia</vt:lpstr>
      <vt:lpstr>Times New Roman</vt:lpstr>
      <vt:lpstr>Wingdings</vt:lpstr>
      <vt:lpstr>Office Theme</vt:lpstr>
      <vt:lpstr>PowerPoint Presentation</vt:lpstr>
      <vt:lpstr>PowerPoint Presentation</vt:lpstr>
      <vt:lpstr>What do you think of when you think of “God’s Image?”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God is sometimes less like Mother Teresa </vt:lpstr>
      <vt:lpstr>1) Jesus used John the Baptist as an example of the best of Manhood!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Visual Impact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Linda</dc:creator>
  <cp:lastModifiedBy>Keith Peters</cp:lastModifiedBy>
  <cp:revision>58</cp:revision>
  <dcterms:created xsi:type="dcterms:W3CDTF">2012-05-21T15:50:32Z</dcterms:created>
  <dcterms:modified xsi:type="dcterms:W3CDTF">2017-06-18T14:08:17Z</dcterms:modified>
</cp:coreProperties>
</file>