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5" r:id="rId3"/>
  </p:sldMasterIdLst>
  <p:notesMasterIdLst>
    <p:notesMasterId r:id="rId25"/>
  </p:notesMasterIdLst>
  <p:sldIdLst>
    <p:sldId id="264" r:id="rId4"/>
    <p:sldId id="265" r:id="rId5"/>
    <p:sldId id="261" r:id="rId6"/>
    <p:sldId id="270" r:id="rId7"/>
    <p:sldId id="274" r:id="rId8"/>
    <p:sldId id="277" r:id="rId9"/>
    <p:sldId id="275" r:id="rId10"/>
    <p:sldId id="282" r:id="rId11"/>
    <p:sldId id="283" r:id="rId12"/>
    <p:sldId id="262" r:id="rId13"/>
    <p:sldId id="284" r:id="rId14"/>
    <p:sldId id="278" r:id="rId15"/>
    <p:sldId id="285" r:id="rId16"/>
    <p:sldId id="286" r:id="rId17"/>
    <p:sldId id="288" r:id="rId18"/>
    <p:sldId id="259" r:id="rId19"/>
    <p:sldId id="268" r:id="rId20"/>
    <p:sldId id="287" r:id="rId21"/>
    <p:sldId id="260" r:id="rId22"/>
    <p:sldId id="289" r:id="rId23"/>
    <p:sldId id="29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EFE21-236D-4C64-A16C-6C621420608E}" v="41" dt="2018-12-27T21:58:54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C165-EF13-4752-AE98-E8E99E29A4BD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E9FE-3AA0-4627-BC50-807E4E8B7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6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8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5E9FE-3AA0-4627-BC50-807E4E8B7E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D2D-3B18-458C-A511-9840420B9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48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ECC-FDA3-4539-9452-B410E72E36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4903-4DEE-4A0F-A814-EAC618FB67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10515600" cy="266700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8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Navigating the</a:t>
            </a:r>
            <a:br>
              <a:rPr lang="en-US" altLang="en-US" sz="8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8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 Year.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7C980-62B7-48CC-B536-2A4D0F1F679A}"/>
              </a:ext>
            </a:extLst>
          </p:cNvPr>
          <p:cNvSpPr txBox="1"/>
          <p:nvPr/>
        </p:nvSpPr>
        <p:spPr>
          <a:xfrm>
            <a:off x="152400" y="5791200"/>
            <a:ext cx="7848600" cy="1015663"/>
          </a:xfrm>
          <a:prstGeom prst="rect">
            <a:avLst/>
          </a:prstGeom>
          <a:solidFill>
            <a:srgbClr val="6633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Priorities</a:t>
            </a:r>
          </a:p>
        </p:txBody>
      </p:sp>
    </p:spTree>
    <p:extLst>
      <p:ext uri="{BB962C8B-B14F-4D97-AF65-F5344CB8AC3E}">
        <p14:creationId xmlns:p14="http://schemas.microsoft.com/office/powerpoint/2010/main" val="198170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velope#10-L">
            <a:extLst>
              <a:ext uri="{FF2B5EF4-FFF2-40B4-BE49-F238E27FC236}">
                <a16:creationId xmlns:a16="http://schemas.microsoft.com/office/drawing/2014/main" id="{D7E88755-8ED6-42C8-A847-3B6E4060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3"/>
          <a:stretch>
            <a:fillRect/>
          </a:stretch>
        </p:blipFill>
        <p:spPr bwMode="auto">
          <a:xfrm>
            <a:off x="14140" y="24353"/>
            <a:ext cx="12192000" cy="68865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233888-9CA3-4DB1-97EB-C877CE2788D2}"/>
              </a:ext>
            </a:extLst>
          </p:cNvPr>
          <p:cNvSpPr/>
          <p:nvPr/>
        </p:nvSpPr>
        <p:spPr>
          <a:xfrm>
            <a:off x="14140" y="152400"/>
            <a:ext cx="120254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 clear, compelling goal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like a ship without a rudder. </a:t>
            </a:r>
          </a:p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drift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the currents of culture)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be blown about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the winds of circumstances)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854FD-59EC-4549-830E-3C742B36F703}"/>
              </a:ext>
            </a:extLst>
          </p:cNvPr>
          <p:cNvSpPr/>
          <p:nvPr/>
        </p:nvSpPr>
        <p:spPr>
          <a:xfrm>
            <a:off x="5715000" y="4191000"/>
            <a:ext cx="6324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drive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a safe and fulfilling destination.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62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B7A614-AD09-4110-BCF1-982BCC57468B}"/>
              </a:ext>
            </a:extLst>
          </p:cNvPr>
          <p:cNvSpPr/>
          <p:nvPr/>
        </p:nvSpPr>
        <p:spPr>
          <a:xfrm>
            <a:off x="151418" y="228600"/>
            <a:ext cx="118891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Some Have A Purpose That’s short-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sighted (Temporary) and Vain!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"Under the sun"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found  29x in Eccl.   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Eccl 1:14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seen all the works that are done under the  sun; and, behold,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is vanity </a:t>
            </a:r>
            <a:r>
              <a:rPr lang="en-US" sz="4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hebel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empty, unsatisfying)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vexation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reʿût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spirit.”</a:t>
            </a:r>
          </a:p>
          <a:p>
            <a:pPr algn="ctr"/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(Feeding on or reaching after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emptiness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7DADA-8187-425E-A319-552BD1FB08BF}"/>
              </a:ext>
            </a:extLst>
          </p:cNvPr>
          <p:cNvSpPr txBox="1"/>
          <p:nvPr/>
        </p:nvSpPr>
        <p:spPr>
          <a:xfrm>
            <a:off x="76200" y="762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Solomon climbed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Ladder Of Success,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to find it Leaning Against The Wrong Building!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Pleasure.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2:1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enjoyed pleasure"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Possessions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3-6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“gathered silver and gold”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7-8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was great…”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A7CBE-8152-4E6F-A9E0-2A610F20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3581400"/>
            <a:ext cx="1142999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2:11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“Then I looked on all the works that my hands had wrought, and on the labor that I had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behold, all was vanity and vexation of spirit,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there was no profit under the sun.”</a:t>
            </a:r>
            <a:endParaRPr kumimoji="0" lang="en-US" altLang="en-US" sz="6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A7CBE-8152-4E6F-A9E0-2A610F20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11429999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Ecclesiastes 12:13-14 </a:t>
            </a:r>
          </a:p>
          <a:p>
            <a:pPr lvl="0" algn="ctr" eaLnBrk="0" hangingPunct="0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“Let us hear the conclusion of the whole matter: Fear God, and keep his commandments: </a:t>
            </a:r>
          </a:p>
          <a:p>
            <a:pPr lvl="0" algn="ctr" eaLnBrk="0" hangingPunct="0"/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this is the whole duty of man. </a:t>
            </a:r>
          </a:p>
          <a:p>
            <a:pPr lvl="0" algn="ctr" eaLnBrk="0" hangingPunct="0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God shall bring every work into judgment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every secret thing, 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it be good, or whether it be evil.”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D4180-464B-475C-AFA6-39C0ECE30E35}"/>
              </a:ext>
            </a:extLst>
          </p:cNvPr>
          <p:cNvSpPr txBox="1"/>
          <p:nvPr/>
        </p:nvSpPr>
        <p:spPr>
          <a:xfrm>
            <a:off x="108527" y="5616647"/>
            <a:ext cx="1211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Georgia" panose="02040502050405020303" pitchFamily="18" charset="0"/>
              </a:rPr>
              <a:t>Daniel means “God is my Judge!”</a:t>
            </a:r>
          </a:p>
        </p:txBody>
      </p:sp>
    </p:spTree>
    <p:extLst>
      <p:ext uri="{BB962C8B-B14F-4D97-AF65-F5344CB8AC3E}">
        <p14:creationId xmlns:p14="http://schemas.microsoft.com/office/powerpoint/2010/main" val="17571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9B916E-A463-4C1E-98C0-8A0EE1F679BB}"/>
              </a:ext>
            </a:extLst>
          </p:cNvPr>
          <p:cNvSpPr/>
          <p:nvPr/>
        </p:nvSpPr>
        <p:spPr>
          <a:xfrm>
            <a:off x="249025" y="76200"/>
            <a:ext cx="1196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AutoNum type="arabicPeriod"/>
            </a:pP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no clear purpose (beyond themselves)</a:t>
            </a:r>
          </a:p>
          <a:p>
            <a:pPr marL="342900" lvl="0" indent="-342900" eaLnBrk="0" hangingPunct="0">
              <a:buAutoNum type="arabicPeriod"/>
            </a:pP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temporary (empty) purposes</a:t>
            </a:r>
          </a:p>
          <a:p>
            <a:pPr marL="342900" lvl="0" indent="-342900" eaLnBrk="0" hangingPunct="0">
              <a:buAutoNum type="arabicPeriod"/>
            </a:pP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a Prudent (eternal) Purpose.</a:t>
            </a:r>
          </a:p>
          <a:p>
            <a:pPr lvl="0" eaLnBrk="0" hangingPunct="0"/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1:8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purposed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his heart  </a:t>
            </a:r>
          </a:p>
          <a:p>
            <a:pPr lvl="0" eaLnBrk="0" hangingPunct="0"/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Śûm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 put down, appoint, determine, </a:t>
            </a:r>
            <a:r>
              <a:rPr lang="en-US" altLang="en-US" sz="4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commit!</a:t>
            </a:r>
            <a:endParaRPr lang="en-US" altLang="en-US" sz="4000" b="1" u="sng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daniel purposed in his heart">
            <a:extLst>
              <a:ext uri="{FF2B5EF4-FFF2-40B4-BE49-F238E27FC236}">
                <a16:creationId xmlns:a16="http://schemas.microsoft.com/office/drawing/2014/main" id="{6FB0C6C1-C864-4FA6-B675-A1E3698EB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17557"/>
          <a:stretch/>
        </p:blipFill>
        <p:spPr bwMode="auto">
          <a:xfrm>
            <a:off x="0" y="3657600"/>
            <a:ext cx="315796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4021D9-9D3D-42A1-B726-9FE684617717}"/>
              </a:ext>
            </a:extLst>
          </p:cNvPr>
          <p:cNvSpPr/>
          <p:nvPr/>
        </p:nvSpPr>
        <p:spPr>
          <a:xfrm>
            <a:off x="3104943" y="3752073"/>
            <a:ext cx="8828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to defile himself with the King’s meat…or wine” </a:t>
            </a:r>
          </a:p>
        </p:txBody>
      </p:sp>
    </p:spTree>
    <p:extLst>
      <p:ext uri="{BB962C8B-B14F-4D97-AF65-F5344CB8AC3E}">
        <p14:creationId xmlns:p14="http://schemas.microsoft.com/office/powerpoint/2010/main" val="4525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9B916E-A463-4C1E-98C0-8A0EE1F679BB}"/>
              </a:ext>
            </a:extLst>
          </p:cNvPr>
          <p:cNvSpPr/>
          <p:nvPr/>
        </p:nvSpPr>
        <p:spPr>
          <a:xfrm>
            <a:off x="249025" y="76200"/>
            <a:ext cx="11963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The issue wasn’t his diet,</a:t>
            </a:r>
          </a:p>
          <a:p>
            <a:pPr lvl="0" algn="ctr" eaLnBrk="0" hangingPunct="0"/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his determination to honor God!</a:t>
            </a:r>
          </a:p>
        </p:txBody>
      </p:sp>
      <p:pic>
        <p:nvPicPr>
          <p:cNvPr id="1026" name="Picture 2" descr="Image result for daniel purposed in his heart">
            <a:extLst>
              <a:ext uri="{FF2B5EF4-FFF2-40B4-BE49-F238E27FC236}">
                <a16:creationId xmlns:a16="http://schemas.microsoft.com/office/drawing/2014/main" id="{74484AB2-42EE-41D8-AD73-196E5139B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17557"/>
          <a:stretch/>
        </p:blipFill>
        <p:spPr bwMode="auto">
          <a:xfrm>
            <a:off x="-1" y="2057401"/>
            <a:ext cx="477546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57622F-65BB-4767-9DE7-975583C027B0}"/>
              </a:ext>
            </a:extLst>
          </p:cNvPr>
          <p:cNvSpPr/>
          <p:nvPr/>
        </p:nvSpPr>
        <p:spPr>
          <a:xfrm>
            <a:off x="4876800" y="2133600"/>
            <a:ext cx="7162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alt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filtered every decision through this! </a:t>
            </a:r>
          </a:p>
          <a:p>
            <a:pPr lvl="0" algn="ctr" eaLnBrk="0" hangingPunct="0"/>
            <a:r>
              <a:rPr lang="en-US" alt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Pr. 3:6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all your ways acknowledge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(know)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Him, </a:t>
            </a:r>
          </a:p>
          <a:p>
            <a:pPr lvl="0" algn="ctr" eaLnBrk="0" hangingPunct="0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shall direct</a:t>
            </a:r>
          </a:p>
          <a:p>
            <a:pPr lvl="0" algn="ctr" eaLnBrk="0" hangingPunct="0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thy paths”</a:t>
            </a:r>
            <a:endParaRPr lang="en-US" altLang="en-US" sz="7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228600" y="800100"/>
            <a:ext cx="12219562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 there is no vision, the people perish: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he that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law, happy is he.”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Shāmar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guards, protects,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US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ʾesher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blessed:  from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āshar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make or keep straight, </a:t>
            </a: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prosper or push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forward!</a:t>
            </a:r>
          </a:p>
          <a:p>
            <a:pPr marL="0" indent="0"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46D16-9CFE-437B-82EC-BE09AA33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8" y="192121"/>
            <a:ext cx="10972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Proverbs 29:18 </a:t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F2395-F3B9-4B23-928A-F60177877A18}"/>
              </a:ext>
            </a:extLst>
          </p:cNvPr>
          <p:cNvSpPr/>
          <p:nvPr/>
        </p:nvSpPr>
        <p:spPr>
          <a:xfrm>
            <a:off x="201038" y="4419600"/>
            <a:ext cx="117899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Phil 3:14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press toward the mark for the prize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high calling of God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Christ Jesus.”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11D71-D34F-4EC3-AB49-CAD0E62EDF78}"/>
              </a:ext>
            </a:extLst>
          </p:cNvPr>
          <p:cNvSpPr txBox="1"/>
          <p:nvPr/>
        </p:nvSpPr>
        <p:spPr>
          <a:xfrm>
            <a:off x="188068" y="5957993"/>
            <a:ext cx="1178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“mark” has God called you to pursue?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2"/>
            <a:ext cx="11658600" cy="1371600"/>
          </a:xfrm>
        </p:spPr>
        <p:txBody>
          <a:bodyPr>
            <a:noAutofit/>
          </a:bodyPr>
          <a:lstStyle/>
          <a:p>
            <a:pPr algn="ctr"/>
            <a:b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9D3A1F-D8A8-4119-B910-CE57286E0CCC}"/>
              </a:ext>
            </a:extLst>
          </p:cNvPr>
          <p:cNvSpPr/>
          <p:nvPr/>
        </p:nvSpPr>
        <p:spPr>
          <a:xfrm>
            <a:off x="322082" y="5334000"/>
            <a:ext cx="1158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Daniel had understanding</a:t>
            </a:r>
          </a:p>
          <a:p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all visions and dreams. 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0CA14D-4C51-4703-8728-90A9725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5943600" cy="40417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As for these four,</a:t>
            </a:r>
          </a:p>
          <a:p>
            <a:pPr marL="0" indent="0" algn="ctr"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(Daniel and his friends)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gave them knowledge and skill in all learning and wisdom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C86C0-95DC-40DC-B969-B796B1438CA9}"/>
              </a:ext>
            </a:extLst>
          </p:cNvPr>
          <p:cNvSpPr txBox="1"/>
          <p:nvPr/>
        </p:nvSpPr>
        <p:spPr>
          <a:xfrm>
            <a:off x="342900" y="70619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never hear again about the other Jews who “went along to get along”. </a:t>
            </a:r>
          </a:p>
        </p:txBody>
      </p:sp>
    </p:spTree>
    <p:extLst>
      <p:ext uri="{BB962C8B-B14F-4D97-AF65-F5344CB8AC3E}">
        <p14:creationId xmlns:p14="http://schemas.microsoft.com/office/powerpoint/2010/main" val="2861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2"/>
            <a:ext cx="11658600" cy="1371600"/>
          </a:xfrm>
        </p:spPr>
        <p:txBody>
          <a:bodyPr>
            <a:noAutofit/>
          </a:bodyPr>
          <a:lstStyle/>
          <a:p>
            <a:pPr algn="ctr"/>
            <a:b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king communed with them;</a:t>
            </a:r>
            <a:b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76735"/>
            <a:ext cx="61122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among them all was found none like Daniel, Hananiah,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Mishael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Azariah: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03C80-B41B-4F78-8179-BC67B301CD3B}"/>
              </a:ext>
            </a:extLst>
          </p:cNvPr>
          <p:cNvSpPr/>
          <p:nvPr/>
        </p:nvSpPr>
        <p:spPr>
          <a:xfrm>
            <a:off x="495147" y="5866408"/>
            <a:ext cx="10668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stood they before the king.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2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12039600" cy="3809999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Clear compelling purpose? </a:t>
            </a:r>
          </a:p>
          <a:p>
            <a:pPr marL="914400" indent="-914400">
              <a:buAutoNum type="arabicPeriod"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temporary, ultimately vain purpose?</a:t>
            </a:r>
          </a:p>
          <a:p>
            <a:pPr marL="914400" indent="-914400">
              <a:buAutoNum type="arabicPeriod"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Prudent, eternal purpose?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5F180-8FA4-4F82-8575-2FA72B4C139B}"/>
              </a:ext>
            </a:extLst>
          </p:cNvPr>
          <p:cNvSpPr/>
          <p:nvPr/>
        </p:nvSpPr>
        <p:spPr>
          <a:xfrm>
            <a:off x="152400" y="152400"/>
            <a:ext cx="11877199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Which best describes you: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C6A93-C80B-4419-A985-17AA06E39B4C}"/>
              </a:ext>
            </a:extLst>
          </p:cNvPr>
          <p:cNvSpPr txBox="1"/>
          <p:nvPr/>
        </p:nvSpPr>
        <p:spPr>
          <a:xfrm>
            <a:off x="-198744" y="4780509"/>
            <a:ext cx="12579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/>
              <a:t>”</a:t>
            </a:r>
            <a:r>
              <a:rPr lang="en-US" sz="48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Only one life will soon be passed,</a:t>
            </a:r>
          </a:p>
          <a:p>
            <a:pPr algn="ctr"/>
            <a:r>
              <a:rPr lang="en-US" sz="48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Only what’s done for Christ will last.”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1203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safely navigate through: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deadly distractions of our day?</a:t>
            </a:r>
          </a:p>
          <a:p>
            <a:pPr marL="0" indent="0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siren songs of society)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dangerous  currents of our </a:t>
            </a:r>
          </a:p>
          <a:p>
            <a:pPr marL="0" indent="0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culture?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esus sits on bench with young man">
            <a:extLst>
              <a:ext uri="{FF2B5EF4-FFF2-40B4-BE49-F238E27FC236}">
                <a16:creationId xmlns:a16="http://schemas.microsoft.com/office/drawing/2014/main" id="{B7026365-E463-48C4-8925-61CB9458C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/>
          <a:stretch/>
        </p:blipFill>
        <p:spPr bwMode="auto">
          <a:xfrm>
            <a:off x="-64718" y="86700"/>
            <a:ext cx="4953000" cy="325277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F6A145-6D5D-4588-845A-BD9CEB56923B}"/>
              </a:ext>
            </a:extLst>
          </p:cNvPr>
          <p:cNvSpPr/>
          <p:nvPr/>
        </p:nvSpPr>
        <p:spPr>
          <a:xfrm>
            <a:off x="4572000" y="0"/>
            <a:ext cx="7543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Mt. 16:24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any will come after me, let him deny himself, take up his cross,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 me. </a:t>
            </a:r>
            <a:b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25303-62D0-43BB-B48A-9A49AFD56370}"/>
              </a:ext>
            </a:extLst>
          </p:cNvPr>
          <p:cNvSpPr/>
          <p:nvPr/>
        </p:nvSpPr>
        <p:spPr>
          <a:xfrm>
            <a:off x="77821" y="3426170"/>
            <a:ext cx="1211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whosoever will save his life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shall lose it: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whosoever will lose his life for my sake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 find it.”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esus sits on bench with young man">
            <a:extLst>
              <a:ext uri="{FF2B5EF4-FFF2-40B4-BE49-F238E27FC236}">
                <a16:creationId xmlns:a16="http://schemas.microsoft.com/office/drawing/2014/main" id="{B7026365-E463-48C4-8925-61CB9458C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/>
          <a:stretch/>
        </p:blipFill>
        <p:spPr bwMode="auto">
          <a:xfrm>
            <a:off x="0" y="-1"/>
            <a:ext cx="5334000" cy="350298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825303-62D0-43BB-B48A-9A49AFD56370}"/>
              </a:ext>
            </a:extLst>
          </p:cNvPr>
          <p:cNvSpPr/>
          <p:nvPr/>
        </p:nvSpPr>
        <p:spPr>
          <a:xfrm>
            <a:off x="76200" y="3339470"/>
            <a:ext cx="1211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lose his own soul?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what shall a man give in exchange for his soul?”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E1173-C70E-46E8-BA2A-7544D1CB8507}"/>
              </a:ext>
            </a:extLst>
          </p:cNvPr>
          <p:cNvSpPr/>
          <p:nvPr/>
        </p:nvSpPr>
        <p:spPr>
          <a:xfrm>
            <a:off x="5105400" y="381000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what is a man profited, if he shall gain the whole world,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65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b="1" i="1" dirty="0"/>
              <a:t>Navigating the New Year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11277600" cy="49069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was a young man who safely navigated the dangerous currents of a godless culture in spite of all the devil could throw at him. 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2" descr="Image result for Daniel given a portion of the kings meat">
            <a:extLst>
              <a:ext uri="{FF2B5EF4-FFF2-40B4-BE49-F238E27FC236}">
                <a16:creationId xmlns:a16="http://schemas.microsoft.com/office/drawing/2014/main" id="{46E4B5B8-1374-42E7-8CFB-1D7008EB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0" y="3585468"/>
            <a:ext cx="3939730" cy="330566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7B5659-C71A-4077-8643-8364029E81E8}"/>
              </a:ext>
            </a:extLst>
          </p:cNvPr>
          <p:cNvSpPr/>
          <p:nvPr/>
        </p:nvSpPr>
        <p:spPr>
          <a:xfrm>
            <a:off x="177908" y="3783905"/>
            <a:ext cx="8129918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/>
              <a:t>Born into Jewish nobility.</a:t>
            </a:r>
          </a:p>
          <a:p>
            <a:r>
              <a:rPr lang="en-US" sz="4400" b="1" dirty="0"/>
              <a:t>Dan. 1:3 </a:t>
            </a:r>
            <a:r>
              <a:rPr lang="en-US" sz="4400" b="1" i="1" dirty="0">
                <a:solidFill>
                  <a:srgbClr val="FF0000"/>
                </a:solidFill>
              </a:rPr>
              <a:t>“Of the King’s seed, 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               and of the princes.”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CF4C1-E250-46E7-9EFE-06DA01347B02}"/>
              </a:ext>
            </a:extLst>
          </p:cNvPr>
          <p:cNvSpPr txBox="1"/>
          <p:nvPr/>
        </p:nvSpPr>
        <p:spPr>
          <a:xfrm>
            <a:off x="190500" y="51816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One of the many Jewish nobility who were forcibly taken to Babylon. </a:t>
            </a:r>
          </a:p>
        </p:txBody>
      </p:sp>
    </p:spTree>
    <p:extLst>
      <p:ext uri="{BB962C8B-B14F-4D97-AF65-F5344CB8AC3E}">
        <p14:creationId xmlns:p14="http://schemas.microsoft.com/office/powerpoint/2010/main" val="8421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7DADA-8187-425E-A319-552BD1FB08BF}"/>
              </a:ext>
            </a:extLst>
          </p:cNvPr>
          <p:cNvSpPr txBox="1"/>
          <p:nvPr/>
        </p:nvSpPr>
        <p:spPr>
          <a:xfrm>
            <a:off x="152400" y="228600"/>
            <a:ext cx="1181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Some were chosen with to train as counselors.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 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king appointed them a daily provision of the king's meat, and wine : so nourishing them three years,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at the end they might stand before the king.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names (identities) were paganized!</a:t>
            </a:r>
          </a:p>
          <a:p>
            <a:pPr algn="ctr"/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975C9E-CA44-46C1-B10B-EB0EAB65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" y="3829586"/>
            <a:ext cx="1207688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among these were …Daniel, Hananiah,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Mishael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Azariah: </a:t>
            </a:r>
            <a:r>
              <a:rPr lang="en-US" sz="4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Unto whom the prince of the eunuchs gave names: for Daniel </a:t>
            </a: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 is my judge)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name of Belteshazzar; 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(Bel protects him)</a:t>
            </a:r>
            <a:endParaRPr lang="en-US" sz="4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7DADA-8187-425E-A319-552BD1FB08BF}"/>
              </a:ext>
            </a:extLst>
          </p:cNvPr>
          <p:cNvSpPr txBox="1"/>
          <p:nvPr/>
        </p:nvSpPr>
        <p:spPr>
          <a:xfrm>
            <a:off x="190500" y="76200"/>
            <a:ext cx="1181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Most of the Jewish youth were relieved and even thrilled with the accommodations. </a:t>
            </a: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Daniel was different!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Daniel given a portion of the kings meat">
            <a:extLst>
              <a:ext uri="{FF2B5EF4-FFF2-40B4-BE49-F238E27FC236}">
                <a16:creationId xmlns:a16="http://schemas.microsoft.com/office/drawing/2014/main" id="{23595280-1214-4F4B-A24D-834F90F6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106"/>
            <a:ext cx="5583848" cy="43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A75936-C59A-4241-8520-CAADC5E3A089}"/>
              </a:ext>
            </a:extLst>
          </p:cNvPr>
          <p:cNvSpPr/>
          <p:nvPr/>
        </p:nvSpPr>
        <p:spPr>
          <a:xfrm>
            <a:off x="5700408" y="2446106"/>
            <a:ext cx="6415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”B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 Daniel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purposed in his heart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would not defile himself with the king's meat” </a:t>
            </a:r>
          </a:p>
        </p:txBody>
      </p:sp>
    </p:spTree>
    <p:extLst>
      <p:ext uri="{BB962C8B-B14F-4D97-AF65-F5344CB8AC3E}">
        <p14:creationId xmlns:p14="http://schemas.microsoft.com/office/powerpoint/2010/main" val="12031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7DADA-8187-425E-A319-552BD1FB08BF}"/>
              </a:ext>
            </a:extLst>
          </p:cNvPr>
          <p:cNvSpPr txBox="1"/>
          <p:nvPr/>
        </p:nvSpPr>
        <p:spPr>
          <a:xfrm>
            <a:off x="76200" y="76200"/>
            <a:ext cx="1181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29:18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"Where there is no vision,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perish"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Vision: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Ḥāzôn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: mental sight or goal </a:t>
            </a:r>
          </a:p>
          <a:p>
            <a:pPr algn="ctr"/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ḥāzâ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to gaze at (with purpose) to contemplate.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Perish: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pāraʿ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turn back, dismiss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of the other Jews “dismissed” God’s law in order to get along and even ahead.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 stayed focused on his purpose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honor and please God! </a:t>
            </a:r>
          </a:p>
        </p:txBody>
      </p:sp>
    </p:spTree>
    <p:extLst>
      <p:ext uri="{BB962C8B-B14F-4D97-AF65-F5344CB8AC3E}">
        <p14:creationId xmlns:p14="http://schemas.microsoft.com/office/powerpoint/2010/main" val="4994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7DADA-8187-425E-A319-552BD1FB08BF}"/>
              </a:ext>
            </a:extLst>
          </p:cNvPr>
          <p:cNvSpPr txBox="1"/>
          <p:nvPr/>
        </p:nvSpPr>
        <p:spPr>
          <a:xfrm>
            <a:off x="8021" y="80211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The power of a prudent purpose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75936-C59A-4241-8520-CAADC5E3A089}"/>
              </a:ext>
            </a:extLst>
          </p:cNvPr>
          <p:cNvSpPr/>
          <p:nvPr/>
        </p:nvSpPr>
        <p:spPr>
          <a:xfrm>
            <a:off x="113907" y="990600"/>
            <a:ext cx="1203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Most lack a clear, compelling Purpose!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7A614-AD09-4110-BCF1-982BCC57468B}"/>
              </a:ext>
            </a:extLst>
          </p:cNvPr>
          <p:cNvSpPr/>
          <p:nvPr/>
        </p:nvSpPr>
        <p:spPr>
          <a:xfrm>
            <a:off x="151417" y="2004698"/>
            <a:ext cx="120020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They’re basically in a survival mode.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Personal protection, peace &amp; provision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are their highest priority.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This may produce temporary pleasure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 11:25)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ultimately brings lasting pressure.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A75936-C59A-4241-8520-CAADC5E3A089}"/>
              </a:ext>
            </a:extLst>
          </p:cNvPr>
          <p:cNvSpPr/>
          <p:nvPr/>
        </p:nvSpPr>
        <p:spPr>
          <a:xfrm>
            <a:off x="122548" y="1524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Most Have No Clear, compelling Purpose!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7A614-AD09-4110-BCF1-982BCC57468B}"/>
              </a:ext>
            </a:extLst>
          </p:cNvPr>
          <p:cNvSpPr/>
          <p:nvPr/>
        </p:nvSpPr>
        <p:spPr>
          <a:xfrm>
            <a:off x="197766" y="983397"/>
            <a:ext cx="118891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Without A Clear Destination,  it’s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Difficult To Determine Direction or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Are you closer to your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God’s)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goals now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than you were last January?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	 Many confuse activity with productivity!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Most are busy producing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“wood, hay, and stubble”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thinking it’s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“gold, silver, precious stones”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7:26,27; 1 Cor. 3:12-15; Phil 3:17-20)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1085</Words>
  <Application>Microsoft Office PowerPoint</Application>
  <PresentationFormat>Widescreen</PresentationFormat>
  <Paragraphs>133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1_Office Theme</vt:lpstr>
      <vt:lpstr>Blank Presentation</vt:lpstr>
      <vt:lpstr>Navigating the  New Year.</vt:lpstr>
      <vt:lpstr>PowerPoint Presentation</vt:lpstr>
      <vt:lpstr>Navigating the New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Proverbs 29:18  </vt:lpstr>
      <vt:lpstr> </vt:lpstr>
      <vt:lpstr> 19  And the king communed with them; 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40</cp:revision>
  <dcterms:created xsi:type="dcterms:W3CDTF">2011-06-07T04:33:49Z</dcterms:created>
  <dcterms:modified xsi:type="dcterms:W3CDTF">2018-12-30T01:38:56Z</dcterms:modified>
</cp:coreProperties>
</file>