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91" r:id="rId3"/>
    <p:sldId id="258" r:id="rId4"/>
    <p:sldId id="264" r:id="rId5"/>
    <p:sldId id="256" r:id="rId6"/>
    <p:sldId id="266" r:id="rId7"/>
    <p:sldId id="267" r:id="rId8"/>
    <p:sldId id="265" r:id="rId9"/>
    <p:sldId id="268" r:id="rId10"/>
    <p:sldId id="284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83" r:id="rId19"/>
    <p:sldId id="285" r:id="rId20"/>
    <p:sldId id="286" r:id="rId21"/>
    <p:sldId id="292" r:id="rId22"/>
    <p:sldId id="293" r:id="rId23"/>
    <p:sldId id="259" r:id="rId24"/>
    <p:sldId id="260" r:id="rId25"/>
    <p:sldId id="282" r:id="rId26"/>
    <p:sldId id="280" r:id="rId27"/>
    <p:sldId id="289" r:id="rId28"/>
    <p:sldId id="290" r:id="rId29"/>
    <p:sldId id="262" r:id="rId30"/>
    <p:sldId id="288" r:id="rId31"/>
    <p:sldId id="271" r:id="rId32"/>
    <p:sldId id="270" r:id="rId33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ith Peters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79" autoAdjust="0"/>
  </p:normalViewPr>
  <p:slideViewPr>
    <p:cSldViewPr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85DD6A-EE96-4B4D-8729-300892480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B3A29-5678-4EC7-866C-DB7A55AC8499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8A9E7E-5CD2-4938-A2AE-01CC05617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22658-FC3D-499C-9F4E-09F1BFD58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38936D-2D2C-4F56-BC3A-10BC10A6A2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9418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A6B3B7-6BF1-4C22-873A-BEDF06CB8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B8840-9731-4CE2-A0EF-CB6B5D165FDE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DFA8D9-9035-48C2-82E4-0ECC9D59A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58755A-C5F3-451B-80BC-2874B3EC0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EACCB8-D495-4622-832F-98B0AEE430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1370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0205BA-6039-4836-9896-4E9AC4C71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65884-FBA3-42D8-BFDC-F1B83F0A44CE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FB11F-DDDD-4325-A0ED-23A4208F8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D3417-3643-4A43-8135-DE45FCE73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335C9B-9B13-4F1D-BC1F-C46C5BC078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4867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10FCC1-8F9E-47F2-9C72-9844772D4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60CFE-F9F9-4F2E-AEBF-7F3012C2A120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CF1676-7FD2-4EEF-A4E9-493A03630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111B37-B109-4EAB-AF1C-FA8E09447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060270-149A-4E2D-BFB5-85392221A5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54257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BB619-D205-49B4-A119-C2134898D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4323F-E9DD-49FF-A792-787B033CDBCB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DFBC17-FC9A-4D7C-A5CF-2977E0A8F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7C704F-D9BD-4B67-B75B-60BA0D070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C27897-9C4B-4AA9-9062-D0FF69CF8D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2181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A0986-C1BD-4FA2-8FF7-8D382DF5A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5AC1E-6EDE-4499-9461-DCD998453F47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DC6362-A997-48EE-B98F-0631A73A8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0668B-2ECC-4469-A590-1B861ABBE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BD0181-8322-4E42-AD69-C5F80852F4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1185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A3F7053-DC05-4A55-8774-B44A91816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04463-DABB-404C-860E-3CD4BC2E3BB5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72063CB-331E-499A-BF51-B709EC3B4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3261C58-31E6-4555-9907-C33082896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D4CF2A-401C-4523-AA0C-C6698C7230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97779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B9AE0DF-235C-4E29-8266-4CA9ACABD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B1264-CA90-4ED0-84B3-16D3A7C3E627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08DB3E0-B56E-430B-ACD9-9EF70DE43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05DD57E-71EB-434E-BF9B-8B80778A2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720F89-2B40-4C46-906D-FC04A7234A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6693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A468BE5-FB74-433F-958A-029CC8901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75DB8-9C25-4187-94D4-8EE3A482D47E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AA0C9D3-D109-4711-9CF4-B102ED221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81BD80A-1C8B-41E7-AA36-89F79107C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FF008-69F8-4636-8EE9-ADDDC28F16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1831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F1937E4-682A-42F3-B3A5-5D0CC2027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CB2BE-8F79-40F3-A006-2756DFDB0CE3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7941FA4-242C-43D3-B97B-D0886BBBC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39663CA-CD0A-4676-B2E4-53DF5C4CC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983E4C-427F-4E70-B82A-8C7E19CD9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15923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747D4B7-74E1-456F-8BD6-6B9C342D3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2356A-83B5-4386-9E8B-01E9DBB5A21B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998E4D7-06D5-4160-A105-BC3CDFA66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C68541B-A6FB-4AA8-A18F-5310B000F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6648D3-EBAA-4E46-BF75-50197EB406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6203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3F450-2825-4956-8718-AE774FFAF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64336-A6E7-4790-8DF2-A7A87347FE61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2526B-C113-47D5-94B4-C043C6FB0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FEE7F-AF45-4DC0-8880-46823D7F1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E40128-BBF8-45D2-8324-1A178C13BF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87491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8B0EBD5-26F8-4705-BADA-149F484B0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C7E98-059A-4798-B726-9C192AC00D01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415B329-FF61-4A1B-99A0-21022C68E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371973-7FAB-42DF-89C1-456B40D9F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59F87A-8AB9-429B-848C-EA519341DC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16317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DB9F07-DBBC-4AF0-9435-3D9D4EFFD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59446-DC4A-4564-8520-2A979D5EFF88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4B109-B8EF-4477-996E-CF580F10C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55C460-CAF3-48A1-9383-9E52D0CB6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22A664-8954-448B-9488-8F05DDB19D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69545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19CC81-42E3-4349-9EAC-7729D5593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46169-8E2F-4B24-B146-432CB4368BBC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78C3D8-F9B6-44C8-9E3A-ACDA79E9F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BF41EF-4B18-4944-BB49-30C663463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F1544-44B7-4360-8DAC-69547EB363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0527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4E23D6-6FA7-47DE-9B96-C24521DF2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E56AF-D819-4EE3-80E9-08B46EBAE47F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35609-0193-449F-B8BB-E5BD1F556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F2680-F74F-46B5-B015-D79B47472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B13A4-0016-4F2D-A5C6-21D1333AB4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5739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3A1A417-CED7-4586-85E8-E1729833D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9CE58-8E4C-4C61-8DAC-54093C78E9EA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5F013F8-112E-47EB-97AB-6147E262F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5F2F2C-1E9E-4F0B-9AFC-EBEA03A98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A157CA-52F7-4ADB-A813-0A6F16F937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2683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0CACA96-D167-41E3-9857-070FA9992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BF2EA-6CD5-4BF3-B1C8-24CF57541BBA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111D1D4-B8D8-4C12-A26C-F2E5BB13A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4D2E546-01AD-43BC-8F3F-954B8CE92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B31A01-992F-41C2-B7AF-8C3E20D695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830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778D43F-028A-48F1-8CD1-71B5C8942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CC600-1770-4412-94BC-6482B56B4A0C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EC2B586-E49D-4528-8639-8450E81CD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002730E-8D35-4CA2-A7E1-6A40378DE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88BAF0-3C47-40B6-B6D4-B82E680D22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5063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D9C0EA8-F494-41EB-9AC4-B810DE1AF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19809-43F4-4C87-AEA3-99E4684930AF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E38D39C-A986-4712-BBCE-F3E36F43F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F929073-197B-4F1D-88E9-14C89CE4D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4476D3-D87F-4048-A126-DB45BC55DF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8135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DBC390A-8C91-4253-BEDC-471C62132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0487D-8FD5-422F-BEEA-85F331C269D9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1EBB231-23E8-489A-ABFB-2FE0A4423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EC086FC-6485-45F1-8317-F201C0819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40B71-FE5C-4463-A37D-B8092C4747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7236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6DA12F2-FB2D-47F7-97D9-B7F282B49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28163-F95C-49CD-A59A-C0A853007139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7CEDE6A-AA6B-4E85-A112-7E849909A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89E24F2-20D6-4726-B4BF-F9B98B3E1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ED8037-964B-4E58-B1C6-953B15FA2C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859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C17DB1F-9CDC-432B-AD30-61D62F96560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B7E8BC8-0BC1-4211-BFCA-34B6E5A7E3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876CF-3BD7-45D0-BF5D-B478FCBC1F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B735DB-6AE5-4A43-8FFB-3ECE23C0D731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B7360D-DAED-48A7-936D-35EB09921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1865D-3603-48AA-A243-63D7189AF4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16738D0-68AA-45A0-A647-15AB0A83155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069BFEA-40FA-4B74-BD65-9F6D3621FFA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D60A33D-2A52-430A-8BC1-18C7C6DDF04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416AB7-7F29-4FE8-8355-02736CDCAE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0B8CF2-AF46-4ACD-89F5-E7EAB39FEB8D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CA0550-3323-4D4D-A3B1-2CF9F0CF05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D9C542-06A6-40CA-9037-47E8E36FEB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116CA8C-C530-4E9B-90EE-5F27C893EB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1228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3961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3588926B-8D15-4F45-9582-C620B7DC1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-95250"/>
            <a:ext cx="9398742" cy="85725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Overcoming the “Dark” Side.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281F78-DC6C-4E9D-8070-E2BA304B4224}"/>
              </a:ext>
            </a:extLst>
          </p:cNvPr>
          <p:cNvSpPr txBox="1"/>
          <p:nvPr/>
        </p:nvSpPr>
        <p:spPr>
          <a:xfrm>
            <a:off x="0" y="634455"/>
            <a:ext cx="807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2. Recognize it’s destructive!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EEA1F7-F0B9-45FD-AB47-D85578693D0A}"/>
              </a:ext>
            </a:extLst>
          </p:cNvPr>
          <p:cNvSpPr txBox="1"/>
          <p:nvPr/>
        </p:nvSpPr>
        <p:spPr>
          <a:xfrm>
            <a:off x="152400" y="1403896"/>
            <a:ext cx="89154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 always produces:</a:t>
            </a:r>
          </a:p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 </a:t>
            </a:r>
            <a:r>
              <a:rPr lang="en-US" sz="40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Decay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(entropy) 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6:12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looked  upon the earth, and, behold, </a:t>
            </a:r>
            <a:r>
              <a:rPr lang="en-US" sz="28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 was corrupt</a:t>
            </a:r>
            <a:r>
              <a:rPr 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>
              <a:spcBef>
                <a:spcPts val="1200"/>
              </a:spcBef>
            </a:pPr>
            <a:r>
              <a:rPr 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8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 flesh had corrupted his way </a:t>
            </a:r>
            <a:r>
              <a:rPr 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upon the earth.”</a:t>
            </a:r>
          </a:p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shāḥat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’: destroy 99x, corrupt 24x,  mar 7x, waste 2x </a:t>
            </a:r>
          </a:p>
          <a:p>
            <a:endParaRPr lang="en-US" sz="3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50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3588926B-8D15-4F45-9582-C620B7DC1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-95250"/>
            <a:ext cx="9398742" cy="85725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Overcoming the “Dark” Side.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EEA1F7-F0B9-45FD-AB47-D85578693D0A}"/>
              </a:ext>
            </a:extLst>
          </p:cNvPr>
          <p:cNvSpPr txBox="1"/>
          <p:nvPr/>
        </p:nvSpPr>
        <p:spPr>
          <a:xfrm>
            <a:off x="152400" y="590550"/>
            <a:ext cx="8839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 always produces:</a:t>
            </a:r>
          </a:p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 </a:t>
            </a:r>
            <a:r>
              <a:rPr lang="en-US" sz="40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Decay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(entropy) in our:</a:t>
            </a:r>
          </a:p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1) </a:t>
            </a:r>
            <a:r>
              <a:rPr lang="en-US" sz="40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Relationships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James 4:1-3)</a:t>
            </a:r>
          </a:p>
          <a:p>
            <a:pPr>
              <a:spcBef>
                <a:spcPts val="1200"/>
              </a:spcBef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Is. 59:2 </a:t>
            </a:r>
            <a:r>
              <a:rPr 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“your iniquities have separated you…” </a:t>
            </a:r>
          </a:p>
          <a:p>
            <a:pPr>
              <a:spcBef>
                <a:spcPts val="1200"/>
              </a:spcBef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Jms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4:1 </a:t>
            </a:r>
            <a:r>
              <a:rPr 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“whence come wars and </a:t>
            </a:r>
            <a:r>
              <a:rPr 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fightings</a:t>
            </a:r>
            <a:r>
              <a:rPr 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among you? </a:t>
            </a:r>
          </a:p>
          <a:p>
            <a:r>
              <a:rPr 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 they not hence, even of your lusts…? </a:t>
            </a:r>
            <a:endParaRPr lang="en-US" sz="2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49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EEA1F7-F0B9-45FD-AB47-D85578693D0A}"/>
              </a:ext>
            </a:extLst>
          </p:cNvPr>
          <p:cNvSpPr txBox="1"/>
          <p:nvPr/>
        </p:nvSpPr>
        <p:spPr>
          <a:xfrm>
            <a:off x="152400" y="29896"/>
            <a:ext cx="89154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 always produces:</a:t>
            </a:r>
          </a:p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 </a:t>
            </a:r>
            <a:r>
              <a:rPr lang="en-US" sz="40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Decay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(entropy) in our:</a:t>
            </a:r>
          </a:p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1) Relationships.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(Is. 59:1-3; James 4:1-3)</a:t>
            </a:r>
          </a:p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40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Reasoning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(2 Cor. 4:4; Ro. 1:28) </a:t>
            </a:r>
          </a:p>
          <a:p>
            <a:pPr algn="ctr"/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“Even as they did not like to retain</a:t>
            </a:r>
          </a:p>
          <a:p>
            <a:pPr algn="ctr"/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God in their knowledge, </a:t>
            </a:r>
          </a:p>
          <a:p>
            <a:pPr algn="ctr"/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gave them over to a </a:t>
            </a:r>
            <a:r>
              <a:rPr lang="en-US" sz="36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reprobate mind”</a:t>
            </a:r>
          </a:p>
          <a:p>
            <a:pPr algn="ctr">
              <a:spcBef>
                <a:spcPts val="1200"/>
              </a:spcBef>
            </a:pP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Adok’imos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worthless, rejected! </a:t>
            </a:r>
          </a:p>
        </p:txBody>
      </p:sp>
    </p:spTree>
    <p:extLst>
      <p:ext uri="{BB962C8B-B14F-4D97-AF65-F5344CB8AC3E}">
        <p14:creationId xmlns:p14="http://schemas.microsoft.com/office/powerpoint/2010/main" val="320295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EEA1F7-F0B9-45FD-AB47-D85578693D0A}"/>
              </a:ext>
            </a:extLst>
          </p:cNvPr>
          <p:cNvSpPr txBox="1"/>
          <p:nvPr/>
        </p:nvSpPr>
        <p:spPr>
          <a:xfrm>
            <a:off x="76200" y="-171450"/>
            <a:ext cx="89916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 always produces:</a:t>
            </a:r>
          </a:p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 </a:t>
            </a:r>
            <a:r>
              <a:rPr lang="en-US" sz="40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Destruction!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Matthew 7:13-14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“Enter ye in at the strait gate:</a:t>
            </a:r>
          </a:p>
          <a:p>
            <a:pPr algn="ctr"/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wide is the gate, and broad is the way, </a:t>
            </a:r>
          </a:p>
          <a:p>
            <a:pPr algn="ctr"/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leads to </a:t>
            </a:r>
            <a:r>
              <a:rPr lang="en-US" sz="36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destruction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apōleia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ruin!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many there be which go in thereat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Because strait is the gate, and narrow is the way, which leads unto life, </a:t>
            </a:r>
          </a:p>
          <a:p>
            <a:pPr algn="ctr"/>
            <a:r>
              <a:rPr lang="en-US" sz="4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few there be that find it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endParaRPr lang="en-US" sz="36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82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EEA1F7-F0B9-45FD-AB47-D85578693D0A}"/>
              </a:ext>
            </a:extLst>
          </p:cNvPr>
          <p:cNvSpPr txBox="1"/>
          <p:nvPr/>
        </p:nvSpPr>
        <p:spPr>
          <a:xfrm>
            <a:off x="76200" y="-161021"/>
            <a:ext cx="89916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 always produces:</a:t>
            </a:r>
          </a:p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4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Death!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Ro. 6:23 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wages of sin is d</a:t>
            </a:r>
            <a:r>
              <a:rPr lang="en-US" sz="32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eath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!”</a:t>
            </a:r>
            <a:endParaRPr 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James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1:15 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“Sin, when it is finished,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brings forth death!”</a:t>
            </a:r>
          </a:p>
          <a:p>
            <a:pPr algn="ctr"/>
            <a:r>
              <a:rPr lang="en-US" sz="3200" b="1" i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is a way which seems right unto a man,</a:t>
            </a:r>
          </a:p>
          <a:p>
            <a:pPr algn="ctr"/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but the </a:t>
            </a:r>
            <a:r>
              <a:rPr lang="en-US" sz="36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end thereof are the ways of death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algn="ctr"/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Pr. 14:12; 16:25 </a:t>
            </a:r>
          </a:p>
          <a:p>
            <a:pPr algn="ctr"/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“He that believeth not is </a:t>
            </a:r>
            <a:r>
              <a:rPr lang="en-US" sz="36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condemned already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/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3:18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5F0887-E367-48B0-A863-325951C6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-139468"/>
            <a:ext cx="6121400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30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3588926B-8D15-4F45-9582-C620B7DC1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-95250"/>
            <a:ext cx="9398742" cy="85725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Overcoming the “Dark” Side.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EEA1F7-F0B9-45FD-AB47-D85578693D0A}"/>
              </a:ext>
            </a:extLst>
          </p:cNvPr>
          <p:cNvSpPr txBox="1"/>
          <p:nvPr/>
        </p:nvSpPr>
        <p:spPr>
          <a:xfrm>
            <a:off x="152400" y="590550"/>
            <a:ext cx="8839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Recognize it exists.</a:t>
            </a:r>
          </a:p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Recognize it’s destructive.</a:t>
            </a:r>
          </a:p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Realize there’s a </a:t>
            </a:r>
            <a:r>
              <a:rPr lang="en-US" sz="4400" b="1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 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Ro. 6:23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“The wages of sin is death,</a:t>
            </a:r>
          </a:p>
          <a:p>
            <a:pPr algn="ctr"/>
            <a:r>
              <a:rPr lang="en-US" sz="48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the gift of God is eternal life</a:t>
            </a:r>
          </a:p>
          <a:p>
            <a:pPr algn="ctr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Through Jesus Christ our Lord”</a:t>
            </a:r>
            <a:endParaRPr lang="en-US" sz="2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08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3588926B-8D15-4F45-9582-C620B7DC1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-95250"/>
            <a:ext cx="9398742" cy="85725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Overcoming the “Dark” Side.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EEA1F7-F0B9-45FD-AB47-D85578693D0A}"/>
              </a:ext>
            </a:extLst>
          </p:cNvPr>
          <p:cNvSpPr txBox="1"/>
          <p:nvPr/>
        </p:nvSpPr>
        <p:spPr>
          <a:xfrm>
            <a:off x="76200" y="438150"/>
            <a:ext cx="89154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Realize there’s a solution! Eph. 2 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“we were by nature the children of wrath…</a:t>
            </a:r>
          </a:p>
          <a:p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Christ (Salvation) is the Solution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algn="ctr"/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God, who is rich in mercy, for his great love wherewith he loved us, </a:t>
            </a:r>
          </a:p>
          <a:p>
            <a:pPr marL="514350" indent="-514350" algn="ctr">
              <a:buAutoNum type="arabicPlain" startAt="5"/>
            </a:pP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 when we were dead in sins, hath quickened us together with Christ, (</a:t>
            </a:r>
            <a:r>
              <a:rPr lang="en-US" sz="32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by grace ye are saved;) </a:t>
            </a:r>
          </a:p>
          <a:p>
            <a:pPr marL="514350" indent="-514350" algn="ctr">
              <a:buAutoNum type="arabicPlain" startAt="5"/>
            </a:pP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hath raised us up together, and made us sit together in heavenly places </a:t>
            </a:r>
            <a:r>
              <a:rPr lang="en-US" sz="32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Christ Jesus: </a:t>
            </a:r>
          </a:p>
          <a:p>
            <a:pPr marL="514350" indent="-514350" algn="ctr">
              <a:buAutoNum type="arabicPlain" startAt="5"/>
            </a:pPr>
            <a:endParaRPr lang="en-US" sz="3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89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EEA1F7-F0B9-45FD-AB47-D85578693D0A}"/>
              </a:ext>
            </a:extLst>
          </p:cNvPr>
          <p:cNvSpPr txBox="1"/>
          <p:nvPr/>
        </p:nvSpPr>
        <p:spPr>
          <a:xfrm>
            <a:off x="152400" y="15586"/>
            <a:ext cx="8915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Jesus is 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light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…(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9:5), 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door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…(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10:9)</a:t>
            </a:r>
          </a:p>
          <a:p>
            <a:pPr algn="ctr"/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way, truth, life…” 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(Jn. 14:6)</a:t>
            </a:r>
          </a:p>
          <a:p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 1:12-14 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“Giving thanks unto the Father…</a:t>
            </a:r>
          </a:p>
          <a:p>
            <a:pPr algn="ctr">
              <a:spcBef>
                <a:spcPts val="0"/>
              </a:spcBef>
            </a:pP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hath </a:t>
            </a:r>
            <a:r>
              <a:rPr lang="en-US" sz="32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delivered us from the power of darkness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>
              <a:spcBef>
                <a:spcPts val="0"/>
              </a:spcBef>
            </a:pP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translated us into the kingdom of his dear Son: </a:t>
            </a:r>
          </a:p>
          <a:p>
            <a:pPr algn="ctr">
              <a:spcBef>
                <a:spcPts val="0"/>
              </a:spcBef>
            </a:pP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whom </a:t>
            </a:r>
            <a:r>
              <a:rPr lang="en-US" sz="32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have redemption through his blood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>
              <a:spcBef>
                <a:spcPts val="0"/>
              </a:spcBef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(He paid the wages of our sin!)</a:t>
            </a:r>
          </a:p>
          <a:p>
            <a:pPr algn="ctr">
              <a:spcBef>
                <a:spcPts val="0"/>
              </a:spcBef>
            </a:pP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even the forgiveness of sins.” </a:t>
            </a:r>
          </a:p>
          <a:p>
            <a:pPr algn="ctr">
              <a:spcBef>
                <a:spcPts val="0"/>
              </a:spcBef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 sacrificial death satisfied God’s Justice!</a:t>
            </a:r>
          </a:p>
        </p:txBody>
      </p:sp>
    </p:spTree>
    <p:extLst>
      <p:ext uri="{BB962C8B-B14F-4D97-AF65-F5344CB8AC3E}">
        <p14:creationId xmlns:p14="http://schemas.microsoft.com/office/powerpoint/2010/main" val="193932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EEA1F7-F0B9-45FD-AB47-D85578693D0A}"/>
              </a:ext>
            </a:extLst>
          </p:cNvPr>
          <p:cNvSpPr txBox="1"/>
          <p:nvPr/>
        </p:nvSpPr>
        <p:spPr>
          <a:xfrm>
            <a:off x="76200" y="-12123"/>
            <a:ext cx="89916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Christ (Salvation) is the Solution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Eph. 2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Salvation must be </a:t>
            </a:r>
            <a:r>
              <a:rPr lang="en-US" sz="36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Personally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applied! </a:t>
            </a:r>
            <a:endParaRPr lang="en-US" sz="4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i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”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by grace are ye saved </a:t>
            </a:r>
            <a:r>
              <a:rPr lang="en-US" sz="36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through faith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(Pistis: conviction, reliance upon)</a:t>
            </a:r>
          </a:p>
          <a:p>
            <a:pPr algn="ctr"/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and that </a:t>
            </a:r>
            <a:r>
              <a:rPr lang="en-US" sz="36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 of yourselves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it is the gift of God”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we must “choose” to receive it! </a:t>
            </a:r>
          </a:p>
          <a:p>
            <a:pPr algn="ctr"/>
            <a:endParaRPr lang="en-US" sz="4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ADE2FE-EDEC-4481-9DD6-7357356B1C23}"/>
              </a:ext>
            </a:extLst>
          </p:cNvPr>
          <p:cNvSpPr/>
          <p:nvPr/>
        </p:nvSpPr>
        <p:spPr>
          <a:xfrm>
            <a:off x="329663" y="4095750"/>
            <a:ext cx="8646919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Being </a:t>
            </a:r>
            <a:r>
              <a:rPr lang="en-US" sz="32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justified by faith 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have peace with God”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Ro. 5:1  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79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EEA1F7-F0B9-45FD-AB47-D85578693D0A}"/>
              </a:ext>
            </a:extLst>
          </p:cNvPr>
          <p:cNvSpPr txBox="1"/>
          <p:nvPr/>
        </p:nvSpPr>
        <p:spPr>
          <a:xfrm>
            <a:off x="76200" y="-12123"/>
            <a:ext cx="8991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Christ (Salvation) is the Solution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Eph. 2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Salvation must be </a:t>
            </a:r>
            <a:r>
              <a:rPr lang="en-US" sz="36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Practically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applied!  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10</a:t>
            </a:r>
          </a:p>
          <a:p>
            <a:pPr algn="ctr"/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5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We’re Saved to </a:t>
            </a:r>
            <a:r>
              <a:rPr lang="en-US" sz="54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Serve!</a:t>
            </a:r>
            <a:endParaRPr lang="en-US" sz="4000" b="1" i="1" u="sng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2" descr="A picture containing person, cellphone, phone, wall&#10;&#10;Description generated with very high confidence">
            <a:extLst>
              <a:ext uri="{FF2B5EF4-FFF2-40B4-BE49-F238E27FC236}">
                <a16:creationId xmlns:a16="http://schemas.microsoft.com/office/drawing/2014/main" id="{20D8A775-DDDE-4C03-9281-6A77B58F3B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1885950"/>
            <a:ext cx="3429000" cy="342900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4377FB6-4C79-4A2F-8336-4EC4E35F2D13}"/>
              </a:ext>
            </a:extLst>
          </p:cNvPr>
          <p:cNvSpPr/>
          <p:nvPr/>
        </p:nvSpPr>
        <p:spPr>
          <a:xfrm>
            <a:off x="266700" y="2144851"/>
            <a:ext cx="8610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we are his workmanship, created in Christ      </a:t>
            </a:r>
          </a:p>
          <a:p>
            <a:pPr algn="ctr"/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Jesus unto good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(beneficial) 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works,</a:t>
            </a:r>
          </a:p>
          <a:p>
            <a:pPr algn="ctr"/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32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which God hath before ordained </a:t>
            </a:r>
          </a:p>
          <a:p>
            <a:pPr algn="ctr"/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that we should walk in them.” </a:t>
            </a:r>
          </a:p>
          <a:p>
            <a:pPr algn="ctr"/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serve by sharing the </a:t>
            </a:r>
            <a:r>
              <a:rPr lang="en-US" sz="40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light!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Mt. 5:14</a:t>
            </a:r>
            <a:b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28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group of people on a stage&#10;&#10;Description generated with very high confidence">
            <a:extLst>
              <a:ext uri="{FF2B5EF4-FFF2-40B4-BE49-F238E27FC236}">
                <a16:creationId xmlns:a16="http://schemas.microsoft.com/office/drawing/2014/main" id="{78A9F4C0-16C6-4E0B-9132-DB5F1D7DD3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4786"/>
            <a:ext cx="8839200" cy="5086350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2FE9E2A-DDA1-4C19-99F8-E9663ECAB63D}"/>
              </a:ext>
            </a:extLst>
          </p:cNvPr>
          <p:cNvSpPr/>
          <p:nvPr/>
        </p:nvSpPr>
        <p:spPr>
          <a:xfrm>
            <a:off x="152400" y="93720"/>
            <a:ext cx="868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“Star wars” is one of the most popular movie ideas of modern times.</a:t>
            </a:r>
            <a:endParaRPr lang="en-US" sz="32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67E32F-04AD-47D5-A4F0-43CB19107E76}"/>
              </a:ext>
            </a:extLst>
          </p:cNvPr>
          <p:cNvSpPr txBox="1"/>
          <p:nvPr/>
        </p:nvSpPr>
        <p:spPr>
          <a:xfrm>
            <a:off x="914400" y="447675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9 movies over the span of 40 years!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2F0332-E3D6-4E96-A657-49C1EF38B8CE}"/>
              </a:ext>
            </a:extLst>
          </p:cNvPr>
          <p:cNvSpPr/>
          <p:nvPr/>
        </p:nvSpPr>
        <p:spPr>
          <a:xfrm>
            <a:off x="76200" y="133350"/>
            <a:ext cx="88392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actually “Darkens” our hearts?</a:t>
            </a:r>
          </a:p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Sin!  1 Jn. 1:5-7 </a:t>
            </a:r>
          </a:p>
          <a:p>
            <a:pPr algn="ctr"/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“God is light, and in him is no darkness at all. </a:t>
            </a:r>
          </a:p>
          <a:p>
            <a:pPr algn="ctr"/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 If we say that we have fellowship with him, and walk in darkness, we lie, and do not the truth: </a:t>
            </a:r>
          </a:p>
          <a:p>
            <a:pPr algn="ctr"/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 But if we walk in the light, as he is in the light, we have fellowship one with another, and the blood of Jesus Christ his Son 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cleanseth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 from all sin.”</a:t>
            </a:r>
          </a:p>
          <a:p>
            <a:pPr algn="ctr"/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(See also 1 Jn. 2:8-11)</a:t>
            </a:r>
          </a:p>
          <a:p>
            <a:pPr algn="ctr"/>
            <a:b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0490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2F0332-E3D6-4E96-A657-49C1EF38B8CE}"/>
              </a:ext>
            </a:extLst>
          </p:cNvPr>
          <p:cNvSpPr/>
          <p:nvPr/>
        </p:nvSpPr>
        <p:spPr>
          <a:xfrm>
            <a:off x="114300" y="-95250"/>
            <a:ext cx="88392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Selfishness:  Mt. 6:19-24</a:t>
            </a:r>
          </a:p>
          <a:p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 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“lay up treasures in heaven” 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 21 and </a:t>
            </a:r>
          </a:p>
          <a:p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“ye cannot serve God and mammon” 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(money)    24</a:t>
            </a:r>
            <a:endParaRPr lang="en-US" sz="3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C7A7839-774D-4970-807B-480D33CEE29D}"/>
              </a:ext>
            </a:extLst>
          </p:cNvPr>
          <p:cNvSpPr/>
          <p:nvPr/>
        </p:nvSpPr>
        <p:spPr>
          <a:xfrm>
            <a:off x="114300" y="1504950"/>
            <a:ext cx="8915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22-23</a:t>
            </a:r>
            <a:r>
              <a:rPr lang="en-US" b="1" dirty="0">
                <a:solidFill>
                  <a:srgbClr val="FFFF00"/>
                </a:solidFill>
              </a:rPr>
              <a:t>  “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light of the body is the eye:  </a:t>
            </a:r>
            <a:r>
              <a:rPr lang="en-US" sz="3200" b="1" dirty="0">
                <a:solidFill>
                  <a:schemeClr val="bg1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(focus)</a:t>
            </a:r>
          </a:p>
          <a:p>
            <a:pPr algn="ctr"/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thine eye be single, </a:t>
            </a:r>
            <a:r>
              <a:rPr lang="en-US" sz="32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clear</a:t>
            </a:r>
            <a:r>
              <a:rPr lang="en-US" sz="32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ctr"/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thy whole body shall be full of light.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(illuminated)</a:t>
            </a:r>
          </a:p>
          <a:p>
            <a:pPr algn="ctr"/>
            <a:r>
              <a:rPr lang="en-US" sz="3200" b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if thine eye be evil,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(diseased, envy,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thy whole body shall be full of darkness.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(obscured)</a:t>
            </a:r>
          </a:p>
          <a:p>
            <a:pPr algn="ctr"/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If therefore the light that is in thee be darkness, how great is that darkness!” </a:t>
            </a:r>
            <a:endParaRPr lang="en-US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08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1F42DB-210D-4342-9DE0-4F4303EEA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57150"/>
            <a:ext cx="8839200" cy="50292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2 Cor 4:3-6 </a:t>
            </a:r>
            <a:r>
              <a:rPr lang="en-US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“our gospel is </a:t>
            </a:r>
            <a:r>
              <a:rPr lang="en-US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hid to them that are lost.</a:t>
            </a:r>
          </a:p>
          <a:p>
            <a:pPr marL="0" indent="0" algn="ctr">
              <a:buNone/>
            </a:pPr>
            <a:r>
              <a:rPr lang="en-US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whom the god of this world </a:t>
            </a:r>
            <a:r>
              <a:rPr lang="en-US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hath blinded the minds of them which believe not</a:t>
            </a:r>
            <a:r>
              <a:rPr lang="en-US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r>
              <a:rPr lang="en-US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lest the light of the glorious gospel of Christ, who is the image of God, should shine unto them. </a:t>
            </a:r>
          </a:p>
          <a:p>
            <a:pPr marL="0" indent="0">
              <a:buNone/>
            </a:pPr>
            <a:r>
              <a:rPr lang="en-US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God, who commanded the light to shine out of </a:t>
            </a:r>
          </a:p>
          <a:p>
            <a:pPr marL="0" indent="0">
              <a:buNone/>
            </a:pPr>
            <a:r>
              <a:rPr lang="en-US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darkness, </a:t>
            </a:r>
            <a:r>
              <a:rPr lang="en-US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hath shined in our hearts, </a:t>
            </a:r>
          </a:p>
          <a:p>
            <a:pPr marL="0" indent="0" algn="ctr">
              <a:buNone/>
            </a:pPr>
            <a:r>
              <a:rPr lang="en-US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give the light of the knowledge of the glory of God in the face of Jesus Christ.”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6E2C32B6-6011-4532-97BB-185244951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0"/>
            <a:ext cx="8915400" cy="1219200"/>
          </a:xfrm>
          <a:solidFill>
            <a:schemeClr val="tx1">
              <a:alpha val="6196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alt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Cor 4:7  </a:t>
            </a:r>
            <a:r>
              <a:rPr lang="en-US" alt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“But we have this treasure in     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earthen vessels, </a:t>
            </a:r>
          </a:p>
          <a:p>
            <a:pPr marL="0" indent="0" algn="ctr">
              <a:buNone/>
            </a:pPr>
            <a:endParaRPr lang="en-US" altLang="en-US" sz="3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2" descr="A picture containing person, cellphone, phone, wall&#10;&#10;Description generated with very high confidence">
            <a:extLst>
              <a:ext uri="{FF2B5EF4-FFF2-40B4-BE49-F238E27FC236}">
                <a16:creationId xmlns:a16="http://schemas.microsoft.com/office/drawing/2014/main" id="{1D294A8B-13A8-4589-9F6B-8383054C55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81000" y="-20162"/>
            <a:ext cx="5334000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D9AA740-F67D-421A-94FC-86B74B1C0726}"/>
              </a:ext>
            </a:extLst>
          </p:cNvPr>
          <p:cNvSpPr/>
          <p:nvPr/>
        </p:nvSpPr>
        <p:spPr>
          <a:xfrm>
            <a:off x="4038600" y="1429661"/>
            <a:ext cx="5029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alt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the excellency of the power may be of God, and not of us.”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FA4FAA6-6D08-4DA6-89FF-642397AD06C1}"/>
              </a:ext>
            </a:extLst>
          </p:cNvPr>
          <p:cNvSpPr/>
          <p:nvPr/>
        </p:nvSpPr>
        <p:spPr>
          <a:xfrm>
            <a:off x="76200" y="0"/>
            <a:ext cx="90678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have appeared unto thee </a:t>
            </a:r>
            <a:r>
              <a:rPr lang="en-US" sz="36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this purpose, </a:t>
            </a:r>
          </a:p>
          <a:p>
            <a:pPr marL="0" indent="0" algn="ctr">
              <a:buNone/>
            </a:pPr>
            <a:endParaRPr lang="en-US" sz="32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picture containing indoor, bed, person, clothing&#10;&#10;Description generated with high confidence">
            <a:extLst>
              <a:ext uri="{FF2B5EF4-FFF2-40B4-BE49-F238E27FC236}">
                <a16:creationId xmlns:a16="http://schemas.microsoft.com/office/drawing/2014/main" id="{2C920BD1-AD18-4E6D-84D9-E2D60CEA97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636270"/>
            <a:ext cx="3657600" cy="439064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44DD0C5-A1A2-46ED-8910-3102904816DB}"/>
              </a:ext>
            </a:extLst>
          </p:cNvPr>
          <p:cNvSpPr/>
          <p:nvPr/>
        </p:nvSpPr>
        <p:spPr>
          <a:xfrm>
            <a:off x="76200" y="754052"/>
            <a:ext cx="533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32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make thee a minister and a witness </a:t>
            </a: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these things which thou hast seen.</a:t>
            </a:r>
          </a:p>
          <a:p>
            <a:pPr marL="0" indent="0" algn="ctr">
              <a:buNone/>
            </a:pPr>
            <a:endParaRPr lang="en-US" sz="32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Delivering thee from the people, and the Gentiles, unto whom now I send thee,    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Acts 26:16 </a:t>
            </a:r>
          </a:p>
        </p:txBody>
      </p:sp>
    </p:spTree>
    <p:extLst>
      <p:ext uri="{BB962C8B-B14F-4D97-AF65-F5344CB8AC3E}">
        <p14:creationId xmlns:p14="http://schemas.microsoft.com/office/powerpoint/2010/main" val="160258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1F42DB-210D-4342-9DE0-4F4303EEA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57150"/>
            <a:ext cx="8915400" cy="25146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open their eyes, and to turn them from darkness to light, and from the power of Satan unto God,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 they may receive forgiveness of sins,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inheritance among them which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sanctified by faith that is in me.</a:t>
            </a:r>
          </a:p>
          <a:p>
            <a:pPr marL="0" indent="0">
              <a:spcBef>
                <a:spcPts val="0"/>
              </a:spcBef>
              <a:buNone/>
            </a:pPr>
            <a:endParaRPr lang="en-US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6AA346-9BCD-4DDD-A6C8-8E4157FB8830}"/>
              </a:ext>
            </a:extLst>
          </p:cNvPr>
          <p:cNvSpPr/>
          <p:nvPr/>
        </p:nvSpPr>
        <p:spPr>
          <a:xfrm>
            <a:off x="94128" y="2647950"/>
            <a:ext cx="616667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spcBef>
                <a:spcPts val="1200"/>
              </a:spcBef>
              <a:buNone/>
            </a:pP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Whereupon, O king Agrippa,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6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was not disobedient unto the heavenly vision: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Acts 26:17-19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We??????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picture containing indoor, bed, person, clothing&#10;&#10;Description generated with high confidence">
            <a:extLst>
              <a:ext uri="{FF2B5EF4-FFF2-40B4-BE49-F238E27FC236}">
                <a16:creationId xmlns:a16="http://schemas.microsoft.com/office/drawing/2014/main" id="{6CB9A5A5-4FA0-499C-B716-EA02719BDE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804" y="1657350"/>
            <a:ext cx="2806995" cy="336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85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6E2C32B6-6011-4532-97BB-185244951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71717"/>
            <a:ext cx="8763000" cy="1654391"/>
          </a:xfrm>
          <a:solidFill>
            <a:schemeClr val="tx1">
              <a:alpha val="61960"/>
            </a:schemeClr>
          </a:solidFill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</a:t>
            </a: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5:8, 14 </a:t>
            </a:r>
            <a:r>
              <a:rPr lang="en-US" alt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“For ye were sometimes darkness,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now are ye light in the Lord: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walk as children of light:” 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altLang="en-US" sz="3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2" descr="A picture containing person, cellphone, phone, wall&#10;&#10;Description generated with very high confidence">
            <a:extLst>
              <a:ext uri="{FF2B5EF4-FFF2-40B4-BE49-F238E27FC236}">
                <a16:creationId xmlns:a16="http://schemas.microsoft.com/office/drawing/2014/main" id="{1D294A8B-13A8-4589-9F6B-8383054C55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81000" y="1284889"/>
            <a:ext cx="3828355" cy="3828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6759F59-EA3F-4595-8200-480618CAC47C}"/>
              </a:ext>
            </a:extLst>
          </p:cNvPr>
          <p:cNvSpPr/>
          <p:nvPr/>
        </p:nvSpPr>
        <p:spPr>
          <a:xfrm>
            <a:off x="2590800" y="1742917"/>
            <a:ext cx="6553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Wherefore he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saith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Awake thou that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sleepest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arise from the dead, </a:t>
            </a:r>
          </a:p>
          <a:p>
            <a:pPr algn="ctr"/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Christ shall give thee light.” </a:t>
            </a:r>
            <a:b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9124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6E2C32B6-6011-4532-97BB-185244951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71717"/>
            <a:ext cx="8763000" cy="1654391"/>
          </a:xfrm>
          <a:solidFill>
            <a:schemeClr val="tx1">
              <a:alpha val="61960"/>
            </a:schemeClr>
          </a:solidFill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</a:t>
            </a: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5:15-17  </a:t>
            </a:r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 then that ye walk circumspectly, not as fools, but as wise,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Redeeming the time, because the days are evil. </a:t>
            </a:r>
            <a:br>
              <a:rPr lang="en-US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altLang="en-US" sz="4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altLang="en-US" sz="3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2" descr="A picture containing person, cellphone, phone, wall&#10;&#10;Description generated with very high confidence">
            <a:extLst>
              <a:ext uri="{FF2B5EF4-FFF2-40B4-BE49-F238E27FC236}">
                <a16:creationId xmlns:a16="http://schemas.microsoft.com/office/drawing/2014/main" id="{1D294A8B-13A8-4589-9F6B-8383054C55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04800" y="1276350"/>
            <a:ext cx="3828355" cy="3828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6759F59-EA3F-4595-8200-480618CAC47C}"/>
              </a:ext>
            </a:extLst>
          </p:cNvPr>
          <p:cNvSpPr/>
          <p:nvPr/>
        </p:nvSpPr>
        <p:spPr>
          <a:xfrm>
            <a:off x="2971800" y="1885950"/>
            <a:ext cx="5867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 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Wherefore be ye not unwise, but understanding what the will of the Lord is.” </a:t>
            </a:r>
            <a:endParaRPr lang="en-US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89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creen shot of a person&#10;&#10;Description generated with high confidence">
            <a:extLst>
              <a:ext uri="{FF2B5EF4-FFF2-40B4-BE49-F238E27FC236}">
                <a16:creationId xmlns:a16="http://schemas.microsoft.com/office/drawing/2014/main" id="{68119E36-D058-498D-9707-87B8B24AF1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175"/>
            <a:ext cx="9144000" cy="5144757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FBEFF1A-A728-4BB7-BD51-BA2C9A36AC05}"/>
              </a:ext>
            </a:extLst>
          </p:cNvPr>
          <p:cNvSpPr/>
          <p:nvPr/>
        </p:nvSpPr>
        <p:spPr>
          <a:xfrm>
            <a:off x="571500" y="361950"/>
            <a:ext cx="80010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</a:t>
            </a:r>
            <a:r>
              <a:rPr lang="en-US" sz="3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 are a chosen generation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 royal priesthood, an holy nation, a peculiar people;</a:t>
            </a:r>
          </a:p>
          <a:p>
            <a:pPr algn="ctr"/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 ye should shew forth the praises of him who hath </a:t>
            </a:r>
            <a:r>
              <a:rPr lang="en-US" sz="3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called you out of darkness </a:t>
            </a:r>
          </a:p>
          <a:p>
            <a:pPr algn="ctr"/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into his marvelous light: 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in time past were not a people,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but are now the people of God:”</a:t>
            </a:r>
          </a:p>
          <a:p>
            <a:pPr algn="ctr"/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Peter 2:9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3CC6F6-D799-4FFF-BC0D-439FB1A29F2D}"/>
              </a:ext>
            </a:extLst>
          </p:cNvPr>
          <p:cNvSpPr/>
          <p:nvPr/>
        </p:nvSpPr>
        <p:spPr>
          <a:xfrm>
            <a:off x="304800" y="-95250"/>
            <a:ext cx="883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Are we obedient to our “Heavenly calling?”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4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2F0332-E3D6-4E96-A657-49C1EF38B8CE}"/>
              </a:ext>
            </a:extLst>
          </p:cNvPr>
          <p:cNvSpPr/>
          <p:nvPr/>
        </p:nvSpPr>
        <p:spPr>
          <a:xfrm>
            <a:off x="-19468" y="133350"/>
            <a:ext cx="5048667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32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6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32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Spirit and the bride say, Come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let him that 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heareth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say, Come.</a:t>
            </a:r>
          </a:p>
          <a:p>
            <a:pPr algn="ctr"/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Let him that is athirst come. </a:t>
            </a:r>
          </a:p>
          <a:p>
            <a:pPr algn="ctr"/>
            <a:r>
              <a:rPr lang="en-US" sz="32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whosoever will,</a:t>
            </a:r>
          </a:p>
          <a:p>
            <a:pPr algn="ctr"/>
            <a:r>
              <a:rPr lang="en-US" sz="32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let him take the </a:t>
            </a:r>
          </a:p>
          <a:p>
            <a:pPr algn="ctr"/>
            <a:r>
              <a:rPr lang="en-US" sz="32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water of life freely.”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Rev. 22:17</a:t>
            </a:r>
            <a:b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A close up of an animal&#10;&#10;Description generated with high confidence">
            <a:extLst>
              <a:ext uri="{FF2B5EF4-FFF2-40B4-BE49-F238E27FC236}">
                <a16:creationId xmlns:a16="http://schemas.microsoft.com/office/drawing/2014/main" id="{B570950D-6A51-4175-ACA8-97C7C634F8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0"/>
          <a:stretch/>
        </p:blipFill>
        <p:spPr>
          <a:xfrm>
            <a:off x="5029199" y="57150"/>
            <a:ext cx="4114801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86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person, man&#10;&#10;Description generated with high confidence">
            <a:extLst>
              <a:ext uri="{FF2B5EF4-FFF2-40B4-BE49-F238E27FC236}">
                <a16:creationId xmlns:a16="http://schemas.microsoft.com/office/drawing/2014/main" id="{7E47B88C-66F7-4AA6-A049-D2AAEB0CBB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122"/>
            <a:ext cx="9144000" cy="47815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A6A5798-2D24-41B6-AD47-1C45BA9210A9}"/>
              </a:ext>
            </a:extLst>
          </p:cNvPr>
          <p:cNvSpPr/>
          <p:nvPr/>
        </p:nvSpPr>
        <p:spPr>
          <a:xfrm>
            <a:off x="152400" y="3714750"/>
            <a:ext cx="883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It is so popular because it’s so “relatable”.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We all struggle with the “dark side”!  </a:t>
            </a:r>
          </a:p>
        </p:txBody>
      </p:sp>
    </p:spTree>
    <p:extLst>
      <p:ext uri="{BB962C8B-B14F-4D97-AF65-F5344CB8AC3E}">
        <p14:creationId xmlns:p14="http://schemas.microsoft.com/office/powerpoint/2010/main" val="120575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6E2C32B6-6011-4532-97BB-185244951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38150"/>
            <a:ext cx="8763000" cy="3394075"/>
          </a:xfrm>
          <a:solidFill>
            <a:schemeClr val="tx1">
              <a:alpha val="6196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whole world was lost in the darkness of sin.</a:t>
            </a:r>
          </a:p>
          <a:p>
            <a:pPr marL="0" indent="0" algn="ctr">
              <a:buNone/>
            </a:pPr>
            <a:r>
              <a:rPr lang="en-US" alt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(The Light of the World is Jesus!)</a:t>
            </a:r>
          </a:p>
          <a:p>
            <a:pPr marL="0" indent="0" algn="ctr">
              <a:buNone/>
            </a:pP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Like sunshine at noon day his glory shone in.</a:t>
            </a:r>
          </a:p>
          <a:p>
            <a:pPr marL="0" indent="0" algn="ctr">
              <a:buNone/>
            </a:pPr>
            <a:r>
              <a:rPr lang="en-US" alt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(The Light of the world is Jesus!)</a:t>
            </a:r>
          </a:p>
          <a:p>
            <a:pPr marL="0" indent="0">
              <a:buNone/>
            </a:pPr>
            <a:endParaRPr lang="en-US" altLang="en-US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628EAD-C41E-4808-BC96-A290FBB249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9"/>
          <a:stretch/>
        </p:blipFill>
        <p:spPr>
          <a:xfrm>
            <a:off x="3124200" y="2723366"/>
            <a:ext cx="2624667" cy="240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7934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6E2C32B6-6011-4532-97BB-185244951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57150"/>
            <a:ext cx="8763000" cy="3394075"/>
          </a:xfrm>
          <a:solidFill>
            <a:schemeClr val="tx1">
              <a:alpha val="61960"/>
            </a:schemeClr>
          </a:solidFill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en-US" b="1" dirty="0">
                <a:solidFill>
                  <a:schemeClr val="bg1"/>
                </a:solidFill>
              </a:rPr>
              <a:t>“Come to the light, ’tis shining for thee;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b="1" dirty="0">
                <a:solidFill>
                  <a:schemeClr val="bg1"/>
                </a:solidFill>
              </a:rPr>
              <a:t>Sweetly the light has dawned upon me;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b="1" dirty="0">
                <a:solidFill>
                  <a:schemeClr val="bg1"/>
                </a:solidFill>
              </a:rPr>
              <a:t>Once I was blind, but now I can see: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b="1" dirty="0">
                <a:solidFill>
                  <a:schemeClr val="bg1"/>
                </a:solidFill>
              </a:rPr>
              <a:t>The Light of the world is Jesus!”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b="1" dirty="0">
                <a:solidFill>
                  <a:schemeClr val="bg1"/>
                </a:solidFill>
              </a:rPr>
              <a:t>Philip Bliss (1875)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ABC23F-A204-47BB-8B0B-0D2C5FEBF0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9"/>
          <a:stretch/>
        </p:blipFill>
        <p:spPr>
          <a:xfrm>
            <a:off x="2971800" y="2625424"/>
            <a:ext cx="2746873" cy="251288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9E7257A-B43E-4946-B2DC-7AA3797EED6E}"/>
              </a:ext>
            </a:extLst>
          </p:cNvPr>
          <p:cNvSpPr/>
          <p:nvPr/>
        </p:nvSpPr>
        <p:spPr>
          <a:xfrm>
            <a:off x="5514109" y="2974171"/>
            <a:ext cx="3657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en-US" sz="2800" b="1" dirty="0">
                <a:solidFill>
                  <a:schemeClr val="bg1"/>
                </a:solidFill>
              </a:rPr>
              <a:t>He also wrote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2800" b="1" dirty="0">
                <a:solidFill>
                  <a:schemeClr val="bg1"/>
                </a:solidFill>
              </a:rPr>
              <a:t>the song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2800" b="1" dirty="0">
                <a:solidFill>
                  <a:schemeClr val="bg1"/>
                </a:solidFill>
              </a:rPr>
              <a:t> Almost Persuaded.</a:t>
            </a:r>
          </a:p>
        </p:txBody>
      </p:sp>
    </p:spTree>
    <p:extLst>
      <p:ext uri="{BB962C8B-B14F-4D97-AF65-F5344CB8AC3E}">
        <p14:creationId xmlns:p14="http://schemas.microsoft.com/office/powerpoint/2010/main" val="54370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C84408-C390-4C63-A23B-8E150BBD6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205"/>
            <a:ext cx="9144000" cy="51434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48122F-D813-4A8E-B688-FE22F3869042}"/>
              </a:ext>
            </a:extLst>
          </p:cNvPr>
          <p:cNvSpPr txBox="1"/>
          <p:nvPr/>
        </p:nvSpPr>
        <p:spPr>
          <a:xfrm>
            <a:off x="4876800" y="-17205"/>
            <a:ext cx="4343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chemeClr val="bg1"/>
                </a:solidFill>
                <a:latin typeface="Georgia" panose="02040502050405020303" pitchFamily="18" charset="0"/>
              </a:rPr>
              <a:t>There’s an epic battle between “light” and “darkness”!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505828-EAB5-4BA5-912F-8BDAFE9A43C1}"/>
              </a:ext>
            </a:extLst>
          </p:cNvPr>
          <p:cNvSpPr txBox="1"/>
          <p:nvPr/>
        </p:nvSpPr>
        <p:spPr>
          <a:xfrm>
            <a:off x="152400" y="2599765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chemeClr val="bg1"/>
                </a:solidFill>
                <a:latin typeface="Georgia" panose="02040502050405020303" pitchFamily="18" charset="0"/>
              </a:rPr>
              <a:t>And there’s really no middle ground!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F30E7C-F09F-4E71-AF64-28D8993A4954}"/>
              </a:ext>
            </a:extLst>
          </p:cNvPr>
          <p:cNvSpPr/>
          <p:nvPr/>
        </p:nvSpPr>
        <p:spPr>
          <a:xfrm>
            <a:off x="152400" y="3638550"/>
            <a:ext cx="89154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Mt  12:30  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“He that is not with me is against me; </a:t>
            </a:r>
          </a:p>
          <a:p>
            <a:pPr algn="ctr"/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he that </a:t>
            </a:r>
            <a:r>
              <a:rPr lang="en-US" sz="32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gathers not 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me, scatters abroad.” </a:t>
            </a:r>
            <a:b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3588926B-8D15-4F45-9582-C620B7DC1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-95250"/>
            <a:ext cx="8636742" cy="85725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Overcome the “Dark Side” </a:t>
            </a:r>
          </a:p>
        </p:txBody>
      </p:sp>
      <p:pic>
        <p:nvPicPr>
          <p:cNvPr id="3" name="Content Placeholder 2" descr="A picture containing person, cellphone, phone, wall&#10;&#10;Description generated with very high confidence">
            <a:extLst>
              <a:ext uri="{FF2B5EF4-FFF2-40B4-BE49-F238E27FC236}">
                <a16:creationId xmlns:a16="http://schemas.microsoft.com/office/drawing/2014/main" id="{4B1FE87F-2CF9-44BD-83E2-E76BFDF289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1276350"/>
            <a:ext cx="3828355" cy="3828355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AE17B4-A091-49D2-95D8-5B46369F4A65}"/>
              </a:ext>
            </a:extLst>
          </p:cNvPr>
          <p:cNvSpPr txBox="1"/>
          <p:nvPr/>
        </p:nvSpPr>
        <p:spPr>
          <a:xfrm>
            <a:off x="152400" y="680307"/>
            <a:ext cx="746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Eph. 2:1-2 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you hath he quickened, </a:t>
            </a:r>
            <a:r>
              <a:rPr lang="en-US" sz="32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 were dead in trespasses and sins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58CB1F-9576-40C5-8571-759BD3431FD3}"/>
              </a:ext>
            </a:extLst>
          </p:cNvPr>
          <p:cNvSpPr/>
          <p:nvPr/>
        </p:nvSpPr>
        <p:spPr>
          <a:xfrm>
            <a:off x="2667000" y="1376927"/>
            <a:ext cx="6477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 </a:t>
            </a:r>
            <a:b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i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Wherein in time past ye walked according to the course of this world,</a:t>
            </a:r>
          </a:p>
          <a:p>
            <a:pPr algn="ctr"/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according to the prince of the power of the air,</a:t>
            </a:r>
          </a:p>
          <a:p>
            <a:pPr algn="ctr"/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spirit that now worketh in the children of disobedience: </a:t>
            </a:r>
            <a:endParaRPr lang="en-US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0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3588926B-8D15-4F45-9582-C620B7DC1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-95250"/>
            <a:ext cx="8636742" cy="85725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Overcome the “Dark Side”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8BEBA0-BBFF-4E74-A29D-DBE903D3235A}"/>
              </a:ext>
            </a:extLst>
          </p:cNvPr>
          <p:cNvSpPr/>
          <p:nvPr/>
        </p:nvSpPr>
        <p:spPr>
          <a:xfrm>
            <a:off x="145902" y="1341876"/>
            <a:ext cx="8857555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Eph. 2:3 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“Among whom also </a:t>
            </a:r>
            <a:r>
              <a:rPr lang="en-US" sz="32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all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had our conversation in times past in the lusts of our flesh,</a:t>
            </a:r>
          </a:p>
          <a:p>
            <a:pPr algn="ctr"/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fulfilling the desires of the flesh and of the mind;</a:t>
            </a:r>
          </a:p>
          <a:p>
            <a:pPr algn="ctr"/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and were by nature </a:t>
            </a:r>
            <a:r>
              <a:rPr lang="en-US" sz="32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children of wrath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(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orge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’: passion) 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 as others. </a:t>
            </a:r>
            <a:b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FA91AC-3747-43C1-BDC3-FBE424B55772}"/>
              </a:ext>
            </a:extLst>
          </p:cNvPr>
          <p:cNvSpPr/>
          <p:nvPr/>
        </p:nvSpPr>
        <p:spPr>
          <a:xfrm>
            <a:off x="145902" y="802243"/>
            <a:ext cx="75763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1. Acknowledge it exists in us.</a:t>
            </a:r>
            <a:endParaRPr lang="en-US" sz="4000" dirty="0"/>
          </a:p>
        </p:txBody>
      </p:sp>
      <p:pic>
        <p:nvPicPr>
          <p:cNvPr id="6" name="Content Placeholder 2" descr="A picture containing person, cellphone, phone, wall&#10;&#10;Description generated with very high confidence">
            <a:extLst>
              <a:ext uri="{FF2B5EF4-FFF2-40B4-BE49-F238E27FC236}">
                <a16:creationId xmlns:a16="http://schemas.microsoft.com/office/drawing/2014/main" id="{C5EB8C0B-773E-40BC-BCCD-355494AC41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495550"/>
            <a:ext cx="2514600" cy="2514600"/>
          </a:xfrm>
        </p:spPr>
      </p:pic>
    </p:spTree>
    <p:extLst>
      <p:ext uri="{BB962C8B-B14F-4D97-AF65-F5344CB8AC3E}">
        <p14:creationId xmlns:p14="http://schemas.microsoft.com/office/powerpoint/2010/main" val="247109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3588926B-8D15-4F45-9582-C620B7DC1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-95250"/>
            <a:ext cx="9398742" cy="85725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Overcoming the “Dark” Side.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281F78-DC6C-4E9D-8070-E2BA304B4224}"/>
              </a:ext>
            </a:extLst>
          </p:cNvPr>
          <p:cNvSpPr txBox="1"/>
          <p:nvPr/>
        </p:nvSpPr>
        <p:spPr>
          <a:xfrm>
            <a:off x="152400" y="510630"/>
            <a:ext cx="74937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1. Acknowledge it exists!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E2C5CB-B102-4CE8-AA37-0BE63D538EF7}"/>
              </a:ext>
            </a:extLst>
          </p:cNvPr>
          <p:cNvSpPr/>
          <p:nvPr/>
        </p:nvSpPr>
        <p:spPr>
          <a:xfrm>
            <a:off x="0" y="1123950"/>
            <a:ext cx="868680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Ro 7:18-19 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“For I know that in me (that is, </a:t>
            </a:r>
          </a:p>
          <a:p>
            <a:pPr algn="ctr"/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my flesh,) dwelleth no good thing: </a:t>
            </a:r>
          </a:p>
          <a:p>
            <a:pPr algn="ctr"/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to will is present with me; but how to perform that which is good I find not. </a:t>
            </a:r>
          </a:p>
          <a:p>
            <a:pPr algn="ctr"/>
            <a:r>
              <a:rPr lang="en-US" sz="3200" b="1" i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For the good that I would I do not: but the evil which I would not, that I do. </a:t>
            </a:r>
          </a:p>
          <a:p>
            <a:pPr marL="514350" indent="-514350" algn="ctr">
              <a:buAutoNum type="arabicPlain" startAt="21"/>
            </a:pP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find then a law, when I would do good,</a:t>
            </a:r>
          </a:p>
          <a:p>
            <a:r>
              <a:rPr 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evil is present with me.” </a:t>
            </a:r>
            <a:endParaRPr lang="en-US" sz="3200" b="1" i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A picture containing text, newspaper, book&#10;&#10;Description generated with very high confidence">
            <a:extLst>
              <a:ext uri="{FF2B5EF4-FFF2-40B4-BE49-F238E27FC236}">
                <a16:creationId xmlns:a16="http://schemas.microsoft.com/office/drawing/2014/main" id="{35E8414A-DC13-4DC8-9237-F54E230D64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73"/>
          <a:stretch/>
        </p:blipFill>
        <p:spPr>
          <a:xfrm>
            <a:off x="4267200" y="75854"/>
            <a:ext cx="4876134" cy="493429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2046608-3E60-445B-B133-71C4128361BA}"/>
              </a:ext>
            </a:extLst>
          </p:cNvPr>
          <p:cNvSpPr txBox="1"/>
          <p:nvPr/>
        </p:nvSpPr>
        <p:spPr>
          <a:xfrm>
            <a:off x="5143500" y="379095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Ro. 3:10,23, 5:12</a:t>
            </a:r>
          </a:p>
        </p:txBody>
      </p:sp>
    </p:spTree>
    <p:extLst>
      <p:ext uri="{BB962C8B-B14F-4D97-AF65-F5344CB8AC3E}">
        <p14:creationId xmlns:p14="http://schemas.microsoft.com/office/powerpoint/2010/main" val="150867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3588926B-8D15-4F45-9582-C620B7DC1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-95250"/>
            <a:ext cx="9398742" cy="85725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Overcoming the “Dark” Side.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281F78-DC6C-4E9D-8070-E2BA304B4224}"/>
              </a:ext>
            </a:extLst>
          </p:cNvPr>
          <p:cNvSpPr txBox="1"/>
          <p:nvPr/>
        </p:nvSpPr>
        <p:spPr>
          <a:xfrm>
            <a:off x="0" y="634455"/>
            <a:ext cx="74937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1. Acknowledge it exists!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E2C5CB-B102-4CE8-AA37-0BE63D538EF7}"/>
              </a:ext>
            </a:extLst>
          </p:cNvPr>
          <p:cNvSpPr/>
          <p:nvPr/>
        </p:nvSpPr>
        <p:spPr>
          <a:xfrm>
            <a:off x="0" y="1276350"/>
            <a:ext cx="90678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This is not God’s original design!</a:t>
            </a:r>
          </a:p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Eccl 7:29 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Lo, this only have I found, </a:t>
            </a:r>
          </a:p>
          <a:p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that God hath made man upright; </a:t>
            </a:r>
          </a:p>
          <a:p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but they have sought out many inventions.”</a:t>
            </a:r>
          </a:p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(contrivances)  </a:t>
            </a:r>
          </a:p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19:3 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foolishness of man 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perverteth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his way:</a:t>
            </a:r>
          </a:p>
          <a:p>
            <a:pPr algn="ctr"/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his heart 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fretteth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against the LORD.”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12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3588926B-8D15-4F45-9582-C620B7DC1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-222795"/>
            <a:ext cx="9398742" cy="85725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Overcoming the “Dark” Side.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281F78-DC6C-4E9D-8070-E2BA304B4224}"/>
              </a:ext>
            </a:extLst>
          </p:cNvPr>
          <p:cNvSpPr txBox="1"/>
          <p:nvPr/>
        </p:nvSpPr>
        <p:spPr>
          <a:xfrm>
            <a:off x="0" y="438150"/>
            <a:ext cx="74937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1. Acknowledge it exists!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E2C5CB-B102-4CE8-AA37-0BE63D538EF7}"/>
              </a:ext>
            </a:extLst>
          </p:cNvPr>
          <p:cNvSpPr/>
          <p:nvPr/>
        </p:nvSpPr>
        <p:spPr>
          <a:xfrm>
            <a:off x="0" y="1091636"/>
            <a:ext cx="90678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This is not God’s original design!</a:t>
            </a:r>
          </a:p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God made you in His image and purposes!</a:t>
            </a:r>
          </a:p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(Rev. 4:11; Jer. 29:11)</a:t>
            </a:r>
          </a:p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2) Sin mars and distorts God’s Image/purposes.</a:t>
            </a:r>
          </a:p>
          <a:p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 (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harmartia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offence) comes from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harmartano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4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“to miss the mark and so </a:t>
            </a:r>
          </a:p>
          <a:p>
            <a:pPr algn="ctr"/>
            <a:r>
              <a:rPr lang="en-US" sz="44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not share in the prize!”</a:t>
            </a:r>
            <a:endParaRPr lang="en-US" sz="3200" b="1" i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85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1562</TotalTime>
  <Words>1648</Words>
  <Application>Microsoft Office PowerPoint</Application>
  <PresentationFormat>On-screen Show (16:9)</PresentationFormat>
  <Paragraphs>201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Georgia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How to Overcome the “Dark Side” </vt:lpstr>
      <vt:lpstr>How to Overcome the “Dark Side” </vt:lpstr>
      <vt:lpstr>Overcoming the “Dark” Side.</vt:lpstr>
      <vt:lpstr>Overcoming the “Dark” Side.</vt:lpstr>
      <vt:lpstr>Overcoming the “Dark” Side.</vt:lpstr>
      <vt:lpstr>Overcoming the “Dark” Side.</vt:lpstr>
      <vt:lpstr>Overcoming the “Dark” Side.</vt:lpstr>
      <vt:lpstr>PowerPoint Presentation</vt:lpstr>
      <vt:lpstr>PowerPoint Presentation</vt:lpstr>
      <vt:lpstr>PowerPoint Presentation</vt:lpstr>
      <vt:lpstr>Overcoming the “Dark” Side.</vt:lpstr>
      <vt:lpstr>Overcoming the “Dark” Side.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Visual Impact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Linda</dc:creator>
  <cp:lastModifiedBy>Keith Peters</cp:lastModifiedBy>
  <cp:revision>50</cp:revision>
  <dcterms:created xsi:type="dcterms:W3CDTF">2012-07-18T16:46:43Z</dcterms:created>
  <dcterms:modified xsi:type="dcterms:W3CDTF">2017-09-17T14:36:42Z</dcterms:modified>
</cp:coreProperties>
</file>