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77" r:id="rId3"/>
    <p:sldId id="319" r:id="rId4"/>
    <p:sldId id="321" r:id="rId5"/>
    <p:sldId id="324" r:id="rId6"/>
    <p:sldId id="320" r:id="rId7"/>
    <p:sldId id="325" r:id="rId8"/>
    <p:sldId id="326" r:id="rId9"/>
    <p:sldId id="328" r:id="rId10"/>
    <p:sldId id="336" r:id="rId11"/>
    <p:sldId id="333" r:id="rId12"/>
    <p:sldId id="334" r:id="rId13"/>
    <p:sldId id="332" r:id="rId14"/>
    <p:sldId id="347" r:id="rId15"/>
    <p:sldId id="335" r:id="rId16"/>
    <p:sldId id="337" r:id="rId17"/>
    <p:sldId id="338" r:id="rId18"/>
    <p:sldId id="339" r:id="rId19"/>
    <p:sldId id="348" r:id="rId20"/>
    <p:sldId id="340" r:id="rId21"/>
    <p:sldId id="302" r:id="rId22"/>
    <p:sldId id="342" r:id="rId23"/>
    <p:sldId id="343" r:id="rId24"/>
    <p:sldId id="344" r:id="rId25"/>
    <p:sldId id="346" r:id="rId26"/>
    <p:sldId id="267" r:id="rId27"/>
    <p:sldId id="322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D4442C"/>
    <a:srgbClr val="CC5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56" y="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09F0-0448-46F0-B0BB-2BC637A733E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1568-A22D-449D-99E5-DD338F59D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1568-A22D-449D-99E5-DD338F59D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10B6-EFD9-4F79-BFAD-B56393A4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2D6D-97B8-4939-BB24-E9141971328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C675-1948-4B21-805E-F8507245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D5C5-E300-48F9-975B-ACD4569A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10C9-04EF-4559-86C9-603E9D30C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18F41-C797-4C84-81B4-99180F01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3CC5-F045-47BC-8250-6A80DA92B2E3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6F2F-50A9-4C2C-8D0A-D088F328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35DDD-A64C-42C4-86F4-D5EDCAD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CF34-5C0D-4889-9B29-E29C4920D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62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E99A-8BF9-4AF5-A65A-F6E47661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8F17-9EE8-4BE3-9360-F6C5ED0DCF2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B1E44-3721-4EA8-B94A-60DBD4AB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29A6-EC7D-4044-93FE-CBD5E2D8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6D4A-F7FB-421B-BF2C-3031D20BE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1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274D-283C-4D77-80C6-C8B92576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A930-B25C-4865-9254-17D5C255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1C8A-3DB8-4CC6-A644-B1C3DBCF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EAE44-CE86-435B-BB3A-8E02FD94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E3C87-9542-404D-A160-6B24297A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1EBBE-3407-4ADE-A11F-885F5E5BBEA0}" type="slidenum">
              <a:rPr lang="en-US" altLang="en-US" smtClean="0">
                <a:solidFill>
                  <a:srgbClr val="F6E8EE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6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BA82A2-AE74-4051-8FDA-EE3DB725A7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447800"/>
            <a:ext cx="76200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B2B9641-95C1-4407-8460-5EE079A656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3962400"/>
            <a:ext cx="7620000" cy="12192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76CAD06-9449-48D5-942F-701DF5719C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008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AE7E131-A0C3-4EA3-BDF7-E29A84930A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978400" y="64008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C2D5967-F4F7-4640-A175-CED86DDD21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4008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F54D3F6E-FEB0-410C-A178-E5A075B2F3EC}" type="slidenum">
              <a:rPr lang="en-US" altLang="en-US" smtClean="0">
                <a:solidFill>
                  <a:srgbClr val="F6E8EE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4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EFB7-1A16-4A18-B68D-901361A8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67FE-520F-49C9-94C9-CDB68F47576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7CF5-8227-4073-8C42-ACC67F1A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BF4B-2568-4786-8EA3-8968700E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D589-291A-4910-84A5-BD861046F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5A85D-8E92-4B5E-8F8C-FA80F4F3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9262-C128-4829-AE01-56D2A8F5A64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7E26-5D82-42F8-910B-3E374379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C35D-BD58-4D7A-A5AD-D5E0192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7AAE-A9C5-48C0-9437-E3748DBD9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31A2C2-CB8E-4268-BA29-A50C9D85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8168-97FE-4C52-9E8E-7AD8E370DC00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FBE51C-BF9B-446E-AFA2-38C2DDCF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41DCD3-AD84-463E-9C89-724A00C6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C239-5FC0-42F6-8C47-A911534E7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1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CB53ED-53B1-47D6-B340-8DC0D3F4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04A-A1DA-47C7-88AB-4E70E1B66978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C1F209-A660-49C4-8F7D-215E57E5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655E05-1459-413A-A636-96579C14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C8F0-48F1-4CCA-80B9-B8B8EEA76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35D5E4-CA40-46A9-A6B5-67192FEB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8DF7-60B5-42C7-9365-2D267685141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187A4F-FB5E-481F-A2F3-10C9C4C7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174834-C3BB-4A76-A6AB-25B4985B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E2EB-2DB0-40C7-81CE-63B998EEF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06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9B7E2E-4BF2-49AF-B01F-9A1E5BF3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9B39-64D8-432D-9F4B-D8BB2947CE5E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C2E3EC-DDCA-489E-84ED-111044C9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C4A57F-7198-4ACA-9EE9-507D7332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942E-A4C9-49DA-85E5-30BF74023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84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A52BEB-1BA4-4067-B39A-0D4539A4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7C08-C86F-428C-8D75-6222C53399E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9409D-9448-4E43-A0D5-4DE1402E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490AF-41EA-4FAF-8431-F893ED08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3019-FD57-4EA3-B02D-05257BD68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5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B0661-4381-4DA4-A61E-F76198E0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1823-BCF1-4E31-81E9-F98049070B35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E47B97-0C61-4C59-BFFC-58857AB4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E7B722-2DED-4BC4-B227-24CDF254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D99A-4634-4B5B-B8B6-AC4F702BD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9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AD6D05-51AE-4E26-A603-4932081E65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9AFE6B-68A6-4B0D-89E1-E0F59A6CA9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E35F-725E-408B-84E2-0AD738CB1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97FF0-28F8-4AAB-8B8E-FBB5A576507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BF121-CDE7-4D43-9BB9-26E66E34C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C2A63-F94C-4B9A-A986-F0BAE5B83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1E830C-AC54-4A12-841E-27C6D6B2D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1EFF15-7732-45A0-9039-F7E551423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ABF048-01CB-4C46-997B-BD8294C23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3600" y="2286000"/>
            <a:ext cx="6908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DFBEBA-BA95-4E44-BA16-CE48133D21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184" y="6477000"/>
            <a:ext cx="2173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BAE942-7F83-4537-921B-0FE34A06F9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26945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AC8962-B014-46E9-9CDE-32AF77EEA9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1" y="6477000"/>
            <a:ext cx="21738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67494D42-5122-440B-957B-E9DD104BF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05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95F6EE-2F06-418B-BF52-A19ECE16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"/>
            <a:ext cx="11430000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7200" b="1" i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for His People:</a:t>
            </a:r>
          </a:p>
          <a:p>
            <a:pPr marL="0" indent="0" algn="ctr" eaLnBrk="1" hangingPunct="1">
              <a:buNone/>
            </a:pPr>
            <a:r>
              <a:rPr lang="en-US" altLang="en-US" sz="8800" b="1" i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Unity out of Diversity.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n-lt"/>
              </a:rPr>
              <a:t>H: Heart (Passion)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228599" y="990600"/>
            <a:ext cx="116585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Spirit implants God’s passions in us!  </a:t>
            </a: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14:21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them,… loveth me: and he that loveth me shall be loved of my Father, and I will love him,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 manifest myself to him.” </a:t>
            </a:r>
          </a:p>
          <a:p>
            <a:pPr algn="ctr"/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n-lt"/>
              </a:rPr>
              <a:t>H: Heart (Passion)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228599" y="990600"/>
            <a:ext cx="116585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Jesus discussing the Holy Spirit in John 14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 man love me, he’ll keep my words: and my Father will love him,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 will come unto him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our abode with him.” </a:t>
            </a: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23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n-lt"/>
              </a:rPr>
              <a:t>H: Heart (Passion)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" y="990600"/>
            <a:ext cx="12192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demonstrated this Godly passion in Gal 4:16-19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 I therefore become your enemy,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tell you the truth?... 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good to be zealously affected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zēlo’ō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passionate)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in a good thing…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little children, of whom I travail in birth again until Christ be formed in you”</a:t>
            </a:r>
          </a:p>
        </p:txBody>
      </p:sp>
    </p:spTree>
    <p:extLst>
      <p:ext uri="{BB962C8B-B14F-4D97-AF65-F5344CB8AC3E}">
        <p14:creationId xmlns:p14="http://schemas.microsoft.com/office/powerpoint/2010/main" val="36294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n-lt"/>
              </a:rPr>
              <a:t>H: Heart (Passion)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228599" y="990600"/>
            <a:ext cx="11658599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9:24-27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 that they which run in a race run all, but one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prize?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run, that ye may obtain.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every man that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striveth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mastery is temperate in all things.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 they do it to obtain a corruptible crown;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an incorruptible.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therefore so run”</a:t>
            </a:r>
          </a:p>
          <a:p>
            <a:pPr algn="ctr"/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n-lt"/>
              </a:rPr>
              <a:t>H: Heart (Passion)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228599" y="990600"/>
            <a:ext cx="11658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might embracing and cultivating what God is passionate about </a:t>
            </a:r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our lives?</a:t>
            </a:r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A: </a:t>
            </a:r>
            <a:r>
              <a:rPr lang="en-US" sz="8000" b="1" dirty="0">
                <a:latin typeface="+mn-lt"/>
              </a:rPr>
              <a:t>Abilities:  </a:t>
            </a:r>
            <a:r>
              <a:rPr lang="en-US" sz="5400" b="1" dirty="0">
                <a:latin typeface="+mn-lt"/>
              </a:rPr>
              <a:t>Ps 78:70-72 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35082" y="1371600"/>
            <a:ext cx="117902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chose David also his servant, and took him from the sheepfolds:  From following the ewes great with young he brought him to feed Jacob his people, and Israel his inheritance.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fed them according to the integrity of his heart;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guided them by the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skilfulness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hands.”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Tâbûwn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understanding, skill, intelligence)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A</a:t>
            </a:r>
            <a:r>
              <a:rPr lang="en-US" sz="8000" b="1" dirty="0">
                <a:latin typeface="+mn-lt"/>
              </a:rPr>
              <a:t>bilities:  </a:t>
            </a:r>
            <a:r>
              <a:rPr lang="en-US" sz="5400" b="1" dirty="0">
                <a:latin typeface="+mn-lt"/>
              </a:rPr>
              <a:t>Psalm 78:70-72 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35082" y="1371600"/>
            <a:ext cx="11790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helps us to develop our abilities because He has some purposes for them! Ro. 8:28,29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as a Wilderness shepherd 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 years)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Dorcus as a weaver. (Acts 9:36-40)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as a “Fisherman”. (Mt. 5:19)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as a philosopher.  (Acts 17)</a:t>
            </a:r>
          </a:p>
        </p:txBody>
      </p:sp>
    </p:spTree>
    <p:extLst>
      <p:ext uri="{BB962C8B-B14F-4D97-AF65-F5344CB8AC3E}">
        <p14:creationId xmlns:p14="http://schemas.microsoft.com/office/powerpoint/2010/main" val="30789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35081" y="-2286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A</a:t>
            </a:r>
            <a:r>
              <a:rPr lang="en-US" sz="8000" b="1" dirty="0">
                <a:latin typeface="+mn-lt"/>
              </a:rPr>
              <a:t>bilities:  </a:t>
            </a:r>
            <a:r>
              <a:rPr lang="en-US" sz="5400" b="1" dirty="0">
                <a:latin typeface="+mn-lt"/>
              </a:rPr>
              <a:t>Psalm 78:70-72 </a:t>
            </a:r>
            <a:endParaRPr lang="en-US" sz="6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200891" y="1633448"/>
            <a:ext cx="117902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could happen if we saw (and used) our “abilities” </a:t>
            </a:r>
          </a:p>
          <a:p>
            <a:pPr algn="ctr"/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light of Eternity?</a:t>
            </a:r>
          </a:p>
        </p:txBody>
      </p:sp>
    </p:spTree>
    <p:extLst>
      <p:ext uri="{BB962C8B-B14F-4D97-AF65-F5344CB8AC3E}">
        <p14:creationId xmlns:p14="http://schemas.microsoft.com/office/powerpoint/2010/main" val="19768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200891" y="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n-lt"/>
              </a:rPr>
              <a:t>P</a:t>
            </a:r>
            <a:r>
              <a:rPr lang="en-US" sz="7200" b="1" dirty="0">
                <a:latin typeface="+mn-lt"/>
              </a:rPr>
              <a:t>ersonalities:  1 Cor 4:7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0" y="1382286"/>
            <a:ext cx="11991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can use our unique “personalities” to “point” us in the direction of God’s plan for our lives!</a:t>
            </a:r>
          </a:p>
        </p:txBody>
      </p:sp>
    </p:spTree>
    <p:extLst>
      <p:ext uri="{BB962C8B-B14F-4D97-AF65-F5344CB8AC3E}">
        <p14:creationId xmlns:p14="http://schemas.microsoft.com/office/powerpoint/2010/main" val="15395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200891" y="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n-lt"/>
              </a:rPr>
              <a:t>P</a:t>
            </a:r>
            <a:r>
              <a:rPr lang="en-US" sz="7200" b="1" dirty="0">
                <a:latin typeface="+mn-lt"/>
              </a:rPr>
              <a:t>ersonalities:  1 Cor 4:7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0" y="1382286"/>
            <a:ext cx="1199110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who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thee to differ from another?”</a:t>
            </a:r>
          </a:p>
          <a:p>
            <a:pPr lvl="0"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began to view our differences as stepping instead of a stumbling stones!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3BDE1D-263E-495B-9B76-5494D544920C}"/>
              </a:ext>
            </a:extLst>
          </p:cNvPr>
          <p:cNvSpPr/>
          <p:nvPr/>
        </p:nvSpPr>
        <p:spPr>
          <a:xfrm>
            <a:off x="166254" y="3806633"/>
            <a:ext cx="11658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6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Inspirations rather </a:t>
            </a:r>
          </a:p>
          <a:p>
            <a:pPr algn="ctr"/>
            <a:r>
              <a:rPr lang="en-US" sz="6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an “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irritations</a:t>
            </a:r>
            <a:r>
              <a:rPr lang="en-US" sz="6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6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0137B8-B09B-49E9-88BD-3C9DDB888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381000"/>
            <a:ext cx="12039600" cy="1295400"/>
          </a:xfrm>
        </p:spPr>
        <p:txBody>
          <a:bodyPr/>
          <a:lstStyle/>
          <a:p>
            <a:r>
              <a:rPr lang="en-US" sz="8000" dirty="0">
                <a:solidFill>
                  <a:srgbClr val="FFFF00"/>
                </a:solidFill>
                <a:latin typeface="Georgia" panose="02040502050405020303" pitchFamily="18" charset="0"/>
              </a:rPr>
              <a:t>“Shaped” for Service </a:t>
            </a:r>
            <a:b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en-US" altLang="en-US" dirty="0"/>
          </a:p>
        </p:txBody>
      </p:sp>
      <p:pic>
        <p:nvPicPr>
          <p:cNvPr id="5" name="Picture 4" descr="A hand holding a toy&#10;&#10;Description generated with high confidence">
            <a:extLst>
              <a:ext uri="{FF2B5EF4-FFF2-40B4-BE49-F238E27FC236}">
                <a16:creationId xmlns:a16="http://schemas.microsoft.com/office/drawing/2014/main" id="{E7B0D264-E565-4C9E-8A08-950CA63C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7391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21F55-1F93-4882-9551-55314BEA1174}"/>
              </a:ext>
            </a:extLst>
          </p:cNvPr>
          <p:cNvSpPr txBox="1"/>
          <p:nvPr/>
        </p:nvSpPr>
        <p:spPr>
          <a:xfrm>
            <a:off x="152400" y="-66286"/>
            <a:ext cx="1066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Remember the Zoo!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B7121-0667-4ACC-9F75-BE086D52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1155"/>
            <a:ext cx="11658599" cy="58485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458CD4-FABD-4501-BEF3-DE59A0A1C4E5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6210300" y="941155"/>
            <a:ext cx="0" cy="5848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80770-C22D-4A35-8104-8902C655A4A6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381000" y="3865447"/>
            <a:ext cx="116585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86AF765-9D1F-4EA0-9C69-A5FA1D27AEFD}"/>
              </a:ext>
            </a:extLst>
          </p:cNvPr>
          <p:cNvSpPr txBox="1"/>
          <p:nvPr/>
        </p:nvSpPr>
        <p:spPr>
          <a:xfrm>
            <a:off x="8534065" y="3805280"/>
            <a:ext cx="3183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“Feelers”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(Lovers)</a:t>
            </a:r>
          </a:p>
        </p:txBody>
      </p:sp>
      <p:pic>
        <p:nvPicPr>
          <p:cNvPr id="21" name="Picture 20" descr="A brown and white owl with yellow eyes&#10;&#10;Description generated with very high confidence">
            <a:extLst>
              <a:ext uri="{FF2B5EF4-FFF2-40B4-BE49-F238E27FC236}">
                <a16:creationId xmlns:a16="http://schemas.microsoft.com/office/drawing/2014/main" id="{261D36C8-F8C7-4578-859E-7740367F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3" y="4005774"/>
            <a:ext cx="2430244" cy="1616112"/>
          </a:xfrm>
          <a:prstGeom prst="rect">
            <a:avLst/>
          </a:prstGeom>
        </p:spPr>
      </p:pic>
      <p:pic>
        <p:nvPicPr>
          <p:cNvPr id="22" name="Picture 21" descr="A deer looking at the camera&#10;&#10;Description generated with very high confidence">
            <a:extLst>
              <a:ext uri="{FF2B5EF4-FFF2-40B4-BE49-F238E27FC236}">
                <a16:creationId xmlns:a16="http://schemas.microsoft.com/office/drawing/2014/main" id="{56519972-489D-43F5-B7F3-1F282CBBBD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 r="15778" b="14494"/>
          <a:stretch/>
        </p:blipFill>
        <p:spPr>
          <a:xfrm>
            <a:off x="6275354" y="3966630"/>
            <a:ext cx="2181580" cy="1791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7AA4AA-7036-49AF-A257-D585CE61D381}"/>
              </a:ext>
            </a:extLst>
          </p:cNvPr>
          <p:cNvSpPr txBox="1"/>
          <p:nvPr/>
        </p:nvSpPr>
        <p:spPr>
          <a:xfrm>
            <a:off x="666488" y="2802028"/>
            <a:ext cx="404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Focus on tasks.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“Territorial”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73D04E-CE4B-4630-9E7A-D0B13DF38DBA}"/>
              </a:ext>
            </a:extLst>
          </p:cNvPr>
          <p:cNvSpPr txBox="1"/>
          <p:nvPr/>
        </p:nvSpPr>
        <p:spPr>
          <a:xfrm>
            <a:off x="3179906" y="894182"/>
            <a:ext cx="270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“Doers”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(Leaders)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3ED7F-F2B4-4F9B-837B-976EE7634F70}"/>
              </a:ext>
            </a:extLst>
          </p:cNvPr>
          <p:cNvSpPr txBox="1"/>
          <p:nvPr/>
        </p:nvSpPr>
        <p:spPr>
          <a:xfrm>
            <a:off x="8284031" y="980392"/>
            <a:ext cx="381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“Players”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(Laughers)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572E1-ACCE-4A66-A956-709C0B2EC06E}"/>
              </a:ext>
            </a:extLst>
          </p:cNvPr>
          <p:cNvSpPr txBox="1"/>
          <p:nvPr/>
        </p:nvSpPr>
        <p:spPr>
          <a:xfrm>
            <a:off x="6150241" y="2882177"/>
            <a:ext cx="591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Focused on Fun.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“Talkers”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793D2-CE95-41E3-B682-C147657BCEBF}"/>
              </a:ext>
            </a:extLst>
          </p:cNvPr>
          <p:cNvSpPr txBox="1"/>
          <p:nvPr/>
        </p:nvSpPr>
        <p:spPr>
          <a:xfrm>
            <a:off x="3053946" y="3918281"/>
            <a:ext cx="29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“Thinkers”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(Learners)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AF26CC-7996-456C-99A7-47A30AD73655}"/>
              </a:ext>
            </a:extLst>
          </p:cNvPr>
          <p:cNvSpPr txBox="1"/>
          <p:nvPr/>
        </p:nvSpPr>
        <p:spPr>
          <a:xfrm>
            <a:off x="484862" y="5589409"/>
            <a:ext cx="5333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“Facts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“Technical”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871B39-0474-42ED-803D-5B0F02BC18D0}"/>
              </a:ext>
            </a:extLst>
          </p:cNvPr>
          <p:cNvSpPr txBox="1"/>
          <p:nvPr/>
        </p:nvSpPr>
        <p:spPr>
          <a:xfrm>
            <a:off x="6275370" y="5636382"/>
            <a:ext cx="576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“feelings”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 (Timid)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D9943-3CCD-44F2-8A5A-FC3063F96684}"/>
              </a:ext>
            </a:extLst>
          </p:cNvPr>
          <p:cNvSpPr txBox="1"/>
          <p:nvPr/>
        </p:nvSpPr>
        <p:spPr>
          <a:xfrm>
            <a:off x="3179906" y="2109530"/>
            <a:ext cx="309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Georgia" panose="02040502050405020303" pitchFamily="18" charset="0"/>
              </a:rPr>
              <a:t>Control!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1C8C7-1F30-4800-A733-7AB4BEA3A136}"/>
              </a:ext>
            </a:extLst>
          </p:cNvPr>
          <p:cNvSpPr txBox="1"/>
          <p:nvPr/>
        </p:nvSpPr>
        <p:spPr>
          <a:xfrm>
            <a:off x="8669395" y="5012311"/>
            <a:ext cx="352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Comfort!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764E0-49A2-47BE-96E9-E2E64E1081B3}"/>
              </a:ext>
            </a:extLst>
          </p:cNvPr>
          <p:cNvSpPr txBox="1"/>
          <p:nvPr/>
        </p:nvSpPr>
        <p:spPr>
          <a:xfrm>
            <a:off x="3399855" y="5036819"/>
            <a:ext cx="294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Georgia" panose="02040502050405020303" pitchFamily="18" charset="0"/>
              </a:rPr>
              <a:t>Clarity!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8160B-6244-466D-A2C7-DA4D23F16A62}"/>
              </a:ext>
            </a:extLst>
          </p:cNvPr>
          <p:cNvSpPr txBox="1"/>
          <p:nvPr/>
        </p:nvSpPr>
        <p:spPr>
          <a:xfrm>
            <a:off x="8534065" y="2141486"/>
            <a:ext cx="342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  <a:latin typeface="Georgia" panose="02040502050405020303" pitchFamily="18" charset="0"/>
              </a:rPr>
              <a:t>Companions!</a:t>
            </a:r>
          </a:p>
        </p:txBody>
      </p:sp>
      <p:pic>
        <p:nvPicPr>
          <p:cNvPr id="25" name="Picture 24" descr="A brown bear is looking at the camera&#10;&#10;Description generated with very high confidence">
            <a:extLst>
              <a:ext uri="{FF2B5EF4-FFF2-40B4-BE49-F238E27FC236}">
                <a16:creationId xmlns:a16="http://schemas.microsoft.com/office/drawing/2014/main" id="{B91F0391-B0FF-4887-8785-6021249E75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11702"/>
          <a:stretch/>
        </p:blipFill>
        <p:spPr>
          <a:xfrm>
            <a:off x="6331959" y="988095"/>
            <a:ext cx="2230496" cy="1867548"/>
          </a:xfrm>
          <a:prstGeom prst="rect">
            <a:avLst/>
          </a:prstGeom>
        </p:spPr>
      </p:pic>
      <p:pic>
        <p:nvPicPr>
          <p:cNvPr id="28" name="Picture 27" descr="A brown bear is looking at the camera&#10;&#10;Description generated with very high confidence">
            <a:extLst>
              <a:ext uri="{FF2B5EF4-FFF2-40B4-BE49-F238E27FC236}">
                <a16:creationId xmlns:a16="http://schemas.microsoft.com/office/drawing/2014/main" id="{16EED957-9FF8-48CD-9E80-DCC971CED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2" y="995229"/>
            <a:ext cx="2185340" cy="18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200891" y="1524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n-lt"/>
              </a:rPr>
              <a:t>E</a:t>
            </a:r>
            <a:r>
              <a:rPr lang="en-US" sz="7200" b="1" dirty="0">
                <a:latin typeface="+mn-lt"/>
              </a:rPr>
              <a:t>xperiences</a:t>
            </a:r>
            <a:r>
              <a:rPr lang="en-US" sz="9600" b="1" dirty="0">
                <a:latin typeface="+mn-lt"/>
              </a:rPr>
              <a:t>:  </a:t>
            </a:r>
            <a:r>
              <a:rPr lang="en-US" sz="6000" b="1" dirty="0">
                <a:latin typeface="+mn-lt"/>
              </a:rPr>
              <a:t>2 Cor 1:3-6  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35082" y="1797784"/>
            <a:ext cx="11790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“Blessed be God… the Father of mercies,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God  of all comfort;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comforts us in all our tribulation,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be able to comfort them which are in  any trouble, by the comfort wherewith we ourselves are comforted of God.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200891" y="1524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n-lt"/>
              </a:rPr>
              <a:t>E</a:t>
            </a:r>
            <a:r>
              <a:rPr lang="en-US" sz="7200" b="1" dirty="0">
                <a:latin typeface="+mn-lt"/>
              </a:rPr>
              <a:t>xperiences</a:t>
            </a:r>
            <a:r>
              <a:rPr lang="en-US" sz="9600" b="1" dirty="0">
                <a:latin typeface="+mn-lt"/>
              </a:rPr>
              <a:t>:  </a:t>
            </a:r>
            <a:r>
              <a:rPr lang="en-US" sz="6000" b="1" dirty="0">
                <a:latin typeface="+mn-lt"/>
              </a:rPr>
              <a:t>2 Cor 1:3-6  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35082" y="1797784"/>
            <a:ext cx="11790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whether we be afflicted,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for your consolation and salvation,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whether we be comforted,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for your consolation and salvation.”</a:t>
            </a:r>
          </a:p>
          <a:p>
            <a:pPr algn="ctr"/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not always about us!</a:t>
            </a:r>
          </a:p>
        </p:txBody>
      </p:sp>
    </p:spTree>
    <p:extLst>
      <p:ext uri="{BB962C8B-B14F-4D97-AF65-F5344CB8AC3E}">
        <p14:creationId xmlns:p14="http://schemas.microsoft.com/office/powerpoint/2010/main" val="19352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0" y="-19493"/>
            <a:ext cx="1179021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Prison Paul writes: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I would ye should understand, brethren, that the things which happened unto me have fallen out rather unto the furtherance of the gospel”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that my bonds in Christ are manifest in all the palace, and in all other places” 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1:12-13</a:t>
            </a:r>
          </a:p>
          <a:p>
            <a:pPr algn="ctr"/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200891" y="1524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n-lt"/>
              </a:rPr>
              <a:t>E</a:t>
            </a:r>
            <a:r>
              <a:rPr lang="en-US" sz="7200" b="1" dirty="0">
                <a:latin typeface="+mn-lt"/>
              </a:rPr>
              <a:t>xperiences</a:t>
            </a:r>
            <a:r>
              <a:rPr lang="en-US" sz="9600" b="1" dirty="0">
                <a:latin typeface="+mn-lt"/>
              </a:rPr>
              <a:t>:  </a:t>
            </a:r>
            <a:r>
              <a:rPr lang="en-US" sz="6000" b="1" dirty="0">
                <a:latin typeface="+mn-lt"/>
              </a:rPr>
              <a:t>2 Cor 1:3-6  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326A9-886F-45B6-96E0-5CFBB4762F0A}"/>
              </a:ext>
            </a:extLst>
          </p:cNvPr>
          <p:cNvSpPr/>
          <p:nvPr/>
        </p:nvSpPr>
        <p:spPr>
          <a:xfrm>
            <a:off x="135082" y="1797784"/>
            <a:ext cx="117902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would happen if we really saw our “life experiences” as tools God can use to help us be channels of His Grace to others? </a:t>
            </a:r>
          </a:p>
        </p:txBody>
      </p:sp>
    </p:spTree>
    <p:extLst>
      <p:ext uri="{BB962C8B-B14F-4D97-AF65-F5344CB8AC3E}">
        <p14:creationId xmlns:p14="http://schemas.microsoft.com/office/powerpoint/2010/main" val="120912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7F11918-FFE7-475B-933D-A8E906E6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038600"/>
            <a:ext cx="11887200" cy="1143000"/>
          </a:xfrm>
        </p:spPr>
        <p:txBody>
          <a:bodyPr/>
          <a:lstStyle/>
          <a:p>
            <a:pPr eaLnBrk="1" hangingPunct="1"/>
            <a:r>
              <a:rPr lang="en-US" altLang="en-US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Serve?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D5B20-8F8C-449D-A827-89F764CBB720}"/>
              </a:ext>
            </a:extLst>
          </p:cNvPr>
          <p:cNvSpPr/>
          <p:nvPr/>
        </p:nvSpPr>
        <p:spPr>
          <a:xfrm>
            <a:off x="4343400" y="1273444"/>
            <a:ext cx="7310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get in “Shape”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668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7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92B13-C3A3-480F-835B-7256593D9D27}"/>
              </a:ext>
            </a:extLst>
          </p:cNvPr>
          <p:cNvSpPr txBox="1"/>
          <p:nvPr/>
        </p:nvSpPr>
        <p:spPr>
          <a:xfrm>
            <a:off x="4343400" y="1143000"/>
            <a:ext cx="7982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us! 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A8BCC-9C9C-41FB-B759-FAAFE659EA80}"/>
              </a:ext>
            </a:extLst>
          </p:cNvPr>
          <p:cNvSpPr txBox="1"/>
          <p:nvPr/>
        </p:nvSpPr>
        <p:spPr>
          <a:xfrm>
            <a:off x="0" y="3621247"/>
            <a:ext cx="1188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“endeavor to keep the unity of the Spirit in the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bond of peace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4:3</a:t>
            </a:r>
          </a:p>
          <a:p>
            <a:pPr algn="ctr">
              <a:spcBef>
                <a:spcPts val="24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involves a Partnership! (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join)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E31AB7-D820-467B-AB40-FFC08B1B7D42}"/>
              </a:ext>
            </a:extLst>
          </p:cNvPr>
          <p:cNvSpPr/>
          <p:nvPr/>
        </p:nvSpPr>
        <p:spPr>
          <a:xfrm>
            <a:off x="161260" y="-63396"/>
            <a:ext cx="112884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uses our differences:</a:t>
            </a:r>
          </a:p>
        </p:txBody>
      </p:sp>
    </p:spTree>
    <p:extLst>
      <p:ext uri="{BB962C8B-B14F-4D97-AF65-F5344CB8AC3E}">
        <p14:creationId xmlns:p14="http://schemas.microsoft.com/office/powerpoint/2010/main" val="32175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92B13-C3A3-480F-835B-7256593D9D27}"/>
              </a:ext>
            </a:extLst>
          </p:cNvPr>
          <p:cNvSpPr txBox="1"/>
          <p:nvPr/>
        </p:nvSpPr>
        <p:spPr>
          <a:xfrm>
            <a:off x="3733800" y="1371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God has uniquely “Shaped” each of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A8BCC-9C9C-41FB-B759-FAAFE659EA80}"/>
              </a:ext>
            </a:extLst>
          </p:cNvPr>
          <p:cNvSpPr txBox="1"/>
          <p:nvPr/>
        </p:nvSpPr>
        <p:spPr>
          <a:xfrm>
            <a:off x="228600" y="3733800"/>
            <a:ext cx="1188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Service!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772" y="-3048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S: </a:t>
            </a:r>
            <a:r>
              <a:rPr lang="en-US" sz="7200" b="1" dirty="0">
                <a:latin typeface="+mn-lt"/>
              </a:rPr>
              <a:t>Spiritual Gifts</a:t>
            </a:r>
            <a:endParaRPr lang="en-US" sz="8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9124F-B49B-41B5-A6CD-07D197153746}"/>
              </a:ext>
            </a:extLst>
          </p:cNvPr>
          <p:cNvSpPr/>
          <p:nvPr/>
        </p:nvSpPr>
        <p:spPr>
          <a:xfrm>
            <a:off x="76200" y="1101039"/>
            <a:ext cx="11658600" cy="575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“Gifts’ and “Grace”  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4:10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man hath received the gift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char’isma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spiritual endowment)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so minister 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diakoneō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serve)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one to another, as good stewards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manifold  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poikilos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different, various)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grace of God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772" y="-3048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S: </a:t>
            </a:r>
            <a:r>
              <a:rPr lang="en-US" sz="7200" b="1" dirty="0">
                <a:latin typeface="+mn-lt"/>
              </a:rPr>
              <a:t>Spiritual Gifts</a:t>
            </a:r>
            <a:endParaRPr lang="en-US" sz="8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9124F-B49B-41B5-A6CD-07D197153746}"/>
              </a:ext>
            </a:extLst>
          </p:cNvPr>
          <p:cNvSpPr/>
          <p:nvPr/>
        </p:nvSpPr>
        <p:spPr>
          <a:xfrm>
            <a:off x="1772" y="1295400"/>
            <a:ext cx="11658600" cy="535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“Gifts’ and “Grace”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12:4-6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as we have many members in one body,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all members have not the same office: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So we,  being many, are one body in Christ,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every one members one of another.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 then gifts differing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grace that is given to us…”</a:t>
            </a:r>
            <a:endParaRPr lang="en-US" sz="20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772" y="-3048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S: </a:t>
            </a:r>
            <a:r>
              <a:rPr lang="en-US" sz="7200" b="1" dirty="0">
                <a:latin typeface="+mn-lt"/>
              </a:rPr>
              <a:t>Spiritual Gifts</a:t>
            </a:r>
            <a:endParaRPr lang="en-US" sz="80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9124F-B49B-41B5-A6CD-07D197153746}"/>
              </a:ext>
            </a:extLst>
          </p:cNvPr>
          <p:cNvSpPr/>
          <p:nvPr/>
        </p:nvSpPr>
        <p:spPr>
          <a:xfrm>
            <a:off x="266700" y="1295400"/>
            <a:ext cx="11658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“Gift”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char’isma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(Spiritual Endowment)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from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Grace!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influence on our hearts and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reflection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(manifestation)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lives.</a:t>
            </a:r>
            <a:b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772" y="-3048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S: </a:t>
            </a:r>
            <a:r>
              <a:rPr lang="en-US" sz="7200" b="1" dirty="0">
                <a:latin typeface="+mn-lt"/>
              </a:rPr>
              <a:t>Spiritual Gifts</a:t>
            </a:r>
            <a:endParaRPr lang="en-US" sz="8000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AB309-90FB-4B15-AE38-33BDCFCB0D80}"/>
              </a:ext>
            </a:extLst>
          </p:cNvPr>
          <p:cNvSpPr/>
          <p:nvPr/>
        </p:nvSpPr>
        <p:spPr>
          <a:xfrm>
            <a:off x="0" y="1143000"/>
            <a:ext cx="119634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742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we’re “born again” God’s Spirit: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" panose="02020603050405020304" pitchFamily="18" charset="0"/>
                <a:cs typeface="Times" panose="02020603050405020304" pitchFamily="18" charset="0"/>
              </a:rPr>
              <a:t>Indwells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b="1" dirty="0">
                <a:latin typeface="Times" panose="02020603050405020304" pitchFamily="18" charset="0"/>
                <a:cs typeface="Times" panose="02020603050405020304" pitchFamily="18" charset="0"/>
              </a:rPr>
              <a:t>us.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(Rev. 3:21; Gal 4:4-6; Ro. 8:15,16)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Cleanses us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.  </a:t>
            </a:r>
            <a:r>
              <a:rPr lang="en-US" sz="36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Jn</a:t>
            </a:r>
            <a:r>
              <a:rPr lang="en-US" sz="36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16:8; Eph. 5:26; 1 </a:t>
            </a:r>
            <a:r>
              <a:rPr lang="en-US" sz="3600" b="1" i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Jn</a:t>
            </a:r>
            <a:r>
              <a:rPr lang="en-US" sz="36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1:7; Titus 3:5,6)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" panose="02020603050405020304" pitchFamily="18" charset="0"/>
                <a:cs typeface="Times" panose="02020603050405020304" pitchFamily="18" charset="0"/>
              </a:rPr>
              <a:t>Seals us</a:t>
            </a:r>
            <a:r>
              <a:rPr lang="en-US" sz="54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40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(2 Cor 1:22; Eph. 1:13,14; 4:30)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5400" b="1" dirty="0">
                <a:latin typeface="Times" panose="02020603050405020304" pitchFamily="18" charset="0"/>
                <a:cs typeface="Times" panose="02020603050405020304" pitchFamily="18" charset="0"/>
              </a:rPr>
              <a:t>Empowers (Gifts) us for </a:t>
            </a:r>
            <a:r>
              <a:rPr lang="en-US" sz="5400" b="1" i="1" u="sng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Service!</a:t>
            </a:r>
            <a:r>
              <a:rPr lang="en-US" sz="54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0"/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Acts 1:8  </a:t>
            </a:r>
            <a:r>
              <a:rPr lang="en-US" sz="36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”Ye shall receive power, after that the Holy Ghost is </a:t>
            </a:r>
          </a:p>
          <a:p>
            <a:pPr lvl="0"/>
            <a:r>
              <a:rPr lang="en-US" sz="3600" b="1" i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come upon you, and ye shall be witnesses…”</a:t>
            </a:r>
          </a:p>
          <a:p>
            <a:pPr lvl="0"/>
            <a:endParaRPr lang="en-US" sz="3600" b="1" i="1" dirty="0">
              <a:solidFill>
                <a:srgbClr val="FFFF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13B69-65F9-433E-8ECA-B97651D5716A}"/>
              </a:ext>
            </a:extLst>
          </p:cNvPr>
          <p:cNvSpPr txBox="1"/>
          <p:nvPr/>
        </p:nvSpPr>
        <p:spPr>
          <a:xfrm>
            <a:off x="1772" y="-304800"/>
            <a:ext cx="1165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+mn-lt"/>
              </a:rPr>
              <a:t>S: </a:t>
            </a:r>
            <a:r>
              <a:rPr lang="en-US" sz="7200" b="1" dirty="0">
                <a:latin typeface="+mn-lt"/>
              </a:rPr>
              <a:t>Spiritual Gifts</a:t>
            </a:r>
            <a:endParaRPr lang="en-US" sz="8000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AB309-90FB-4B15-AE38-33BDCFCB0D80}"/>
              </a:ext>
            </a:extLst>
          </p:cNvPr>
          <p:cNvSpPr/>
          <p:nvPr/>
        </p:nvSpPr>
        <p:spPr>
          <a:xfrm>
            <a:off x="0" y="1143000"/>
            <a:ext cx="11963401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b="1" i="1" dirty="0">
              <a:solidFill>
                <a:srgbClr val="FFFF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3C172-4976-47F2-8B3E-D46AC777FB0E}"/>
              </a:ext>
            </a:extLst>
          </p:cNvPr>
          <p:cNvSpPr/>
          <p:nvPr/>
        </p:nvSpPr>
        <p:spPr>
          <a:xfrm>
            <a:off x="178336" y="1117600"/>
            <a:ext cx="1165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4:14-15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“Neglect not the gift that is in thee…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Meditate upon these things; give thyself wholly to them; that thy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profiting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appear to all.” </a:t>
            </a:r>
          </a:p>
          <a:p>
            <a:pPr algn="ctr"/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Prokopē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advancement</a:t>
            </a: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we “advance” </a:t>
            </a:r>
          </a:p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stopped neglecting God’s Gifts?</a:t>
            </a:r>
          </a:p>
        </p:txBody>
      </p:sp>
    </p:spTree>
    <p:extLst>
      <p:ext uri="{BB962C8B-B14F-4D97-AF65-F5344CB8AC3E}">
        <p14:creationId xmlns:p14="http://schemas.microsoft.com/office/powerpoint/2010/main" val="39643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2C223A"/>
      </a:dk1>
      <a:lt1>
        <a:srgbClr val="F6E8EE"/>
      </a:lt1>
      <a:dk2>
        <a:srgbClr val="81688A"/>
      </a:dk2>
      <a:lt2>
        <a:srgbClr val="F6E8EE"/>
      </a:lt2>
      <a:accent1>
        <a:srgbClr val="3552D5"/>
      </a:accent1>
      <a:accent2>
        <a:srgbClr val="6B4829"/>
      </a:accent2>
      <a:accent3>
        <a:srgbClr val="C1B9C4"/>
      </a:accent3>
      <a:accent4>
        <a:srgbClr val="D2C6CB"/>
      </a:accent4>
      <a:accent5>
        <a:srgbClr val="AEB3E7"/>
      </a:accent5>
      <a:accent6>
        <a:srgbClr val="604024"/>
      </a:accent6>
      <a:hlink>
        <a:srgbClr val="A29464"/>
      </a:hlink>
      <a:folHlink>
        <a:srgbClr val="7C2531"/>
      </a:folHlink>
    </a:clrScheme>
    <a:fontScheme name="Blank Presentation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1103</Words>
  <Application>Microsoft Office PowerPoint</Application>
  <PresentationFormat>Widescreen</PresentationFormat>
  <Paragraphs>135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Georgia</vt:lpstr>
      <vt:lpstr>Times</vt:lpstr>
      <vt:lpstr>Times New Roman</vt:lpstr>
      <vt:lpstr>Verdana</vt:lpstr>
      <vt:lpstr>Wingdings</vt:lpstr>
      <vt:lpstr>Office Theme</vt:lpstr>
      <vt:lpstr>Blank Presentation</vt:lpstr>
      <vt:lpstr>PowerPoint Presentation</vt:lpstr>
      <vt:lpstr>“Shaped” for Service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Serve?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73</cp:revision>
  <dcterms:created xsi:type="dcterms:W3CDTF">2011-06-14T02:50:49Z</dcterms:created>
  <dcterms:modified xsi:type="dcterms:W3CDTF">2017-11-29T21:04:27Z</dcterms:modified>
</cp:coreProperties>
</file>