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70" r:id="rId2"/>
    <p:sldId id="371" r:id="rId3"/>
    <p:sldId id="297" r:id="rId4"/>
    <p:sldId id="369" r:id="rId5"/>
    <p:sldId id="363" r:id="rId6"/>
    <p:sldId id="278" r:id="rId7"/>
    <p:sldId id="364" r:id="rId8"/>
    <p:sldId id="373" r:id="rId9"/>
    <p:sldId id="372" r:id="rId10"/>
    <p:sldId id="374" r:id="rId11"/>
    <p:sldId id="375" r:id="rId12"/>
    <p:sldId id="392" r:id="rId13"/>
    <p:sldId id="376" r:id="rId14"/>
    <p:sldId id="377" r:id="rId15"/>
    <p:sldId id="378" r:id="rId16"/>
    <p:sldId id="383" r:id="rId17"/>
    <p:sldId id="387" r:id="rId18"/>
    <p:sldId id="393" r:id="rId19"/>
    <p:sldId id="394" r:id="rId20"/>
    <p:sldId id="388" r:id="rId21"/>
    <p:sldId id="384" r:id="rId22"/>
    <p:sldId id="379" r:id="rId23"/>
    <p:sldId id="380" r:id="rId24"/>
    <p:sldId id="381" r:id="rId25"/>
    <p:sldId id="385" r:id="rId26"/>
    <p:sldId id="386" r:id="rId27"/>
    <p:sldId id="391" r:id="rId28"/>
    <p:sldId id="390" r:id="rId29"/>
    <p:sldId id="389" r:id="rId30"/>
    <p:sldId id="395" r:id="rId31"/>
    <p:sldId id="396" r:id="rId3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p:cViewPr varScale="1">
        <p:scale>
          <a:sx n="148" d="100"/>
          <a:sy n="148" d="100"/>
        </p:scale>
        <p:origin x="336"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D36BB-F952-4ED4-829E-2AC0CA503C8C}" type="datetimeFigureOut">
              <a:rPr lang="en-US" smtClean="0"/>
              <a:t>9/2/2017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E34B1-32CB-4411-8F1F-C6C4B707D347}" type="slidenum">
              <a:rPr lang="en-US" smtClean="0"/>
              <a:t>‹#›</a:t>
            </a:fld>
            <a:endParaRPr lang="en-US"/>
          </a:p>
        </p:txBody>
      </p:sp>
    </p:spTree>
    <p:extLst>
      <p:ext uri="{BB962C8B-B14F-4D97-AF65-F5344CB8AC3E}">
        <p14:creationId xmlns:p14="http://schemas.microsoft.com/office/powerpoint/2010/main" val="412481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24F03-F357-4FF5-A98B-8386A33F1521}"/>
              </a:ext>
            </a:extLst>
          </p:cNvPr>
          <p:cNvSpPr>
            <a:spLocks noGrp="1"/>
          </p:cNvSpPr>
          <p:nvPr>
            <p:ph type="dt" sz="half" idx="10"/>
          </p:nvPr>
        </p:nvSpPr>
        <p:spPr/>
        <p:txBody>
          <a:bodyPr/>
          <a:lstStyle>
            <a:lvl1pPr>
              <a:defRPr/>
            </a:lvl1pPr>
          </a:lstStyle>
          <a:p>
            <a:pPr>
              <a:defRPr/>
            </a:pPr>
            <a:fld id="{7934EE80-D172-4509-B2DF-41AEFA014A89}" type="datetimeFigureOut">
              <a:rPr lang="en-US"/>
              <a:pPr>
                <a:defRPr/>
              </a:pPr>
              <a:t>9/2/2017</a:t>
            </a:fld>
            <a:endParaRPr lang="en-US"/>
          </a:p>
        </p:txBody>
      </p:sp>
      <p:sp>
        <p:nvSpPr>
          <p:cNvPr id="5" name="Footer Placeholder 4">
            <a:extLst>
              <a:ext uri="{FF2B5EF4-FFF2-40B4-BE49-F238E27FC236}">
                <a16:creationId xmlns:a16="http://schemas.microsoft.com/office/drawing/2014/main" id="{08E63DA1-9DA4-442E-BBFE-52F223B514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04D85B-CF3C-4765-9F0F-560A0202FADE}"/>
              </a:ext>
            </a:extLst>
          </p:cNvPr>
          <p:cNvSpPr>
            <a:spLocks noGrp="1"/>
          </p:cNvSpPr>
          <p:nvPr>
            <p:ph type="sldNum" sz="quarter" idx="12"/>
          </p:nvPr>
        </p:nvSpPr>
        <p:spPr/>
        <p:txBody>
          <a:bodyPr/>
          <a:lstStyle>
            <a:lvl1pPr>
              <a:defRPr/>
            </a:lvl1pPr>
          </a:lstStyle>
          <a:p>
            <a:fld id="{B54C8C12-E088-454A-9048-4C55A9B492A1}" type="slidenum">
              <a:rPr lang="en-US" altLang="en-US"/>
              <a:pPr/>
              <a:t>‹#›</a:t>
            </a:fld>
            <a:endParaRPr lang="en-US" altLang="en-US"/>
          </a:p>
        </p:txBody>
      </p:sp>
    </p:spTree>
    <p:extLst>
      <p:ext uri="{BB962C8B-B14F-4D97-AF65-F5344CB8AC3E}">
        <p14:creationId xmlns:p14="http://schemas.microsoft.com/office/powerpoint/2010/main" val="260824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DB324-D1EA-4980-91C7-3835DC30390B}"/>
              </a:ext>
            </a:extLst>
          </p:cNvPr>
          <p:cNvSpPr>
            <a:spLocks noGrp="1"/>
          </p:cNvSpPr>
          <p:nvPr>
            <p:ph type="dt" sz="half" idx="10"/>
          </p:nvPr>
        </p:nvSpPr>
        <p:spPr/>
        <p:txBody>
          <a:bodyPr/>
          <a:lstStyle>
            <a:lvl1pPr>
              <a:defRPr/>
            </a:lvl1pPr>
          </a:lstStyle>
          <a:p>
            <a:pPr>
              <a:defRPr/>
            </a:pPr>
            <a:fld id="{C4B1A5FC-0C8E-4D19-9886-A189A01A433E}" type="datetimeFigureOut">
              <a:rPr lang="en-US"/>
              <a:pPr>
                <a:defRPr/>
              </a:pPr>
              <a:t>9/2/2017</a:t>
            </a:fld>
            <a:endParaRPr lang="en-US"/>
          </a:p>
        </p:txBody>
      </p:sp>
      <p:sp>
        <p:nvSpPr>
          <p:cNvPr id="5" name="Footer Placeholder 4">
            <a:extLst>
              <a:ext uri="{FF2B5EF4-FFF2-40B4-BE49-F238E27FC236}">
                <a16:creationId xmlns:a16="http://schemas.microsoft.com/office/drawing/2014/main" id="{249DA432-B397-4565-98F1-179FCABC5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08AACF-AD83-4B6B-AA5C-0B400C53B0B6}"/>
              </a:ext>
            </a:extLst>
          </p:cNvPr>
          <p:cNvSpPr>
            <a:spLocks noGrp="1"/>
          </p:cNvSpPr>
          <p:nvPr>
            <p:ph type="sldNum" sz="quarter" idx="12"/>
          </p:nvPr>
        </p:nvSpPr>
        <p:spPr/>
        <p:txBody>
          <a:bodyPr/>
          <a:lstStyle>
            <a:lvl1pPr>
              <a:defRPr/>
            </a:lvl1pPr>
          </a:lstStyle>
          <a:p>
            <a:fld id="{96A1680D-3EA7-4742-8FBB-136CC3105606}" type="slidenum">
              <a:rPr lang="en-US" altLang="en-US"/>
              <a:pPr/>
              <a:t>‹#›</a:t>
            </a:fld>
            <a:endParaRPr lang="en-US" altLang="en-US"/>
          </a:p>
        </p:txBody>
      </p:sp>
    </p:spTree>
    <p:extLst>
      <p:ext uri="{BB962C8B-B14F-4D97-AF65-F5344CB8AC3E}">
        <p14:creationId xmlns:p14="http://schemas.microsoft.com/office/powerpoint/2010/main" val="238904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B57D3-B30F-455B-81F6-B39F7C985B99}"/>
              </a:ext>
            </a:extLst>
          </p:cNvPr>
          <p:cNvSpPr>
            <a:spLocks noGrp="1"/>
          </p:cNvSpPr>
          <p:nvPr>
            <p:ph type="dt" sz="half" idx="10"/>
          </p:nvPr>
        </p:nvSpPr>
        <p:spPr/>
        <p:txBody>
          <a:bodyPr/>
          <a:lstStyle>
            <a:lvl1pPr>
              <a:defRPr/>
            </a:lvl1pPr>
          </a:lstStyle>
          <a:p>
            <a:pPr>
              <a:defRPr/>
            </a:pPr>
            <a:fld id="{5162600A-5F99-4A8F-B663-DB57E14E88E8}" type="datetimeFigureOut">
              <a:rPr lang="en-US"/>
              <a:pPr>
                <a:defRPr/>
              </a:pPr>
              <a:t>9/2/2017</a:t>
            </a:fld>
            <a:endParaRPr lang="en-US"/>
          </a:p>
        </p:txBody>
      </p:sp>
      <p:sp>
        <p:nvSpPr>
          <p:cNvPr id="5" name="Footer Placeholder 4">
            <a:extLst>
              <a:ext uri="{FF2B5EF4-FFF2-40B4-BE49-F238E27FC236}">
                <a16:creationId xmlns:a16="http://schemas.microsoft.com/office/drawing/2014/main" id="{75E986A3-F870-4338-9829-F40EE2A724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A7455C-B251-4CBB-B991-3445540238A8}"/>
              </a:ext>
            </a:extLst>
          </p:cNvPr>
          <p:cNvSpPr>
            <a:spLocks noGrp="1"/>
          </p:cNvSpPr>
          <p:nvPr>
            <p:ph type="sldNum" sz="quarter" idx="12"/>
          </p:nvPr>
        </p:nvSpPr>
        <p:spPr/>
        <p:txBody>
          <a:bodyPr/>
          <a:lstStyle>
            <a:lvl1pPr>
              <a:defRPr/>
            </a:lvl1pPr>
          </a:lstStyle>
          <a:p>
            <a:fld id="{560090F9-17C1-4C6F-92AE-EEAFD5ACBFF5}" type="slidenum">
              <a:rPr lang="en-US" altLang="en-US"/>
              <a:pPr/>
              <a:t>‹#›</a:t>
            </a:fld>
            <a:endParaRPr lang="en-US" altLang="en-US"/>
          </a:p>
        </p:txBody>
      </p:sp>
    </p:spTree>
    <p:extLst>
      <p:ext uri="{BB962C8B-B14F-4D97-AF65-F5344CB8AC3E}">
        <p14:creationId xmlns:p14="http://schemas.microsoft.com/office/powerpoint/2010/main" val="115608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72A22-DE8E-44BA-B6EF-0E10EDE9E0A3}"/>
              </a:ext>
            </a:extLst>
          </p:cNvPr>
          <p:cNvSpPr>
            <a:spLocks noGrp="1"/>
          </p:cNvSpPr>
          <p:nvPr>
            <p:ph type="dt" sz="half" idx="10"/>
          </p:nvPr>
        </p:nvSpPr>
        <p:spPr/>
        <p:txBody>
          <a:bodyPr/>
          <a:lstStyle>
            <a:lvl1pPr>
              <a:defRPr/>
            </a:lvl1pPr>
          </a:lstStyle>
          <a:p>
            <a:pPr>
              <a:defRPr/>
            </a:pPr>
            <a:fld id="{B1D191CA-F626-458B-A68F-484BF017BA0B}" type="datetimeFigureOut">
              <a:rPr lang="en-US"/>
              <a:pPr>
                <a:defRPr/>
              </a:pPr>
              <a:t>9/2/2017</a:t>
            </a:fld>
            <a:endParaRPr lang="en-US"/>
          </a:p>
        </p:txBody>
      </p:sp>
      <p:sp>
        <p:nvSpPr>
          <p:cNvPr id="5" name="Footer Placeholder 4">
            <a:extLst>
              <a:ext uri="{FF2B5EF4-FFF2-40B4-BE49-F238E27FC236}">
                <a16:creationId xmlns:a16="http://schemas.microsoft.com/office/drawing/2014/main" id="{4FBF88AA-652F-4B5A-B1AF-7C3B4E8828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C3EB69-AB7C-4C25-A749-2435AE95EA73}"/>
              </a:ext>
            </a:extLst>
          </p:cNvPr>
          <p:cNvSpPr>
            <a:spLocks noGrp="1"/>
          </p:cNvSpPr>
          <p:nvPr>
            <p:ph type="sldNum" sz="quarter" idx="12"/>
          </p:nvPr>
        </p:nvSpPr>
        <p:spPr/>
        <p:txBody>
          <a:bodyPr/>
          <a:lstStyle>
            <a:lvl1pPr>
              <a:defRPr/>
            </a:lvl1pPr>
          </a:lstStyle>
          <a:p>
            <a:fld id="{1069343F-756B-473C-8358-27B4BA9A8C3C}" type="slidenum">
              <a:rPr lang="en-US" altLang="en-US"/>
              <a:pPr/>
              <a:t>‹#›</a:t>
            </a:fld>
            <a:endParaRPr lang="en-US" altLang="en-US"/>
          </a:p>
        </p:txBody>
      </p:sp>
    </p:spTree>
    <p:extLst>
      <p:ext uri="{BB962C8B-B14F-4D97-AF65-F5344CB8AC3E}">
        <p14:creationId xmlns:p14="http://schemas.microsoft.com/office/powerpoint/2010/main" val="32353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0C72C-DBC9-4501-8B24-B7FFB7E9B962}"/>
              </a:ext>
            </a:extLst>
          </p:cNvPr>
          <p:cNvSpPr>
            <a:spLocks noGrp="1"/>
          </p:cNvSpPr>
          <p:nvPr>
            <p:ph type="dt" sz="half" idx="10"/>
          </p:nvPr>
        </p:nvSpPr>
        <p:spPr/>
        <p:txBody>
          <a:bodyPr/>
          <a:lstStyle>
            <a:lvl1pPr>
              <a:defRPr/>
            </a:lvl1pPr>
          </a:lstStyle>
          <a:p>
            <a:pPr>
              <a:defRPr/>
            </a:pPr>
            <a:fld id="{00D186B7-FEE6-47D0-923A-A01441F1CE74}" type="datetimeFigureOut">
              <a:rPr lang="en-US"/>
              <a:pPr>
                <a:defRPr/>
              </a:pPr>
              <a:t>9/2/2017</a:t>
            </a:fld>
            <a:endParaRPr lang="en-US"/>
          </a:p>
        </p:txBody>
      </p:sp>
      <p:sp>
        <p:nvSpPr>
          <p:cNvPr id="5" name="Footer Placeholder 4">
            <a:extLst>
              <a:ext uri="{FF2B5EF4-FFF2-40B4-BE49-F238E27FC236}">
                <a16:creationId xmlns:a16="http://schemas.microsoft.com/office/drawing/2014/main" id="{49B384AE-5063-444D-A7AE-3412EBA57B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0310A9-587B-4BC5-9AB1-380D1CFC1F21}"/>
              </a:ext>
            </a:extLst>
          </p:cNvPr>
          <p:cNvSpPr>
            <a:spLocks noGrp="1"/>
          </p:cNvSpPr>
          <p:nvPr>
            <p:ph type="sldNum" sz="quarter" idx="12"/>
          </p:nvPr>
        </p:nvSpPr>
        <p:spPr/>
        <p:txBody>
          <a:bodyPr/>
          <a:lstStyle>
            <a:lvl1pPr>
              <a:defRPr/>
            </a:lvl1pPr>
          </a:lstStyle>
          <a:p>
            <a:fld id="{873ABBA3-AF27-4848-9943-4B219BBF9E66}" type="slidenum">
              <a:rPr lang="en-US" altLang="en-US"/>
              <a:pPr/>
              <a:t>‹#›</a:t>
            </a:fld>
            <a:endParaRPr lang="en-US" altLang="en-US"/>
          </a:p>
        </p:txBody>
      </p:sp>
    </p:spTree>
    <p:extLst>
      <p:ext uri="{BB962C8B-B14F-4D97-AF65-F5344CB8AC3E}">
        <p14:creationId xmlns:p14="http://schemas.microsoft.com/office/powerpoint/2010/main" val="356780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0A3236-396F-4A05-A0A5-C1347550AE1C}"/>
              </a:ext>
            </a:extLst>
          </p:cNvPr>
          <p:cNvSpPr>
            <a:spLocks noGrp="1"/>
          </p:cNvSpPr>
          <p:nvPr>
            <p:ph type="dt" sz="half" idx="10"/>
          </p:nvPr>
        </p:nvSpPr>
        <p:spPr/>
        <p:txBody>
          <a:bodyPr/>
          <a:lstStyle>
            <a:lvl1pPr>
              <a:defRPr/>
            </a:lvl1pPr>
          </a:lstStyle>
          <a:p>
            <a:pPr>
              <a:defRPr/>
            </a:pPr>
            <a:fld id="{1648ED75-856D-4AC8-A2DA-B88EB48EDC73}" type="datetimeFigureOut">
              <a:rPr lang="en-US"/>
              <a:pPr>
                <a:defRPr/>
              </a:pPr>
              <a:t>9/2/2017</a:t>
            </a:fld>
            <a:endParaRPr lang="en-US"/>
          </a:p>
        </p:txBody>
      </p:sp>
      <p:sp>
        <p:nvSpPr>
          <p:cNvPr id="6" name="Footer Placeholder 4">
            <a:extLst>
              <a:ext uri="{FF2B5EF4-FFF2-40B4-BE49-F238E27FC236}">
                <a16:creationId xmlns:a16="http://schemas.microsoft.com/office/drawing/2014/main" id="{F8C5DFB4-AC10-4427-860A-D41E8F1536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68E1A3-EF48-4F1C-B905-498FC202FCA9}"/>
              </a:ext>
            </a:extLst>
          </p:cNvPr>
          <p:cNvSpPr>
            <a:spLocks noGrp="1"/>
          </p:cNvSpPr>
          <p:nvPr>
            <p:ph type="sldNum" sz="quarter" idx="12"/>
          </p:nvPr>
        </p:nvSpPr>
        <p:spPr/>
        <p:txBody>
          <a:bodyPr/>
          <a:lstStyle>
            <a:lvl1pPr>
              <a:defRPr/>
            </a:lvl1pPr>
          </a:lstStyle>
          <a:p>
            <a:fld id="{FB9D662B-D188-4563-BA1C-3A820E05C77B}" type="slidenum">
              <a:rPr lang="en-US" altLang="en-US"/>
              <a:pPr/>
              <a:t>‹#›</a:t>
            </a:fld>
            <a:endParaRPr lang="en-US" altLang="en-US"/>
          </a:p>
        </p:txBody>
      </p:sp>
    </p:spTree>
    <p:extLst>
      <p:ext uri="{BB962C8B-B14F-4D97-AF65-F5344CB8AC3E}">
        <p14:creationId xmlns:p14="http://schemas.microsoft.com/office/powerpoint/2010/main" val="104705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05AA728-9835-48DE-AFA4-8A01808EEA29}"/>
              </a:ext>
            </a:extLst>
          </p:cNvPr>
          <p:cNvSpPr>
            <a:spLocks noGrp="1"/>
          </p:cNvSpPr>
          <p:nvPr>
            <p:ph type="dt" sz="half" idx="10"/>
          </p:nvPr>
        </p:nvSpPr>
        <p:spPr/>
        <p:txBody>
          <a:bodyPr/>
          <a:lstStyle>
            <a:lvl1pPr>
              <a:defRPr/>
            </a:lvl1pPr>
          </a:lstStyle>
          <a:p>
            <a:pPr>
              <a:defRPr/>
            </a:pPr>
            <a:fld id="{A821C3B8-D4A1-483F-9CD2-78F322BF8EE5}" type="datetimeFigureOut">
              <a:rPr lang="en-US"/>
              <a:pPr>
                <a:defRPr/>
              </a:pPr>
              <a:t>9/2/2017</a:t>
            </a:fld>
            <a:endParaRPr lang="en-US"/>
          </a:p>
        </p:txBody>
      </p:sp>
      <p:sp>
        <p:nvSpPr>
          <p:cNvPr id="8" name="Footer Placeholder 4">
            <a:extLst>
              <a:ext uri="{FF2B5EF4-FFF2-40B4-BE49-F238E27FC236}">
                <a16:creationId xmlns:a16="http://schemas.microsoft.com/office/drawing/2014/main" id="{0469B8DE-DEAB-4209-9C17-8A06200E020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A014564-F6BA-4D0D-97AB-23810CB6D0FA}"/>
              </a:ext>
            </a:extLst>
          </p:cNvPr>
          <p:cNvSpPr>
            <a:spLocks noGrp="1"/>
          </p:cNvSpPr>
          <p:nvPr>
            <p:ph type="sldNum" sz="quarter" idx="12"/>
          </p:nvPr>
        </p:nvSpPr>
        <p:spPr/>
        <p:txBody>
          <a:bodyPr/>
          <a:lstStyle>
            <a:lvl1pPr>
              <a:defRPr/>
            </a:lvl1pPr>
          </a:lstStyle>
          <a:p>
            <a:fld id="{531B3B24-DFD0-4A89-94D1-264ABE06C8E9}" type="slidenum">
              <a:rPr lang="en-US" altLang="en-US"/>
              <a:pPr/>
              <a:t>‹#›</a:t>
            </a:fld>
            <a:endParaRPr lang="en-US" altLang="en-US"/>
          </a:p>
        </p:txBody>
      </p:sp>
    </p:spTree>
    <p:extLst>
      <p:ext uri="{BB962C8B-B14F-4D97-AF65-F5344CB8AC3E}">
        <p14:creationId xmlns:p14="http://schemas.microsoft.com/office/powerpoint/2010/main" val="5677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55DC3-3715-4F6C-AE74-AE8FA4D8290F}"/>
              </a:ext>
            </a:extLst>
          </p:cNvPr>
          <p:cNvSpPr>
            <a:spLocks noGrp="1"/>
          </p:cNvSpPr>
          <p:nvPr>
            <p:ph type="dt" sz="half" idx="10"/>
          </p:nvPr>
        </p:nvSpPr>
        <p:spPr/>
        <p:txBody>
          <a:bodyPr/>
          <a:lstStyle>
            <a:lvl1pPr>
              <a:defRPr/>
            </a:lvl1pPr>
          </a:lstStyle>
          <a:p>
            <a:pPr>
              <a:defRPr/>
            </a:pPr>
            <a:fld id="{D84113B3-4D5E-4711-BFCE-3B7A2D7B204C}" type="datetimeFigureOut">
              <a:rPr lang="en-US"/>
              <a:pPr>
                <a:defRPr/>
              </a:pPr>
              <a:t>9/2/2017</a:t>
            </a:fld>
            <a:endParaRPr lang="en-US"/>
          </a:p>
        </p:txBody>
      </p:sp>
      <p:sp>
        <p:nvSpPr>
          <p:cNvPr id="4" name="Footer Placeholder 4">
            <a:extLst>
              <a:ext uri="{FF2B5EF4-FFF2-40B4-BE49-F238E27FC236}">
                <a16:creationId xmlns:a16="http://schemas.microsoft.com/office/drawing/2014/main" id="{CF11A7F8-DE75-45A9-BB50-9643308BB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55E48C8-32ED-4601-9C6F-A3AD09047716}"/>
              </a:ext>
            </a:extLst>
          </p:cNvPr>
          <p:cNvSpPr>
            <a:spLocks noGrp="1"/>
          </p:cNvSpPr>
          <p:nvPr>
            <p:ph type="sldNum" sz="quarter" idx="12"/>
          </p:nvPr>
        </p:nvSpPr>
        <p:spPr/>
        <p:txBody>
          <a:bodyPr/>
          <a:lstStyle>
            <a:lvl1pPr>
              <a:defRPr/>
            </a:lvl1pPr>
          </a:lstStyle>
          <a:p>
            <a:fld id="{2B26221B-5831-4693-B42B-6C52E13A34A5}" type="slidenum">
              <a:rPr lang="en-US" altLang="en-US"/>
              <a:pPr/>
              <a:t>‹#›</a:t>
            </a:fld>
            <a:endParaRPr lang="en-US" altLang="en-US"/>
          </a:p>
        </p:txBody>
      </p:sp>
    </p:spTree>
    <p:extLst>
      <p:ext uri="{BB962C8B-B14F-4D97-AF65-F5344CB8AC3E}">
        <p14:creationId xmlns:p14="http://schemas.microsoft.com/office/powerpoint/2010/main" val="234417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E1CEAB4-CE34-443D-8083-A3772060CB75}"/>
              </a:ext>
            </a:extLst>
          </p:cNvPr>
          <p:cNvSpPr>
            <a:spLocks noGrp="1"/>
          </p:cNvSpPr>
          <p:nvPr>
            <p:ph type="dt" sz="half" idx="10"/>
          </p:nvPr>
        </p:nvSpPr>
        <p:spPr/>
        <p:txBody>
          <a:bodyPr/>
          <a:lstStyle>
            <a:lvl1pPr>
              <a:defRPr/>
            </a:lvl1pPr>
          </a:lstStyle>
          <a:p>
            <a:pPr>
              <a:defRPr/>
            </a:pPr>
            <a:fld id="{5239D7F2-10BC-42D5-ADA1-A047A5137BA1}" type="datetimeFigureOut">
              <a:rPr lang="en-US"/>
              <a:pPr>
                <a:defRPr/>
              </a:pPr>
              <a:t>9/2/2017</a:t>
            </a:fld>
            <a:endParaRPr lang="en-US"/>
          </a:p>
        </p:txBody>
      </p:sp>
      <p:sp>
        <p:nvSpPr>
          <p:cNvPr id="3" name="Footer Placeholder 4">
            <a:extLst>
              <a:ext uri="{FF2B5EF4-FFF2-40B4-BE49-F238E27FC236}">
                <a16:creationId xmlns:a16="http://schemas.microsoft.com/office/drawing/2014/main" id="{6B1EB32B-9575-40B0-A1FE-6136A3A61D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81CDD8-06DF-48FE-9B91-DDA1C3DD5F85}"/>
              </a:ext>
            </a:extLst>
          </p:cNvPr>
          <p:cNvSpPr>
            <a:spLocks noGrp="1"/>
          </p:cNvSpPr>
          <p:nvPr>
            <p:ph type="sldNum" sz="quarter" idx="12"/>
          </p:nvPr>
        </p:nvSpPr>
        <p:spPr/>
        <p:txBody>
          <a:bodyPr/>
          <a:lstStyle>
            <a:lvl1pPr>
              <a:defRPr/>
            </a:lvl1pPr>
          </a:lstStyle>
          <a:p>
            <a:fld id="{C5792763-DB87-456D-852B-630D5D7FFD86}" type="slidenum">
              <a:rPr lang="en-US" altLang="en-US"/>
              <a:pPr/>
              <a:t>‹#›</a:t>
            </a:fld>
            <a:endParaRPr lang="en-US" altLang="en-US"/>
          </a:p>
        </p:txBody>
      </p:sp>
    </p:spTree>
    <p:extLst>
      <p:ext uri="{BB962C8B-B14F-4D97-AF65-F5344CB8AC3E}">
        <p14:creationId xmlns:p14="http://schemas.microsoft.com/office/powerpoint/2010/main" val="41344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5C3E1F-0831-43A2-8699-D5C24D6B08C3}"/>
              </a:ext>
            </a:extLst>
          </p:cNvPr>
          <p:cNvSpPr>
            <a:spLocks noGrp="1"/>
          </p:cNvSpPr>
          <p:nvPr>
            <p:ph type="dt" sz="half" idx="10"/>
          </p:nvPr>
        </p:nvSpPr>
        <p:spPr/>
        <p:txBody>
          <a:bodyPr/>
          <a:lstStyle>
            <a:lvl1pPr>
              <a:defRPr/>
            </a:lvl1pPr>
          </a:lstStyle>
          <a:p>
            <a:pPr>
              <a:defRPr/>
            </a:pPr>
            <a:fld id="{709CF70B-2D21-4A44-ABFF-41DCEB8ED439}" type="datetimeFigureOut">
              <a:rPr lang="en-US"/>
              <a:pPr>
                <a:defRPr/>
              </a:pPr>
              <a:t>9/2/2017</a:t>
            </a:fld>
            <a:endParaRPr lang="en-US"/>
          </a:p>
        </p:txBody>
      </p:sp>
      <p:sp>
        <p:nvSpPr>
          <p:cNvPr id="6" name="Footer Placeholder 4">
            <a:extLst>
              <a:ext uri="{FF2B5EF4-FFF2-40B4-BE49-F238E27FC236}">
                <a16:creationId xmlns:a16="http://schemas.microsoft.com/office/drawing/2014/main" id="{AD1C8ED2-D3E6-4DF5-950A-21053A1F0F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1AEFD8-09EE-469D-B442-97C9EF4EF457}"/>
              </a:ext>
            </a:extLst>
          </p:cNvPr>
          <p:cNvSpPr>
            <a:spLocks noGrp="1"/>
          </p:cNvSpPr>
          <p:nvPr>
            <p:ph type="sldNum" sz="quarter" idx="12"/>
          </p:nvPr>
        </p:nvSpPr>
        <p:spPr/>
        <p:txBody>
          <a:bodyPr/>
          <a:lstStyle>
            <a:lvl1pPr>
              <a:defRPr/>
            </a:lvl1pPr>
          </a:lstStyle>
          <a:p>
            <a:fld id="{02236845-502E-4FEE-BBB8-32A375857A66}" type="slidenum">
              <a:rPr lang="en-US" altLang="en-US"/>
              <a:pPr/>
              <a:t>‹#›</a:t>
            </a:fld>
            <a:endParaRPr lang="en-US" altLang="en-US"/>
          </a:p>
        </p:txBody>
      </p:sp>
    </p:spTree>
    <p:extLst>
      <p:ext uri="{BB962C8B-B14F-4D97-AF65-F5344CB8AC3E}">
        <p14:creationId xmlns:p14="http://schemas.microsoft.com/office/powerpoint/2010/main" val="142495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964468-9233-4D04-987E-742FEE41AF62}"/>
              </a:ext>
            </a:extLst>
          </p:cNvPr>
          <p:cNvSpPr>
            <a:spLocks noGrp="1"/>
          </p:cNvSpPr>
          <p:nvPr>
            <p:ph type="dt" sz="half" idx="10"/>
          </p:nvPr>
        </p:nvSpPr>
        <p:spPr/>
        <p:txBody>
          <a:bodyPr/>
          <a:lstStyle>
            <a:lvl1pPr>
              <a:defRPr/>
            </a:lvl1pPr>
          </a:lstStyle>
          <a:p>
            <a:pPr>
              <a:defRPr/>
            </a:pPr>
            <a:fld id="{6369AA62-4CED-4832-9A65-2E4C637524ED}" type="datetimeFigureOut">
              <a:rPr lang="en-US"/>
              <a:pPr>
                <a:defRPr/>
              </a:pPr>
              <a:t>9/2/2017</a:t>
            </a:fld>
            <a:endParaRPr lang="en-US"/>
          </a:p>
        </p:txBody>
      </p:sp>
      <p:sp>
        <p:nvSpPr>
          <p:cNvPr id="6" name="Footer Placeholder 4">
            <a:extLst>
              <a:ext uri="{FF2B5EF4-FFF2-40B4-BE49-F238E27FC236}">
                <a16:creationId xmlns:a16="http://schemas.microsoft.com/office/drawing/2014/main" id="{98B46C1E-7A11-45B0-AA06-77232306B3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8FB913-E710-402A-9B17-07402F452DF1}"/>
              </a:ext>
            </a:extLst>
          </p:cNvPr>
          <p:cNvSpPr>
            <a:spLocks noGrp="1"/>
          </p:cNvSpPr>
          <p:nvPr>
            <p:ph type="sldNum" sz="quarter" idx="12"/>
          </p:nvPr>
        </p:nvSpPr>
        <p:spPr/>
        <p:txBody>
          <a:bodyPr/>
          <a:lstStyle>
            <a:lvl1pPr>
              <a:defRPr/>
            </a:lvl1pPr>
          </a:lstStyle>
          <a:p>
            <a:fld id="{3EEAB44D-E280-45B7-9A9C-56C5D962FC1E}" type="slidenum">
              <a:rPr lang="en-US" altLang="en-US"/>
              <a:pPr/>
              <a:t>‹#›</a:t>
            </a:fld>
            <a:endParaRPr lang="en-US" altLang="en-US"/>
          </a:p>
        </p:txBody>
      </p:sp>
    </p:spTree>
    <p:extLst>
      <p:ext uri="{BB962C8B-B14F-4D97-AF65-F5344CB8AC3E}">
        <p14:creationId xmlns:p14="http://schemas.microsoft.com/office/powerpoint/2010/main" val="362342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758FEC-3419-4A99-83B0-19CA0FE86974}"/>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43E8A3B-ECAC-489F-AF93-5B1BA6400F38}"/>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74150E-5E41-4BCF-BF60-6B2457D36F8D}"/>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CE89746-8466-49ED-95F6-974B67700176}" type="datetimeFigureOut">
              <a:rPr lang="en-US"/>
              <a:pPr>
                <a:defRPr/>
              </a:pPr>
              <a:t>9/2/2017</a:t>
            </a:fld>
            <a:endParaRPr lang="en-US"/>
          </a:p>
        </p:txBody>
      </p:sp>
      <p:sp>
        <p:nvSpPr>
          <p:cNvPr id="5" name="Footer Placeholder 4">
            <a:extLst>
              <a:ext uri="{FF2B5EF4-FFF2-40B4-BE49-F238E27FC236}">
                <a16:creationId xmlns:a16="http://schemas.microsoft.com/office/drawing/2014/main" id="{30514994-3577-4A21-9EE6-C8D7EC42A14C}"/>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9EE4292-CD3E-4113-8BFB-A1C1EDA5D67D}"/>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906FD63-C6D6-4876-9D01-FEB7C9E110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lgn="ctr">
              <a:spcBef>
                <a:spcPts val="0"/>
              </a:spcBef>
              <a:buNone/>
            </a:pPr>
            <a:endParaRPr lang="en-US" sz="40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A person standing in a field&#10;&#10;Description generated with very high confidence">
            <a:extLst>
              <a:ext uri="{FF2B5EF4-FFF2-40B4-BE49-F238E27FC236}">
                <a16:creationId xmlns:a16="http://schemas.microsoft.com/office/drawing/2014/main" id="{C55971AC-1FCA-490A-A31F-19DBEBEB0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58177" cy="5143500"/>
          </a:xfrm>
          <a:prstGeom prst="rect">
            <a:avLst/>
          </a:prstGeom>
        </p:spPr>
      </p:pic>
      <p:sp>
        <p:nvSpPr>
          <p:cNvPr id="4" name="Rectangle 3">
            <a:extLst>
              <a:ext uri="{FF2B5EF4-FFF2-40B4-BE49-F238E27FC236}">
                <a16:creationId xmlns:a16="http://schemas.microsoft.com/office/drawing/2014/main" id="{781DDDEC-81E8-40BE-97DC-88A7CACDCE91}"/>
              </a:ext>
            </a:extLst>
          </p:cNvPr>
          <p:cNvSpPr/>
          <p:nvPr/>
        </p:nvSpPr>
        <p:spPr>
          <a:xfrm>
            <a:off x="228600" y="133350"/>
            <a:ext cx="8553111" cy="707886"/>
          </a:xfrm>
          <a:prstGeom prst="rect">
            <a:avLst/>
          </a:prstGeom>
        </p:spPr>
        <p:txBody>
          <a:bodyPr wrap="none">
            <a:spAutoFit/>
          </a:bodyPr>
          <a:lstStyle/>
          <a:p>
            <a:pPr marL="0" indent="0" algn="ctr">
              <a:spcBef>
                <a:spcPts val="0"/>
              </a:spcBef>
              <a:buNone/>
            </a:pP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God’s nature and desire to </a:t>
            </a:r>
            <a:r>
              <a:rPr lang="en-US" sz="4000" b="1" i="1"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a:t>
            </a:r>
          </a:p>
        </p:txBody>
      </p:sp>
      <p:sp>
        <p:nvSpPr>
          <p:cNvPr id="5" name="Rectangle 4">
            <a:extLst>
              <a:ext uri="{FF2B5EF4-FFF2-40B4-BE49-F238E27FC236}">
                <a16:creationId xmlns:a16="http://schemas.microsoft.com/office/drawing/2014/main" id="{AAAE875F-8869-4921-8777-5672F2DCBD68}"/>
              </a:ext>
            </a:extLst>
          </p:cNvPr>
          <p:cNvSpPr/>
          <p:nvPr/>
        </p:nvSpPr>
        <p:spPr>
          <a:xfrm>
            <a:off x="0" y="1352550"/>
            <a:ext cx="6629400" cy="3416320"/>
          </a:xfrm>
          <a:prstGeom prst="rect">
            <a:avLst/>
          </a:prstGeom>
        </p:spPr>
        <p:txBody>
          <a:bodyPr wrap="square">
            <a:spAutoFit/>
          </a:bodyPr>
          <a:lstStyle/>
          <a:p>
            <a:pPr marL="0" indent="0" algn="ctr">
              <a:spcBef>
                <a:spcPts val="0"/>
              </a:spcBef>
              <a:buNone/>
            </a:pP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rather seek ye the kingdom of God; and all these things shall be added unto you.</a:t>
            </a:r>
          </a:p>
          <a:p>
            <a:pPr marL="0" indent="0" algn="ctr">
              <a:spcBef>
                <a:spcPts val="0"/>
              </a:spcBef>
              <a:buNone/>
            </a:pP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Fear not, little flock; for it is your Father's good pleasure to give you the kingdom.” </a:t>
            </a:r>
          </a:p>
        </p:txBody>
      </p:sp>
      <p:sp>
        <p:nvSpPr>
          <p:cNvPr id="6" name="Rectangle 5">
            <a:extLst>
              <a:ext uri="{FF2B5EF4-FFF2-40B4-BE49-F238E27FC236}">
                <a16:creationId xmlns:a16="http://schemas.microsoft.com/office/drawing/2014/main" id="{682BAD0B-F565-46CA-8473-1A07A268B2D5}"/>
              </a:ext>
            </a:extLst>
          </p:cNvPr>
          <p:cNvSpPr/>
          <p:nvPr/>
        </p:nvSpPr>
        <p:spPr>
          <a:xfrm>
            <a:off x="2514600" y="4642865"/>
            <a:ext cx="2081019" cy="523220"/>
          </a:xfrm>
          <a:prstGeom prst="rect">
            <a:avLst/>
          </a:prstGeom>
        </p:spPr>
        <p:txBody>
          <a:bodyPr wrap="none">
            <a:spAutoFit/>
          </a:bodyPr>
          <a:lstStyle/>
          <a:p>
            <a:r>
              <a:rPr 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Lk 12:31-32 </a:t>
            </a:r>
            <a:endParaRPr lang="en-US" sz="2800" dirty="0">
              <a:solidFill>
                <a:schemeClr val="bg1"/>
              </a:solidFill>
            </a:endParaRPr>
          </a:p>
        </p:txBody>
      </p:sp>
    </p:spTree>
    <p:extLst>
      <p:ext uri="{BB962C8B-B14F-4D97-AF65-F5344CB8AC3E}">
        <p14:creationId xmlns:p14="http://schemas.microsoft.com/office/powerpoint/2010/main" val="23587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b="1" dirty="0">
                <a:effectLst>
                  <a:outerShdw blurRad="38100" dist="38100" dir="2700000" algn="tl">
                    <a:srgbClr val="000000">
                      <a:alpha val="43137"/>
                    </a:srgbClr>
                  </a:outerShdw>
                </a:effectLst>
              </a:rPr>
              <a:t> </a:t>
            </a:r>
            <a:r>
              <a:rPr lang="en-US" altLang="en-US" sz="3600" b="1" dirty="0">
                <a:effectLst>
                  <a:outerShdw blurRad="38100" dist="38100" dir="2700000" algn="tl">
                    <a:srgbClr val="000000">
                      <a:alpha val="43137"/>
                    </a:srgbClr>
                  </a:outerShdw>
                </a:effectLst>
              </a:rPr>
              <a:t>B. David’s charge to Solomon</a:t>
            </a:r>
            <a:r>
              <a:rPr lang="en-US" altLang="en-US" b="1"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1 Kings 2:2-4</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thou strong therefore, and shew thyself a man; And keep the charge of the LORD thy God, to walk in his ways,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thou mayest prosper in all that thou </a:t>
            </a:r>
            <a:r>
              <a:rPr lang="en-US" altLang="en-US"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whithersoever thou </a:t>
            </a:r>
            <a:r>
              <a:rPr lang="en-US" altLang="en-US" b="1" i="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turnest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thyself</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That the LORD may continue his word which he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spake</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concerning me, saying, If thy children take heed to their way, to walk before me in truth with all their heart and with all their soul, there shall not fail thee (said he) a man on the throne of Israel. </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49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2. The Dedication: </a:t>
            </a:r>
            <a:r>
              <a:rPr lang="en-US" altLang="en-US" sz="3600" b="1"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1 Kg. 3:3-5</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4E2C5C2-6CE7-4A5B-A170-AA570B493CD5}"/>
              </a:ext>
            </a:extLst>
          </p:cNvPr>
          <p:cNvSpPr/>
          <p:nvPr/>
        </p:nvSpPr>
        <p:spPr>
          <a:xfrm>
            <a:off x="141288" y="590550"/>
            <a:ext cx="8971701" cy="2739211"/>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He started out well!</a:t>
            </a:r>
          </a:p>
          <a:p>
            <a:r>
              <a:rPr lang="en-US" sz="3600" b="1" dirty="0">
                <a:latin typeface="Times New Roman" panose="02020603050405020304" pitchFamily="18" charset="0"/>
                <a:cs typeface="Times New Roman" panose="02020603050405020304" pitchFamily="18" charset="0"/>
              </a:rPr>
              <a:t>A. He initially Sought God.  </a:t>
            </a:r>
          </a:p>
          <a:p>
            <a:r>
              <a:rPr lang="en-US" sz="3200" b="1" i="1" dirty="0">
                <a:solidFill>
                  <a:srgbClr val="FF0000"/>
                </a:solidFill>
                <a:latin typeface="Times New Roman" panose="02020603050405020304" pitchFamily="18" charset="0"/>
                <a:cs typeface="Times New Roman" panose="02020603050405020304" pitchFamily="18" charset="0"/>
              </a:rPr>
              <a:t>“Solomon loved the LORD…and went to Gibeon to sacrifice there; … a thousand burnt offerings ...”</a:t>
            </a:r>
          </a:p>
          <a:p>
            <a:r>
              <a:rPr lang="en-US" sz="3200" b="1" i="1" dirty="0">
                <a:solidFill>
                  <a:srgbClr val="FF0000"/>
                </a:solidFill>
                <a:latin typeface="Times New Roman" panose="02020603050405020304" pitchFamily="18" charset="0"/>
                <a:cs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79DAE6C9-DE1E-4DB1-B8B8-15F3BD62B8A3}"/>
              </a:ext>
            </a:extLst>
          </p:cNvPr>
          <p:cNvSpPr/>
          <p:nvPr/>
        </p:nvSpPr>
        <p:spPr>
          <a:xfrm>
            <a:off x="228600" y="2768279"/>
            <a:ext cx="8839200" cy="2862322"/>
          </a:xfrm>
          <a:prstGeom prst="rect">
            <a:avLst/>
          </a:prstGeom>
        </p:spPr>
        <p:txBody>
          <a:bodyPr wrap="square">
            <a:spAutoFit/>
          </a:bodyPr>
          <a:lstStyle/>
          <a:p>
            <a:r>
              <a:rPr lang="en-US" sz="3200" b="1" i="1" dirty="0">
                <a:solidFill>
                  <a:srgbClr val="FF0000"/>
                </a:solidFill>
                <a:latin typeface="Times New Roman" panose="02020603050405020304" pitchFamily="18" charset="0"/>
                <a:cs typeface="Times New Roman" panose="02020603050405020304" pitchFamily="18" charset="0"/>
              </a:rPr>
              <a:t>“the </a:t>
            </a:r>
            <a:r>
              <a:rPr lang="en-US" sz="3200" b="1" i="1" cap="small" dirty="0">
                <a:solidFill>
                  <a:srgbClr val="FF0000"/>
                </a:solidFill>
                <a:latin typeface="Times New Roman" panose="02020603050405020304" pitchFamily="18" charset="0"/>
                <a:cs typeface="Times New Roman" panose="02020603050405020304" pitchFamily="18" charset="0"/>
              </a:rPr>
              <a:t>LORD</a:t>
            </a:r>
            <a:r>
              <a:rPr lang="en-US" sz="3200" b="1" i="1" dirty="0">
                <a:solidFill>
                  <a:srgbClr val="FF0000"/>
                </a:solidFill>
                <a:latin typeface="Times New Roman" panose="02020603050405020304" pitchFamily="18" charset="0"/>
                <a:cs typeface="Times New Roman" panose="02020603050405020304" pitchFamily="18" charset="0"/>
              </a:rPr>
              <a:t> appeared to Solomon in a dream:</a:t>
            </a:r>
          </a:p>
          <a:p>
            <a:r>
              <a:rPr lang="en-US" sz="3200" b="1" i="1" dirty="0">
                <a:solidFill>
                  <a:srgbClr val="FF0000"/>
                </a:solidFill>
                <a:latin typeface="Times New Roman" panose="02020603050405020304" pitchFamily="18" charset="0"/>
                <a:cs typeface="Times New Roman" panose="02020603050405020304" pitchFamily="18" charset="0"/>
              </a:rPr>
              <a:t> and God said, </a:t>
            </a:r>
            <a:r>
              <a:rPr lang="en-US" sz="4000" b="1" i="1" dirty="0">
                <a:solidFill>
                  <a:srgbClr val="FF0000"/>
                </a:solidFill>
                <a:latin typeface="Times New Roman" panose="02020603050405020304" pitchFamily="18" charset="0"/>
                <a:cs typeface="Times New Roman" panose="02020603050405020304" pitchFamily="18" charset="0"/>
              </a:rPr>
              <a:t>Ask what I shall give thee.”</a:t>
            </a:r>
            <a:endParaRPr lang="en-US" sz="3200" b="1" i="1" dirty="0">
              <a:solidFill>
                <a:srgbClr val="FF0000"/>
              </a:solidFill>
              <a:latin typeface="Times New Roman" panose="02020603050405020304" pitchFamily="18" charset="0"/>
              <a:cs typeface="Times New Roman" panose="02020603050405020304" pitchFamily="18" charset="0"/>
            </a:endParaRPr>
          </a:p>
          <a:p>
            <a:r>
              <a:rPr lang="en-US" sz="4000" b="1" i="1" dirty="0">
                <a:solidFill>
                  <a:srgbClr val="0000FF"/>
                </a:solidFill>
                <a:latin typeface="Times New Roman" panose="02020603050405020304" pitchFamily="18" charset="0"/>
                <a:cs typeface="Times New Roman" panose="02020603050405020304" pitchFamily="18" charset="0"/>
              </a:rPr>
              <a:t>   (God delights to bless His children!) </a:t>
            </a:r>
          </a:p>
          <a:p>
            <a:r>
              <a:rPr lang="en-US" sz="3200" b="1" dirty="0">
                <a:latin typeface="Times New Roman" panose="02020603050405020304" pitchFamily="18" charset="0"/>
                <a:cs typeface="Times New Roman" panose="02020603050405020304" pitchFamily="18" charset="0"/>
              </a:rPr>
              <a:t> 1)  </a:t>
            </a:r>
            <a:r>
              <a:rPr lang="en-US" sz="3600" b="1" dirty="0">
                <a:latin typeface="Times New Roman" panose="02020603050405020304" pitchFamily="18" charset="0"/>
                <a:cs typeface="Times New Roman" panose="02020603050405020304" pitchFamily="18" charset="0"/>
              </a:rPr>
              <a:t>He asked for </a:t>
            </a:r>
            <a:r>
              <a:rPr lang="en-US" sz="3600" b="1" i="1" u="sng" dirty="0">
                <a:solidFill>
                  <a:srgbClr val="FF0066"/>
                </a:solidFill>
                <a:latin typeface="Times New Roman" panose="02020603050405020304" pitchFamily="18" charset="0"/>
                <a:cs typeface="Times New Roman" panose="02020603050405020304" pitchFamily="18" charset="0"/>
              </a:rPr>
              <a:t>God’s</a:t>
            </a:r>
            <a:r>
              <a:rPr lang="en-US" sz="3600" b="1" dirty="0">
                <a:latin typeface="Times New Roman" panose="02020603050405020304" pitchFamily="18" charset="0"/>
                <a:cs typeface="Times New Roman" panose="02020603050405020304" pitchFamily="18" charset="0"/>
              </a:rPr>
              <a:t> blessing of Wisdom! </a:t>
            </a:r>
            <a:br>
              <a:rPr lang="en-US" sz="3600" dirty="0"/>
            </a:br>
            <a:endParaRPr lang="en-US" sz="3200" dirty="0"/>
          </a:p>
        </p:txBody>
      </p:sp>
      <p:pic>
        <p:nvPicPr>
          <p:cNvPr id="7" name="Picture 6" descr="A painting of a person&#10;&#10;Description generated with high confidence">
            <a:extLst>
              <a:ext uri="{FF2B5EF4-FFF2-40B4-BE49-F238E27FC236}">
                <a16:creationId xmlns:a16="http://schemas.microsoft.com/office/drawing/2014/main" id="{AA2B7F6E-B02A-4593-B59C-6906745BB7D8}"/>
              </a:ext>
            </a:extLst>
          </p:cNvPr>
          <p:cNvPicPr>
            <a:picLocks noChangeAspect="1"/>
          </p:cNvPicPr>
          <p:nvPr/>
        </p:nvPicPr>
        <p:blipFill rotWithShape="1">
          <a:blip r:embed="rId3">
            <a:extLst>
              <a:ext uri="{28A0092B-C50C-407E-A947-70E740481C1C}">
                <a14:useLocalDpi xmlns:a14="http://schemas.microsoft.com/office/drawing/2010/main" val="0"/>
              </a:ext>
            </a:extLst>
          </a:blip>
          <a:srcRect b="12903"/>
          <a:stretch/>
        </p:blipFill>
        <p:spPr>
          <a:xfrm>
            <a:off x="6171821" y="-10464"/>
            <a:ext cx="2941168" cy="3073995"/>
          </a:xfrm>
          <a:prstGeom prst="rect">
            <a:avLst/>
          </a:prstGeom>
        </p:spPr>
      </p:pic>
    </p:spTree>
    <p:extLst>
      <p:ext uri="{BB962C8B-B14F-4D97-AF65-F5344CB8AC3E}">
        <p14:creationId xmlns:p14="http://schemas.microsoft.com/office/powerpoint/2010/main" val="69674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p:cTn id="3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2. The Dedication: </a:t>
            </a:r>
            <a:r>
              <a:rPr lang="en-US" altLang="en-US" sz="3600" b="1"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1 Kg. 3:3-5</a:t>
            </a:r>
            <a:endParaRPr lang="en-US" altLang="en-US" sz="3600" b="1" dirty="0">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94E2C5C2-6CE7-4A5B-A170-AA570B493CD5}"/>
              </a:ext>
            </a:extLst>
          </p:cNvPr>
          <p:cNvSpPr/>
          <p:nvPr/>
        </p:nvSpPr>
        <p:spPr>
          <a:xfrm>
            <a:off x="141288" y="590550"/>
            <a:ext cx="8971701" cy="5139869"/>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A. Initially sought God. </a:t>
            </a:r>
          </a:p>
          <a:p>
            <a:r>
              <a:rPr lang="en-US" sz="3600" b="1" dirty="0">
                <a:latin typeface="Times New Roman" panose="02020603050405020304" pitchFamily="18" charset="0"/>
                <a:cs typeface="Times New Roman" panose="02020603050405020304" pitchFamily="18" charset="0"/>
              </a:rPr>
              <a:t>  1) Valued  </a:t>
            </a:r>
            <a:r>
              <a:rPr lang="en-US" sz="3600" b="1" i="1" u="sng" dirty="0">
                <a:solidFill>
                  <a:srgbClr val="FF0066"/>
                </a:solidFill>
                <a:latin typeface="Times New Roman" panose="02020603050405020304" pitchFamily="18" charset="0"/>
                <a:cs typeface="Times New Roman" panose="02020603050405020304" pitchFamily="18" charset="0"/>
              </a:rPr>
              <a:t>God’s</a:t>
            </a:r>
            <a:r>
              <a:rPr lang="en-US" sz="3600" b="1" dirty="0">
                <a:latin typeface="Times New Roman" panose="02020603050405020304" pitchFamily="18" charset="0"/>
                <a:cs typeface="Times New Roman" panose="02020603050405020304" pitchFamily="18" charset="0"/>
              </a:rPr>
              <a:t> Blessing.</a:t>
            </a:r>
          </a:p>
          <a:p>
            <a:r>
              <a:rPr lang="en-US" sz="3600" b="1" dirty="0">
                <a:latin typeface="Times New Roman" panose="02020603050405020304" pitchFamily="18" charset="0"/>
                <a:cs typeface="Times New Roman" panose="02020603050405020304" pitchFamily="18" charset="0"/>
              </a:rPr>
              <a:t>  2) This Blessing was </a:t>
            </a:r>
            <a:r>
              <a:rPr lang="en-US" sz="3600" b="1" i="1" u="sng" dirty="0">
                <a:solidFill>
                  <a:srgbClr val="FF0066"/>
                </a:solidFill>
                <a:latin typeface="Times New Roman" panose="02020603050405020304" pitchFamily="18" charset="0"/>
                <a:cs typeface="Times New Roman" panose="02020603050405020304" pitchFamily="18" charset="0"/>
              </a:rPr>
              <a:t>conditional </a:t>
            </a:r>
            <a:r>
              <a:rPr lang="en-US" sz="2400" b="1" dirty="0">
                <a:latin typeface="Times New Roman" panose="02020603050405020304" pitchFamily="18" charset="0"/>
                <a:cs typeface="Times New Roman" panose="02020603050405020304" pitchFamily="18" charset="0"/>
              </a:rPr>
              <a:t>(1 Kings 3:14)</a:t>
            </a:r>
          </a:p>
          <a:p>
            <a:pPr algn="ctr"/>
            <a:r>
              <a:rPr lang="en-US" sz="2400" b="1" dirty="0">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“and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thou </a:t>
            </a:r>
            <a:r>
              <a:rPr lang="en-US" sz="3600" b="1" i="1" dirty="0">
                <a:solidFill>
                  <a:srgbClr val="FF0000"/>
                </a:solidFill>
                <a:latin typeface="Times New Roman" panose="02020603050405020304" pitchFamily="18" charset="0"/>
                <a:cs typeface="Times New Roman" panose="02020603050405020304" pitchFamily="18" charset="0"/>
              </a:rPr>
              <a:t>wilt walk in my ways, </a:t>
            </a:r>
          </a:p>
          <a:p>
            <a:pPr algn="ctr"/>
            <a:r>
              <a:rPr lang="en-US" sz="3600" b="1" i="1" dirty="0">
                <a:solidFill>
                  <a:srgbClr val="FF0000"/>
                </a:solidFill>
                <a:latin typeface="Times New Roman" panose="02020603050405020304" pitchFamily="18" charset="0"/>
                <a:cs typeface="Times New Roman" panose="02020603050405020304" pitchFamily="18" charset="0"/>
              </a:rPr>
              <a:t>to keep my statutes and my commandments, </a:t>
            </a:r>
          </a:p>
          <a:p>
            <a:pPr algn="ctr"/>
            <a:r>
              <a:rPr lang="en-US" sz="3600" b="1" i="1" dirty="0">
                <a:solidFill>
                  <a:srgbClr val="FF0000"/>
                </a:solidFill>
                <a:latin typeface="Times New Roman" panose="02020603050405020304" pitchFamily="18" charset="0"/>
                <a:cs typeface="Times New Roman" panose="02020603050405020304" pitchFamily="18" charset="0"/>
              </a:rPr>
              <a:t>as thy father David did walk, </a:t>
            </a:r>
          </a:p>
          <a:p>
            <a:pPr algn="ct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I</a:t>
            </a:r>
            <a:r>
              <a:rPr lang="en-US" sz="3600" b="1" i="1" dirty="0">
                <a:solidFill>
                  <a:srgbClr val="FF0000"/>
                </a:solidFill>
                <a:latin typeface="Times New Roman" panose="02020603050405020304" pitchFamily="18" charset="0"/>
                <a:cs typeface="Times New Roman" panose="02020603050405020304" pitchFamily="18" charset="0"/>
              </a:rPr>
              <a:t> will lengthen thy days.”</a:t>
            </a:r>
          </a:p>
          <a:p>
            <a:pPr algn="ctr"/>
            <a:r>
              <a:rPr lang="en-US" sz="3600" b="1" dirty="0">
                <a:solidFill>
                  <a:srgbClr val="0000FF"/>
                </a:solidFill>
                <a:latin typeface="Times New Roman" panose="02020603050405020304" pitchFamily="18" charset="0"/>
                <a:cs typeface="Times New Roman" panose="02020603050405020304" pitchFamily="18" charset="0"/>
              </a:rPr>
              <a:t>(You’ll live to enjoy the blessings) </a:t>
            </a:r>
          </a:p>
          <a:p>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6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arn(inVertical)">
                                      <p:cBhvr>
                                        <p:cTn id="7" dur="500"/>
                                        <p:tgtEl>
                                          <p:spTgt spid="4">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arn(inVertical)">
                                      <p:cBhvr>
                                        <p:cTn id="10" dur="500"/>
                                        <p:tgtEl>
                                          <p:spTgt spid="4">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arn(inVertical)">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 calcmode="lin" valueType="num">
                                      <p:cBhvr>
                                        <p:cTn id="18"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000"/>
                                        <p:tgtEl>
                                          <p:spTgt spid="4">
                                            <p:txEl>
                                              <p:pRg st="7" end="7"/>
                                            </p:txEl>
                                          </p:spTgt>
                                        </p:tgtEl>
                                      </p:cBhvr>
                                    </p:animEffect>
                                    <p:anim calcmode="lin" valueType="num">
                                      <p:cBhvr>
                                        <p:cTn id="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2. The Dedication: </a:t>
            </a:r>
            <a:r>
              <a:rPr lang="en-US" altLang="en-US" sz="4000" b="1" i="1" dirty="0">
                <a:effectLst>
                  <a:outerShdw blurRad="38100" dist="38100" dir="2700000" algn="tl">
                    <a:srgbClr val="000000">
                      <a:alpha val="43137"/>
                    </a:srgbClr>
                  </a:outerShdw>
                </a:effectLst>
              </a:rPr>
              <a:t>(started out strong)</a:t>
            </a:r>
          </a:p>
          <a:p>
            <a:pPr marL="0" indent="0" algn="ctr">
              <a:spcBef>
                <a:spcPts val="0"/>
              </a:spcBef>
              <a:buNone/>
            </a:pPr>
            <a:r>
              <a:rPr lang="en-US" altLang="en-US" sz="3600" b="1" dirty="0">
                <a:effectLst>
                  <a:outerShdw blurRad="38100" dist="38100" dir="2700000" algn="tl">
                    <a:srgbClr val="000000">
                      <a:alpha val="43137"/>
                    </a:srgbClr>
                  </a:outerShdw>
                </a:effectLst>
              </a:rPr>
              <a:t>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Served God’s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purposes</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Kings 5:4-5  </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 my God hath given me rest on every side,    I purpose to build an house unto the name of the LORD my God, as the LORD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spake</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unto David…, saying, Thy son, whom I will set upon thy throne in thy room, he shall build an house unto my name.” </a:t>
            </a:r>
          </a:p>
          <a:p>
            <a:pPr marL="514350" indent="-514350" algn="ctr">
              <a:spcBef>
                <a:spcPts val="0"/>
              </a:spcBef>
              <a:buAutoNum type="arabicParenR"/>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lgn="ctr">
              <a:spcBef>
                <a:spcPts val="0"/>
              </a:spcBef>
              <a:buAutoNum type="arabicParenR"/>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took him 7 years and 6 months to finish!</a:t>
            </a:r>
          </a:p>
          <a:p>
            <a:pPr marL="0" indent="0" algn="ctr">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6:27,38</a:t>
            </a:r>
          </a:p>
        </p:txBody>
      </p:sp>
      <p:pic>
        <p:nvPicPr>
          <p:cNvPr id="7" name="Picture 6" descr="A large white building&#10;&#10;Description generated with high confidence">
            <a:extLst>
              <a:ext uri="{FF2B5EF4-FFF2-40B4-BE49-F238E27FC236}">
                <a16:creationId xmlns:a16="http://schemas.microsoft.com/office/drawing/2014/main" id="{FE7C6434-3972-4353-91FA-3686DAF16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14350"/>
            <a:ext cx="5160855" cy="3733800"/>
          </a:xfrm>
          <a:prstGeom prst="rect">
            <a:avLst/>
          </a:prstGeom>
        </p:spPr>
      </p:pic>
    </p:spTree>
    <p:extLst>
      <p:ext uri="{BB962C8B-B14F-4D97-AF65-F5344CB8AC3E}">
        <p14:creationId xmlns:p14="http://schemas.microsoft.com/office/powerpoint/2010/main" val="41259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19" dur="500"/>
                                        <p:tgtEl>
                                          <p:spTgt spid="512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2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3. The Deterioration </a:t>
            </a:r>
          </a:p>
          <a:p>
            <a:pPr marL="0" indent="0" algn="ctr">
              <a:spcBef>
                <a:spcPts val="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Since God’s blessings were conditional on maintaining a relationship with Him; </a:t>
            </a:r>
          </a:p>
          <a:p>
            <a:pPr marL="0" indent="0" algn="ctr">
              <a:spcBef>
                <a:spcPts val="0"/>
              </a:spcBef>
              <a:buNone/>
            </a:pPr>
            <a:r>
              <a:rPr lang="en-US" altLang="en-US" sz="6000" b="1" dirty="0">
                <a:solidFill>
                  <a:srgbClr val="0000FF"/>
                </a:solidFill>
                <a:effectLst>
                  <a:outerShdw blurRad="38100" dist="38100" dir="2700000" algn="tl">
                    <a:srgbClr val="000000">
                      <a:alpha val="43137"/>
                    </a:srgbClr>
                  </a:outerShdw>
                </a:effectLst>
                <a:latin typeface="Georgia" panose="02040502050405020303" pitchFamily="18" charset="0"/>
              </a:rPr>
              <a:t>  </a:t>
            </a:r>
            <a:r>
              <a:rPr lang="en-US" altLang="en-US" sz="3600" b="1" dirty="0">
                <a:solidFill>
                  <a:srgbClr val="0000FF"/>
                </a:solidFill>
                <a:effectLst>
                  <a:outerShdw blurRad="38100" dist="38100" dir="2700000" algn="tl">
                    <a:srgbClr val="000000">
                      <a:alpha val="43137"/>
                    </a:srgbClr>
                  </a:outerShdw>
                </a:effectLst>
                <a:latin typeface="Georgia" panose="02040502050405020303" pitchFamily="18" charset="0"/>
              </a:rPr>
              <a:t>Solomon began “</a:t>
            </a:r>
            <a:r>
              <a:rPr lang="en-US" altLang="en-US" sz="3600" b="1" i="1" u="sng" dirty="0">
                <a:solidFill>
                  <a:srgbClr val="FF0066"/>
                </a:solidFill>
                <a:effectLst>
                  <a:outerShdw blurRad="38100" dist="38100" dir="2700000" algn="tl">
                    <a:srgbClr val="000000">
                      <a:alpha val="43137"/>
                    </a:srgbClr>
                  </a:outerShdw>
                </a:effectLst>
                <a:latin typeface="Georgia" panose="02040502050405020303" pitchFamily="18" charset="0"/>
              </a:rPr>
              <a:t>blessing</a:t>
            </a:r>
            <a:r>
              <a:rPr lang="en-US" altLang="en-US" sz="3600" b="1" dirty="0">
                <a:solidFill>
                  <a:srgbClr val="0000FF"/>
                </a:solidFill>
                <a:effectLst>
                  <a:outerShdw blurRad="38100" dist="38100" dir="2700000" algn="tl">
                    <a:srgbClr val="000000">
                      <a:alpha val="43137"/>
                    </a:srgbClr>
                  </a:outerShdw>
                </a:effectLst>
                <a:latin typeface="Georgia" panose="02040502050405020303" pitchFamily="18" charset="0"/>
              </a:rPr>
              <a:t>” himself.</a:t>
            </a:r>
          </a:p>
          <a:p>
            <a:pPr marL="0" indent="0" algn="ctr">
              <a:spcBef>
                <a:spcPts val="1200"/>
              </a:spcBef>
              <a:buNone/>
            </a:pPr>
            <a:r>
              <a:rPr lang="en-US"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pursuing this path, he violated God’s clear warnings and </a:t>
            </a:r>
          </a:p>
          <a:p>
            <a:pPr marL="0" indent="0" algn="ctr">
              <a:spcBef>
                <a:spcPts val="1200"/>
              </a:spcBef>
              <a:buNone/>
            </a:pPr>
            <a:r>
              <a:rPr lang="en-US" alt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became entrapped in Satan’s Snares.</a:t>
            </a:r>
          </a:p>
          <a:p>
            <a:pPr marL="0" indent="0">
              <a:spcBef>
                <a:spcPts val="1200"/>
              </a:spcBef>
              <a:buNone/>
            </a:pPr>
            <a:endPar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 calcmode="lin" valueType="num">
                                      <p:cBhvr>
                                        <p:cTn id="14"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 calcmode="lin" valueType="num">
                                      <p:cBhvr>
                                        <p:cTn id="2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12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Effect transition="in" filter="fade">
                                      <p:cBhvr>
                                        <p:cTn id="29" dur="1000"/>
                                        <p:tgtEl>
                                          <p:spTgt spid="5123">
                                            <p:txEl>
                                              <p:pRg st="4" end="4"/>
                                            </p:txEl>
                                          </p:spTgt>
                                        </p:tgtEl>
                                      </p:cBhvr>
                                    </p:animEffect>
                                    <p:anim calcmode="lin" valueType="num">
                                      <p:cBhvr>
                                        <p:cTn id="30"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 Deterioration.</a:t>
            </a:r>
          </a:p>
          <a:p>
            <a:pPr marL="0" indent="0">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The Pride of life.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Dt. 17:16, 19 </a:t>
            </a:r>
            <a:endParaRPr lang="en-US" alt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he shall not multiply horses to himself, nor cause the people to return to Egypt… </a:t>
            </a:r>
          </a:p>
          <a:p>
            <a:pPr marL="0" indent="0" algn="ctr">
              <a:spcBef>
                <a:spcPts val="0"/>
              </a:spcBef>
              <a:buNone/>
            </a:pP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his heart be not lifted up above his brethren,</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that he turn not aside from the commandment”</a:t>
            </a:r>
          </a:p>
          <a:p>
            <a:pPr marL="0" indent="0">
              <a:spcBef>
                <a:spcPts val="180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1 Kings 4:26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Solomon had </a:t>
            </a:r>
            <a:r>
              <a:rPr lang="en-US" alt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40,000</a:t>
            </a:r>
          </a:p>
          <a:p>
            <a:pPr marL="0" indent="0">
              <a:spcBef>
                <a:spcPts val="0"/>
              </a:spcBef>
              <a:buNone/>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stalls of horses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his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chariots…”</a:t>
            </a:r>
          </a:p>
          <a:p>
            <a:pPr marL="0" indent="0">
              <a:spcBef>
                <a:spcPts val="0"/>
              </a:spcBef>
              <a:buNone/>
            </a:pP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1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barn(inVertical)">
                                      <p:cBhvr>
                                        <p:cTn id="7" dur="500"/>
                                        <p:tgtEl>
                                          <p:spTgt spid="512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3">
                                            <p:txEl>
                                              <p:pRg st="4" end="4"/>
                                            </p:txEl>
                                          </p:spTgt>
                                        </p:tgtEl>
                                        <p:attrNameLst>
                                          <p:attrName>style.visibility</p:attrName>
                                        </p:attrNameLst>
                                      </p:cBhvr>
                                      <p:to>
                                        <p:strVal val="visible"/>
                                      </p:to>
                                    </p:set>
                                    <p:animEffect transition="in" filter="barn(inVertical)">
                                      <p:cBhvr>
                                        <p:cTn id="10" dur="500"/>
                                        <p:tgtEl>
                                          <p:spTgt spid="51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anim calcmode="lin" valueType="num">
                                      <p:cBhvr>
                                        <p:cTn id="15"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5123">
                                            <p:txEl>
                                              <p:pRg st="5" end="5"/>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anim calcmode="lin" valueType="num">
                                      <p:cBhvr>
                                        <p:cTn id="21" dur="10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5123">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5123">
                                            <p:txEl>
                                              <p:pRg st="6" end="6"/>
                                            </p:txEl>
                                          </p:spTgt>
                                        </p:tgtEl>
                                        <p:attrNameLst>
                                          <p:attrName>style.rotation</p:attrName>
                                        </p:attrNameLst>
                                      </p:cBhvr>
                                      <p:tavLst>
                                        <p:tav tm="0">
                                          <p:val>
                                            <p:fltVal val="90"/>
                                          </p:val>
                                        </p:tav>
                                        <p:tav tm="100000">
                                          <p:val>
                                            <p:fltVal val="0"/>
                                          </p:val>
                                        </p:tav>
                                      </p:tavLst>
                                    </p:anim>
                                    <p:animEffect transition="in" filter="fade">
                                      <p:cBhvr>
                                        <p:cTn id="24" dur="1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A. The Pride of Life.</a:t>
            </a:r>
          </a:p>
          <a:p>
            <a:pPr marL="0" indent="0" algn="ctr">
              <a:spcBef>
                <a:spcPts val="0"/>
              </a:spcBef>
              <a:buNone/>
            </a:pPr>
            <a:r>
              <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Solomon invested 7 years building God’s house…</a:t>
            </a:r>
          </a:p>
          <a:p>
            <a:pPr marL="0" indent="0" algn="ctr">
              <a:spcBef>
                <a:spcPts val="0"/>
              </a:spcBef>
              <a:buNone/>
            </a:pP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Solomon was building his own house</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years </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 Kings 7:1</a:t>
            </a:r>
          </a:p>
          <a:p>
            <a:pPr marL="0" indent="0" algn="ctr">
              <a:spcBef>
                <a:spcPts val="1200"/>
              </a:spcBef>
              <a:buNone/>
            </a:pPr>
            <a:r>
              <a:rPr lang="en-US" sz="2400" b="1" dirty="0"/>
              <a:t>Eccl 2:4,9 </a:t>
            </a:r>
            <a:r>
              <a:rPr lang="en-US" b="1" i="1" dirty="0">
                <a:solidFill>
                  <a:srgbClr val="FF0000"/>
                </a:solidFill>
                <a:latin typeface="Times New Roman" panose="02020603050405020304" pitchFamily="18" charset="0"/>
                <a:cs typeface="Times New Roman" panose="02020603050405020304" pitchFamily="18" charset="0"/>
              </a:rPr>
              <a:t>“I made me great works; I </a:t>
            </a:r>
            <a:r>
              <a:rPr lang="en-US" b="1" i="1" dirty="0" err="1">
                <a:solidFill>
                  <a:srgbClr val="FF0000"/>
                </a:solidFill>
                <a:latin typeface="Times New Roman" panose="02020603050405020304" pitchFamily="18" charset="0"/>
                <a:cs typeface="Times New Roman" panose="02020603050405020304" pitchFamily="18" charset="0"/>
              </a:rPr>
              <a:t>builded</a:t>
            </a:r>
            <a:r>
              <a:rPr lang="en-US" b="1" i="1" dirty="0">
                <a:solidFill>
                  <a:srgbClr val="FF0000"/>
                </a:solidFill>
                <a:latin typeface="Times New Roman" panose="02020603050405020304" pitchFamily="18" charset="0"/>
                <a:cs typeface="Times New Roman" panose="02020603050405020304" pitchFamily="18" charset="0"/>
              </a:rPr>
              <a:t> me houses</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t>
            </a:r>
            <a:r>
              <a:rPr 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I was great</a:t>
            </a:r>
            <a:r>
              <a:rPr lang="en-US" b="1" i="1" dirty="0">
                <a:solidFill>
                  <a:srgbClr val="FF0000"/>
                </a:solidFill>
                <a:latin typeface="Times New Roman" panose="02020603050405020304" pitchFamily="18" charset="0"/>
                <a:cs typeface="Times New Roman" panose="02020603050405020304" pitchFamily="18" charset="0"/>
              </a:rPr>
              <a:t>, and increased more than all…”</a:t>
            </a:r>
            <a:br>
              <a:rPr lang="en-US" dirty="0"/>
            </a:br>
            <a:endPar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endPar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built also the house of the forest of Lebanon…”</a:t>
            </a:r>
          </a:p>
          <a:p>
            <a:pPr marL="0" indent="0" algn="ctr">
              <a:spcBef>
                <a:spcPts val="0"/>
              </a:spcBef>
              <a:buNone/>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7:1-3</a:t>
            </a:r>
          </a:p>
        </p:txBody>
      </p:sp>
      <p:pic>
        <p:nvPicPr>
          <p:cNvPr id="3" name="Picture 2" descr="A group of people in a room&#10;&#10;Description generated with high confidence">
            <a:extLst>
              <a:ext uri="{FF2B5EF4-FFF2-40B4-BE49-F238E27FC236}">
                <a16:creationId xmlns:a16="http://schemas.microsoft.com/office/drawing/2014/main" id="{2682E453-0DE8-4D1C-B079-3325B0C8D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90550"/>
            <a:ext cx="8991600" cy="3589171"/>
          </a:xfrm>
          <a:prstGeom prst="rect">
            <a:avLst/>
          </a:prstGeom>
        </p:spPr>
      </p:pic>
    </p:spTree>
    <p:extLst>
      <p:ext uri="{BB962C8B-B14F-4D97-AF65-F5344CB8AC3E}">
        <p14:creationId xmlns:p14="http://schemas.microsoft.com/office/powerpoint/2010/main" val="15851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barn(inVertical)">
                                      <p:cBhvr>
                                        <p:cTn id="35" dur="500"/>
                                        <p:tgtEl>
                                          <p:spTgt spid="5123">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123">
                                            <p:txEl>
                                              <p:pRg st="8" end="8"/>
                                            </p:txEl>
                                          </p:spTgt>
                                        </p:tgtEl>
                                        <p:attrNameLst>
                                          <p:attrName>style.visibility</p:attrName>
                                        </p:attrNameLst>
                                      </p:cBhvr>
                                      <p:to>
                                        <p:strVal val="visible"/>
                                      </p:to>
                                    </p:set>
                                    <p:animEffect transition="in" filter="barn(inVertical)">
                                      <p:cBhvr>
                                        <p:cTn id="38"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Where did this prideful pursuit take him?</a:t>
            </a:r>
          </a:p>
          <a:p>
            <a:pPr marL="0" indent="0">
              <a:spcBef>
                <a:spcPts val="0"/>
              </a:spcBef>
              <a:buNone/>
            </a:pPr>
            <a:r>
              <a:rPr lang="en-US" altLang="en-US" sz="4000" b="1" dirty="0">
                <a:effectLst>
                  <a:outerShdw blurRad="38100" dist="38100" dir="2700000" algn="tl">
                    <a:srgbClr val="000000">
                      <a:alpha val="43137"/>
                    </a:srgbClr>
                  </a:outerShdw>
                </a:effectLst>
              </a:rPr>
              <a:t>                               Eccl 2:11</a:t>
            </a:r>
          </a:p>
          <a:p>
            <a:pPr marL="0" indent="0" algn="ctr">
              <a:spcBef>
                <a:spcPts val="0"/>
              </a:spcBef>
              <a:buNone/>
            </a:pPr>
            <a:r>
              <a:rPr lang="en-US" altLang="en-US" sz="4000" b="1" dirty="0">
                <a:effectLst>
                  <a:outerShdw blurRad="38100" dist="38100" dir="2700000" algn="tl">
                    <a:srgbClr val="000000">
                      <a:alpha val="43137"/>
                    </a:srgbClr>
                  </a:outerShdw>
                </a:effectLst>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I looked on all the works that my hands had wrought, and on the labor that I had labored to do:</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behold,</a:t>
            </a:r>
            <a:r>
              <a:rPr lang="en-US" alt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was vanity </a:t>
            </a:r>
          </a:p>
          <a:p>
            <a:pPr marL="0" indent="0" algn="ctr">
              <a:spcBef>
                <a:spcPts val="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heb’el</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empty, fleeting,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unsatisfying</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spcBef>
                <a:spcPts val="0"/>
              </a:spcBef>
              <a:buNone/>
            </a:pP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vexation of spirit.” </a:t>
            </a:r>
          </a:p>
          <a:p>
            <a:pPr marL="0" indent="0" algn="ctr">
              <a:spcBef>
                <a:spcPts val="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reʿût</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grasping, feeding on emptiness)</a:t>
            </a:r>
          </a:p>
          <a:p>
            <a:pPr marL="0" indent="0">
              <a:spcBef>
                <a:spcPts val="0"/>
              </a:spcBef>
              <a:buNone/>
            </a:pPr>
            <a:endParaRPr lang="en-US" alt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5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barn(inVertical)">
                                      <p:cBhvr>
                                        <p:cTn id="28"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 Deterioration.</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Lust of the eyes.</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Deut. 17:17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shall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multiply to himself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silver and gold.”</a:t>
            </a:r>
          </a:p>
          <a:p>
            <a:pPr marL="0" indent="0" algn="ctr">
              <a:spcBef>
                <a:spcPts val="1200"/>
              </a:spcBef>
              <a:buNone/>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Eccl 2:8,10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gathered me also silver and gol</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 and the peculiar treasure of kings and provinces: </a:t>
            </a:r>
          </a:p>
          <a:p>
            <a:pPr marL="0" indent="0" algn="ctr">
              <a:spcBef>
                <a:spcPts val="1200"/>
              </a:spcBef>
              <a:buNone/>
            </a:pP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whatsoever mine eyes desired I kept not from them</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withheld not my heart from any joy;”</a:t>
            </a:r>
          </a:p>
          <a:p>
            <a:pPr marL="0" indent="0" algn="ctr">
              <a:spcBef>
                <a:spcPts val="0"/>
              </a:spcBef>
              <a:buNone/>
            </a:pP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gathered &gt; </a:t>
            </a:r>
            <a:r>
              <a:rPr lang="en-US" altLang="en-US" sz="36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a:t>
            </a:r>
            <a:r>
              <a:rPr lang="en-US" alt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tons of gold each year!</a:t>
            </a:r>
            <a:endParaRPr lang="en-US" altLang="en-US" sz="4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alt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Kings 10:14)</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5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12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 calcmode="lin" valueType="num">
                                      <p:cBhvr>
                                        <p:cTn id="14"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7" dur="1000"/>
                                        <p:tgtEl>
                                          <p:spTgt spid="5123">
                                            <p:txEl>
                                              <p:pRg st="4" end="4"/>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fade">
                                      <p:cBhvr>
                                        <p:cTn id="28" dur="1000"/>
                                        <p:tgtEl>
                                          <p:spTgt spid="5123">
                                            <p:txEl>
                                              <p:pRg st="6" end="6"/>
                                            </p:txEl>
                                          </p:spTgt>
                                        </p:tgtEl>
                                      </p:cBhvr>
                                    </p:animEffect>
                                    <p:anim calcmode="lin" valueType="num">
                                      <p:cBhvr>
                                        <p:cTn id="29"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fade">
                                      <p:cBhvr>
                                        <p:cTn id="33" dur="1000"/>
                                        <p:tgtEl>
                                          <p:spTgt spid="5123">
                                            <p:txEl>
                                              <p:pRg st="7" end="7"/>
                                            </p:txEl>
                                          </p:spTgt>
                                        </p:tgtEl>
                                      </p:cBhvr>
                                    </p:animEffect>
                                    <p:anim calcmode="lin" valueType="num">
                                      <p:cBhvr>
                                        <p:cTn id="34"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 Deterioration.</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 Lust of the eyes.</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Deut. 17:17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shall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multiply to himself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silver and gold.”</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He forgot the lessons of his father.  </a:t>
            </a:r>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 62:10-11 </a:t>
            </a: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riches increase, set not your heart on them.</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hath spoken…have I heard this; </a:t>
            </a:r>
          </a:p>
          <a:p>
            <a:pPr marL="0" indent="0">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power </a:t>
            </a:r>
            <a:r>
              <a:rPr lang="en-US" altLang="en-US" sz="48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belongeth</a:t>
            </a:r>
            <a:r>
              <a:rPr lang="en-US" alt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unto God.” </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0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 calcmode="lin" valueType="num">
                                      <p:cBhvr>
                                        <p:cTn id="7"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animEffect transition="in" filter="wipe(down)">
                                      <p:cBhvr>
                                        <p:cTn id="15" dur="500"/>
                                        <p:tgtEl>
                                          <p:spTgt spid="512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7" end="7"/>
                                            </p:txEl>
                                          </p:spTgt>
                                        </p:tgtEl>
                                        <p:attrNameLst>
                                          <p:attrName>style.visibility</p:attrName>
                                        </p:attrNameLst>
                                      </p:cBhvr>
                                      <p:to>
                                        <p:strVal val="visible"/>
                                      </p:to>
                                    </p:set>
                                    <p:anim calcmode="lin" valueType="num">
                                      <p:cBhvr>
                                        <p:cTn id="20"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lgn="ctr">
              <a:spcBef>
                <a:spcPts val="120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Most of God’s blessings are designed as “cause and effect”;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that they are the</a:t>
            </a:r>
          </a:p>
          <a:p>
            <a:pPr marL="0" indent="0" algn="ctr">
              <a:spcBef>
                <a:spcPts val="120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biproducts</a:t>
            </a: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our relationship with Him!</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Deut. 7:11-14</a:t>
            </a:r>
          </a:p>
          <a:p>
            <a:pPr marL="0" indent="0" algn="ctr">
              <a:spcBef>
                <a:spcPts val="1200"/>
              </a:spcBef>
              <a:buNone/>
            </a:pP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Things that strain the relationship (aka: Sin)</a:t>
            </a:r>
          </a:p>
          <a:p>
            <a:pPr marL="0" indent="0" algn="ctr">
              <a:spcBef>
                <a:spcPts val="1200"/>
              </a:spcBef>
              <a:buNone/>
            </a:pP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Affects either the “blessings” themselves,</a:t>
            </a:r>
          </a:p>
          <a:p>
            <a:pPr marL="0" indent="0" algn="ctr">
              <a:spcBef>
                <a:spcPts val="1200"/>
              </a:spcBef>
              <a:buNone/>
            </a:pPr>
            <a:r>
              <a:rPr lang="en-US" altLang="en-US" sz="36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our appreciation for or enjoyment of them. </a:t>
            </a:r>
          </a:p>
        </p:txBody>
      </p:sp>
    </p:spTree>
    <p:extLst>
      <p:ext uri="{BB962C8B-B14F-4D97-AF65-F5344CB8AC3E}">
        <p14:creationId xmlns:p14="http://schemas.microsoft.com/office/powerpoint/2010/main" val="22824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1000"/>
                                        <p:tgtEl>
                                          <p:spTgt spid="5123">
                                            <p:txEl>
                                              <p:pRg st="2" end="2"/>
                                            </p:txEl>
                                          </p:spTgt>
                                        </p:tgtEl>
                                      </p:cBhvr>
                                    </p:animEffect>
                                    <p:anim calcmode="lin" valueType="num">
                                      <p:cBhvr>
                                        <p:cTn id="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xEl>
                                              <p:pRg st="3" end="3"/>
                                            </p:txEl>
                                          </p:spTgt>
                                        </p:tgtEl>
                                        <p:attrNameLst>
                                          <p:attrName>style.visibility</p:attrName>
                                        </p:attrNameLst>
                                      </p:cBhvr>
                                      <p:to>
                                        <p:strVal val="visible"/>
                                      </p:to>
                                    </p:set>
                                    <p:animEffect transition="in" filter="barn(inVertical)">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did this “striving for stuff” leave him?     </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Eccl 5:10-11 </a:t>
            </a:r>
          </a:p>
          <a:p>
            <a:pPr marL="0" indent="0">
              <a:spcBef>
                <a:spcPts val="0"/>
              </a:spcBef>
              <a:buNone/>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loveth silver shall not be satisfied with silver; nor he that loveth abundance with increase:</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also </a:t>
            </a:r>
            <a:r>
              <a:rPr lang="en-US" altLang="en-US" sz="5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vanity.</a:t>
            </a:r>
          </a:p>
          <a:p>
            <a:pPr marL="0" indent="0" algn="ctr">
              <a:spcBef>
                <a:spcPts val="0"/>
              </a:spcBef>
              <a:buNone/>
            </a:pPr>
            <a:r>
              <a:rPr lang="en-US" alt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Vs. 15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he came forth of his mother's womb, naked shall he return to go as he came,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shall take nothing of his labor,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which he may carry away in his hand.” </a:t>
            </a:r>
            <a:endPar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0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5" dur="1000"/>
                                        <p:tgtEl>
                                          <p:spTgt spid="51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 calcmode="lin" valueType="num">
                                      <p:cBhvr>
                                        <p:cTn id="20"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1000"/>
                                        <p:tgtEl>
                                          <p:spTgt spid="5123">
                                            <p:txEl>
                                              <p:pRg st="5" end="5"/>
                                            </p:txEl>
                                          </p:spTgt>
                                        </p:tgtEl>
                                      </p:cBhvr>
                                    </p:animEffect>
                                    <p:anim calcmode="lin" valueType="num">
                                      <p:cBhvr>
                                        <p:cTn id="2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1000"/>
                                        <p:tgtEl>
                                          <p:spTgt spid="5123">
                                            <p:txEl>
                                              <p:pRg st="6" end="6"/>
                                            </p:txEl>
                                          </p:spTgt>
                                        </p:tgtEl>
                                      </p:cBhvr>
                                    </p:animEffect>
                                    <p:anim calcmode="lin" valueType="num">
                                      <p:cBhvr>
                                        <p:cTn id="3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 Deterioration.</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 Lust of the flesh.</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Deut. 17:17</a:t>
            </a:r>
          </a:p>
          <a:p>
            <a:pPr marL="0" indent="0">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shall he multiply wives to himself,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his heart turn not away:” </a:t>
            </a: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Kings 11:1-3  </a:t>
            </a:r>
          </a:p>
          <a:p>
            <a:pPr marL="0" indent="0" algn="ctr">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Solomon loved many strange women</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together with the daughter of Pharaoh…Moabites, Ammonites, Edomites,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Zidonians</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Hittites;</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A group of people in a room&#10;&#10;Description generated with high confidence">
            <a:extLst>
              <a:ext uri="{FF2B5EF4-FFF2-40B4-BE49-F238E27FC236}">
                <a16:creationId xmlns:a16="http://schemas.microsoft.com/office/drawing/2014/main" id="{4CE06B06-D71F-4BFE-A98F-2567A54A5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7" y="133350"/>
            <a:ext cx="8610600" cy="5143500"/>
          </a:xfrm>
          <a:prstGeom prst="rect">
            <a:avLst/>
          </a:prstGeom>
        </p:spPr>
      </p:pic>
    </p:spTree>
    <p:extLst>
      <p:ext uri="{BB962C8B-B14F-4D97-AF65-F5344CB8AC3E}">
        <p14:creationId xmlns:p14="http://schemas.microsoft.com/office/powerpoint/2010/main" val="9640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barn(inVertical)">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fade">
                                      <p:cBhvr>
                                        <p:cTn id="12" dur="1000"/>
                                        <p:tgtEl>
                                          <p:spTgt spid="5123">
                                            <p:txEl>
                                              <p:pRg st="4" end="4"/>
                                            </p:txEl>
                                          </p:spTgt>
                                        </p:tgtEl>
                                      </p:cBhvr>
                                    </p:animEffect>
                                    <p:anim calcmode="lin" valueType="num">
                                      <p:cBhvr>
                                        <p:cTn id="13"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1000"/>
                                        <p:tgtEl>
                                          <p:spTgt spid="5123">
                                            <p:txEl>
                                              <p:pRg st="5" end="5"/>
                                            </p:txEl>
                                          </p:spTgt>
                                        </p:tgtEl>
                                      </p:cBhvr>
                                    </p:animEffect>
                                    <p:anim calcmode="lin" valueType="num">
                                      <p:cBhvr>
                                        <p:cTn id="1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fade">
                                      <p:cBhvr>
                                        <p:cTn id="22" dur="1000"/>
                                        <p:tgtEl>
                                          <p:spTgt spid="5123">
                                            <p:txEl>
                                              <p:pRg st="6" end="6"/>
                                            </p:txEl>
                                          </p:spTgt>
                                        </p:tgtEl>
                                      </p:cBhvr>
                                    </p:animEffect>
                                    <p:anim calcmode="lin" valueType="num">
                                      <p:cBhvr>
                                        <p:cTn id="2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b="1" dirty="0"/>
              <a:t>1 Kings 11:2,3  </a:t>
            </a:r>
          </a:p>
          <a:p>
            <a:pPr marL="0" indent="0">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Solomon loved many strange women…</a:t>
            </a:r>
          </a:p>
          <a:p>
            <a:pPr marL="0" indent="0" algn="ctr">
              <a:spcBef>
                <a:spcPts val="0"/>
              </a:spcBef>
              <a:buNone/>
            </a:pPr>
            <a:endPar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nations concerning which the LORD said…, </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shall not go in to them, for surely they will turn away your heart after their gods:</a:t>
            </a:r>
          </a:p>
          <a:p>
            <a:pPr marL="0" indent="0" algn="ctr">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Solomon clave unto these in love</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spcBef>
                <a:spcPts val="1200"/>
              </a:spcBef>
              <a:buNone/>
            </a:pP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dābaq</a:t>
            </a: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pursued and adhered to. (Gen. 2:24)</a:t>
            </a:r>
          </a:p>
        </p:txBody>
      </p:sp>
    </p:spTree>
    <p:extLst>
      <p:ext uri="{BB962C8B-B14F-4D97-AF65-F5344CB8AC3E}">
        <p14:creationId xmlns:p14="http://schemas.microsoft.com/office/powerpoint/2010/main" val="37586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12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 calcmode="lin" valueType="num">
                                      <p:cBhvr>
                                        <p:cTn id="14"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7" dur="10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 calcmode="lin" valueType="num">
                                      <p:cBhvr>
                                        <p:cTn id="22"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4966606"/>
          </a:xfrm>
        </p:spPr>
        <p:txBody>
          <a:bodyPr/>
          <a:lstStyle/>
          <a:p>
            <a:pPr marL="0" indent="0">
              <a:spcBef>
                <a:spcPts val="0"/>
              </a:spcBef>
              <a:buNone/>
            </a:pPr>
            <a:r>
              <a:rPr lang="en-US" b="1" dirty="0"/>
              <a:t>1 Kings 11:3-6</a:t>
            </a:r>
            <a:r>
              <a:rPr lang="en-US" b="1" i="1" baseline="30000"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“And he had </a:t>
            </a:r>
            <a:r>
              <a:rPr 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seven hundred wives</a:t>
            </a:r>
            <a:r>
              <a:rPr lang="en-US" b="1" i="1" dirty="0">
                <a:solidFill>
                  <a:srgbClr val="FF0000"/>
                </a:solidFill>
                <a:latin typeface="Times New Roman" panose="02020603050405020304" pitchFamily="18" charset="0"/>
                <a:cs typeface="Times New Roman" panose="02020603050405020304" pitchFamily="18" charset="0"/>
              </a:rPr>
              <a:t>, princesses, and </a:t>
            </a:r>
            <a:r>
              <a:rPr 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hundred concubines</a:t>
            </a:r>
            <a:r>
              <a:rPr lang="en-US"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and his wives turned away his heart.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And he went after Ashtoreth the goddess of the </a:t>
            </a:r>
            <a:r>
              <a:rPr lang="en-US" b="1" i="1" dirty="0" err="1">
                <a:solidFill>
                  <a:srgbClr val="FF0000"/>
                </a:solidFill>
                <a:latin typeface="Times New Roman" panose="02020603050405020304" pitchFamily="18" charset="0"/>
                <a:cs typeface="Times New Roman" panose="02020603050405020304" pitchFamily="18" charset="0"/>
              </a:rPr>
              <a:t>Zidonians</a:t>
            </a:r>
            <a:r>
              <a:rPr lang="en-US" b="1" i="1" dirty="0">
                <a:solidFill>
                  <a:srgbClr val="FF0000"/>
                </a:solidFill>
                <a:latin typeface="Times New Roman" panose="02020603050405020304" pitchFamily="18" charset="0"/>
                <a:cs typeface="Times New Roman" panose="02020603050405020304" pitchFamily="18" charset="0"/>
              </a:rPr>
              <a:t>, and after </a:t>
            </a:r>
            <a:r>
              <a:rPr lang="en-US" b="1" i="1" dirty="0" err="1">
                <a:solidFill>
                  <a:srgbClr val="FF0000"/>
                </a:solidFill>
                <a:latin typeface="Times New Roman" panose="02020603050405020304" pitchFamily="18" charset="0"/>
                <a:cs typeface="Times New Roman" panose="02020603050405020304" pitchFamily="18" charset="0"/>
              </a:rPr>
              <a:t>Milcom</a:t>
            </a:r>
            <a:r>
              <a:rPr lang="en-US" b="1" i="1" dirty="0">
                <a:solidFill>
                  <a:srgbClr val="FF0000"/>
                </a:solidFill>
                <a:latin typeface="Times New Roman" panose="02020603050405020304" pitchFamily="18" charset="0"/>
                <a:cs typeface="Times New Roman" panose="02020603050405020304" pitchFamily="18" charset="0"/>
              </a:rPr>
              <a:t> the abomination of the Ammonites</a:t>
            </a:r>
            <a:r>
              <a:rPr lang="en-US" sz="28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Solomon did evil in the sight of the LORD,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6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wipe(down)">
                                      <p:cBhvr>
                                        <p:cTn id="15" dur="500"/>
                                        <p:tgtEl>
                                          <p:spTgt spid="512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 calcmode="lin" valueType="num">
                                      <p:cBhvr>
                                        <p:cTn id="20"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The Deterioration.</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Lust of the flesh</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a:t>1 Kings 11:7 </a:t>
            </a:r>
            <a:r>
              <a:rPr lang="en-US" b="1" i="1" baseline="30000"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t>
            </a: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FC4F77D-511F-4C16-B63D-E28BE202B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57150"/>
            <a:ext cx="4597977" cy="5143500"/>
          </a:xfrm>
          <a:prstGeom prst="rect">
            <a:avLst/>
          </a:prstGeom>
        </p:spPr>
      </p:pic>
      <p:sp>
        <p:nvSpPr>
          <p:cNvPr id="4" name="Rectangle 3">
            <a:extLst>
              <a:ext uri="{FF2B5EF4-FFF2-40B4-BE49-F238E27FC236}">
                <a16:creationId xmlns:a16="http://schemas.microsoft.com/office/drawing/2014/main" id="{E4449458-DBDE-4C42-8AAD-1EFE3AC324FF}"/>
              </a:ext>
            </a:extLst>
          </p:cNvPr>
          <p:cNvSpPr/>
          <p:nvPr/>
        </p:nvSpPr>
        <p:spPr>
          <a:xfrm>
            <a:off x="35417" y="1276350"/>
            <a:ext cx="4572000" cy="3539430"/>
          </a:xfrm>
          <a:prstGeom prst="rect">
            <a:avLst/>
          </a:prstGeom>
        </p:spPr>
        <p:txBody>
          <a:bodyPr>
            <a:spAutoFit/>
          </a:bodyPr>
          <a:lstStyle/>
          <a:p>
            <a:pPr marL="0" indent="0" algn="ctr">
              <a:spcBef>
                <a:spcPts val="0"/>
              </a:spcBef>
              <a:buNone/>
            </a:pPr>
            <a:r>
              <a:rPr lang="en-US" sz="3200" b="1" i="1" dirty="0">
                <a:solidFill>
                  <a:srgbClr val="FF0000"/>
                </a:solidFill>
                <a:latin typeface="Times New Roman" panose="02020603050405020304" pitchFamily="18" charset="0"/>
                <a:cs typeface="Times New Roman" panose="02020603050405020304" pitchFamily="18" charset="0"/>
              </a:rPr>
              <a:t>“Then did Solomon build an high place for </a:t>
            </a:r>
            <a:r>
              <a:rPr lang="en-US" sz="3200" b="1" i="1" dirty="0" err="1">
                <a:solidFill>
                  <a:srgbClr val="FF0000"/>
                </a:solidFill>
                <a:latin typeface="Times New Roman" panose="02020603050405020304" pitchFamily="18" charset="0"/>
                <a:cs typeface="Times New Roman" panose="02020603050405020304" pitchFamily="18" charset="0"/>
              </a:rPr>
              <a:t>Chemosh</a:t>
            </a:r>
            <a:r>
              <a:rPr lang="en-US" sz="3200" b="1" i="1" dirty="0">
                <a:solidFill>
                  <a:srgbClr val="FF0000"/>
                </a:solidFill>
                <a:latin typeface="Times New Roman" panose="02020603050405020304" pitchFamily="18" charset="0"/>
                <a:cs typeface="Times New Roman" panose="02020603050405020304" pitchFamily="18" charset="0"/>
              </a:rPr>
              <a:t>, the abomination of Moab, and for </a:t>
            </a:r>
            <a:r>
              <a:rPr lang="en-US" sz="3200" b="1" i="1" dirty="0" err="1">
                <a:solidFill>
                  <a:srgbClr val="FF0000"/>
                </a:solidFill>
                <a:latin typeface="Times New Roman" panose="02020603050405020304" pitchFamily="18" charset="0"/>
                <a:cs typeface="Times New Roman" panose="02020603050405020304" pitchFamily="18" charset="0"/>
              </a:rPr>
              <a:t>Molech</a:t>
            </a:r>
            <a:r>
              <a:rPr lang="en-US" sz="3200" b="1" i="1" dirty="0">
                <a:solidFill>
                  <a:srgbClr val="FF0000"/>
                </a:solidFill>
                <a:latin typeface="Times New Roman" panose="02020603050405020304" pitchFamily="18" charset="0"/>
                <a:cs typeface="Times New Roman" panose="02020603050405020304" pitchFamily="18" charset="0"/>
              </a:rPr>
              <a:t>, the abomination of the children of Ammon.” </a:t>
            </a:r>
          </a:p>
        </p:txBody>
      </p:sp>
    </p:spTree>
    <p:extLst>
      <p:ext uri="{BB962C8B-B14F-4D97-AF65-F5344CB8AC3E}">
        <p14:creationId xmlns:p14="http://schemas.microsoft.com/office/powerpoint/2010/main" val="82262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Solomon initiated child sacrifice in Israel</a:t>
            </a:r>
          </a:p>
          <a:p>
            <a:pPr marL="0" indent="0">
              <a:spcBef>
                <a:spcPts val="0"/>
              </a:spcBef>
              <a:buNone/>
            </a:pPr>
            <a:r>
              <a:rPr lang="en-US" b="1" dirty="0"/>
              <a:t> That lasted for hundreds of years until King Josiah:</a:t>
            </a:r>
            <a:endParaRPr lang="en-US" b="1" i="1" dirty="0">
              <a:solidFill>
                <a:srgbClr val="FF0000"/>
              </a:solidFill>
              <a:latin typeface="Times New Roman" panose="02020603050405020304" pitchFamily="18" charset="0"/>
              <a:cs typeface="Times New Roman" panose="02020603050405020304" pitchFamily="18" charset="0"/>
            </a:endParaRP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t>
            </a: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4449458-DBDE-4C42-8AAD-1EFE3AC324FF}"/>
              </a:ext>
            </a:extLst>
          </p:cNvPr>
          <p:cNvSpPr/>
          <p:nvPr/>
        </p:nvSpPr>
        <p:spPr>
          <a:xfrm>
            <a:off x="70834" y="1123950"/>
            <a:ext cx="4572000" cy="4031873"/>
          </a:xfrm>
          <a:prstGeom prst="rect">
            <a:avLst/>
          </a:prstGeom>
        </p:spPr>
        <p:txBody>
          <a:bodyPr>
            <a:spAutoFit/>
          </a:bodyPr>
          <a:lstStyle/>
          <a:p>
            <a:pPr marL="0" indent="0" algn="ctr">
              <a:spcBef>
                <a:spcPts val="0"/>
              </a:spcBef>
              <a:buNone/>
            </a:pPr>
            <a:r>
              <a:rPr lang="en-US" sz="3200" b="1" i="1" dirty="0">
                <a:solidFill>
                  <a:srgbClr val="FF0000"/>
                </a:solidFill>
                <a:latin typeface="Times New Roman" panose="02020603050405020304" pitchFamily="18" charset="0"/>
                <a:cs typeface="Times New Roman" panose="02020603050405020304" pitchFamily="18" charset="0"/>
              </a:rPr>
              <a:t>“defiled </a:t>
            </a:r>
            <a:r>
              <a:rPr lang="en-US" sz="3200" b="1" i="1" dirty="0" err="1">
                <a:solidFill>
                  <a:srgbClr val="FF0000"/>
                </a:solidFill>
                <a:latin typeface="Times New Roman" panose="02020603050405020304" pitchFamily="18" charset="0"/>
                <a:cs typeface="Times New Roman" panose="02020603050405020304" pitchFamily="18" charset="0"/>
              </a:rPr>
              <a:t>Topheth</a:t>
            </a:r>
            <a:r>
              <a:rPr lang="en-US" sz="3200" b="1" i="1" dirty="0">
                <a:solidFill>
                  <a:srgbClr val="FF0000"/>
                </a:solidFill>
                <a:latin typeface="Times New Roman" panose="02020603050405020304" pitchFamily="18" charset="0"/>
                <a:cs typeface="Times New Roman" panose="02020603050405020304" pitchFamily="18" charset="0"/>
              </a:rPr>
              <a:t>, which is in the valley of the children of Hinnom, </a:t>
            </a:r>
          </a:p>
          <a:p>
            <a:pPr marL="0" indent="0" algn="ctr">
              <a:spcBef>
                <a:spcPts val="0"/>
              </a:spcBef>
              <a:buNone/>
            </a:pPr>
            <a:r>
              <a:rPr lang="en-US" sz="3200" b="1" i="1" dirty="0">
                <a:solidFill>
                  <a:srgbClr val="FF0000"/>
                </a:solidFill>
                <a:latin typeface="Times New Roman" panose="02020603050405020304" pitchFamily="18" charset="0"/>
                <a:cs typeface="Times New Roman" panose="02020603050405020304" pitchFamily="18" charset="0"/>
              </a:rPr>
              <a:t>that no man might make his son or his daughter to pass through the fire to </a:t>
            </a:r>
            <a:r>
              <a:rPr lang="en-US" sz="3200" b="1" i="1" dirty="0" err="1">
                <a:solidFill>
                  <a:srgbClr val="FF0000"/>
                </a:solidFill>
                <a:latin typeface="Times New Roman" panose="02020603050405020304" pitchFamily="18" charset="0"/>
                <a:cs typeface="Times New Roman" panose="02020603050405020304" pitchFamily="18" charset="0"/>
              </a:rPr>
              <a:t>Molech</a:t>
            </a:r>
            <a:r>
              <a:rPr lang="en-US" sz="32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3200" b="1" dirty="0">
                <a:latin typeface="Times New Roman" panose="02020603050405020304" pitchFamily="18" charset="0"/>
                <a:cs typeface="Times New Roman" panose="02020603050405020304" pitchFamily="18" charset="0"/>
              </a:rPr>
              <a:t>2 Kings 23:10</a:t>
            </a:r>
            <a:r>
              <a:rPr lang="en-US" sz="3200" b="1" i="1" dirty="0">
                <a:solidFill>
                  <a:srgbClr val="FF0000"/>
                </a:solidFill>
                <a:latin typeface="Times New Roman" panose="02020603050405020304" pitchFamily="18" charset="0"/>
                <a:cs typeface="Times New Roman" panose="02020603050405020304" pitchFamily="18" charset="0"/>
              </a:rPr>
              <a:t> </a:t>
            </a:r>
          </a:p>
        </p:txBody>
      </p:sp>
      <p:pic>
        <p:nvPicPr>
          <p:cNvPr id="5" name="Picture 4" descr="A vintage photo of a group of people posing for the camera&#10;&#10;Description generated with very high confidence">
            <a:extLst>
              <a:ext uri="{FF2B5EF4-FFF2-40B4-BE49-F238E27FC236}">
                <a16:creationId xmlns:a16="http://schemas.microsoft.com/office/drawing/2014/main" id="{EC382734-E6F5-4BF2-A7B4-34083C07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42112"/>
            <a:ext cx="3921617" cy="4001388"/>
          </a:xfrm>
          <a:prstGeom prst="rect">
            <a:avLst/>
          </a:prstGeom>
        </p:spPr>
      </p:pic>
    </p:spTree>
    <p:extLst>
      <p:ext uri="{BB962C8B-B14F-4D97-AF65-F5344CB8AC3E}">
        <p14:creationId xmlns:p14="http://schemas.microsoft.com/office/powerpoint/2010/main" val="3809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How did the pursuit of Pleasure work out?</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Eccl 2:1 </a:t>
            </a: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will prove thee …enjoy pleasure: </a:t>
            </a:r>
          </a:p>
          <a:p>
            <a:pPr marL="0" indent="0">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behold, this also is vanity.” </a:t>
            </a:r>
          </a:p>
          <a:p>
            <a:pPr marL="0" indent="0" algn="ctr">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did Solomon discover by</a:t>
            </a:r>
          </a:p>
          <a:p>
            <a:pPr marL="0" indent="0" algn="ctr">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pursuing these paths of “self blessing” independent of God?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Eccl 12:8</a:t>
            </a:r>
          </a:p>
          <a:p>
            <a:pPr marL="0" indent="0">
              <a:spcBef>
                <a:spcPts val="0"/>
              </a:spcBef>
              <a:buNone/>
            </a:pPr>
            <a:r>
              <a:rPr lang="en-US" alt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“Vanity of vanities… all is vanity.” </a:t>
            </a:r>
          </a:p>
          <a:p>
            <a:pPr marL="0" indent="0" algn="ctr">
              <a:spcBef>
                <a:spcPts val="0"/>
              </a:spcBef>
              <a:buNone/>
            </a:pPr>
            <a:r>
              <a:rPr lang="en-US" altLang="en-US" sz="4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 the sun)</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wipe(down)">
                                      <p:cBhvr>
                                        <p:cTn id="15" dur="500"/>
                                        <p:tgtEl>
                                          <p:spTgt spid="512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wipe(down)">
                                      <p:cBhvr>
                                        <p:cTn id="18" dur="500"/>
                                        <p:tgtEl>
                                          <p:spTgt spid="51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23" dur="5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fade">
                                      <p:cBhvr>
                                        <p:cTn id="28" dur="1000"/>
                                        <p:tgtEl>
                                          <p:spTgt spid="5123">
                                            <p:txEl>
                                              <p:pRg st="6" end="6"/>
                                            </p:txEl>
                                          </p:spTgt>
                                        </p:tgtEl>
                                      </p:cBhvr>
                                    </p:animEffect>
                                    <p:anim calcmode="lin" valueType="num">
                                      <p:cBhvr>
                                        <p:cTn id="29"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lgn="ctr">
              <a:spcBef>
                <a:spcPts val="0"/>
              </a:spcBef>
              <a:buNone/>
            </a:pPr>
            <a:r>
              <a:rPr lang="en-US" sz="3600" b="1" dirty="0">
                <a:latin typeface="Times New Roman" panose="02020603050405020304" pitchFamily="18" charset="0"/>
                <a:cs typeface="Times New Roman" panose="02020603050405020304" pitchFamily="18" charset="0"/>
              </a:rPr>
              <a:t>Solomon started so strong, but got distracted and deceived by the Snares of Satan,</a:t>
            </a:r>
          </a:p>
          <a:p>
            <a:pPr marL="0" indent="0" algn="ctr">
              <a:spcBef>
                <a:spcPts val="0"/>
              </a:spcBef>
              <a:buNone/>
            </a:pPr>
            <a:r>
              <a:rPr lang="en-US" sz="3600" b="1" dirty="0">
                <a:latin typeface="Times New Roman" panose="02020603050405020304" pitchFamily="18" charset="0"/>
                <a:cs typeface="Times New Roman" panose="02020603050405020304" pitchFamily="18" charset="0"/>
              </a:rPr>
              <a:t> leaving him disappointed and disillusioned.</a:t>
            </a:r>
          </a:p>
          <a:p>
            <a:pPr marL="0" indent="0">
              <a:spcBef>
                <a:spcPts val="0"/>
              </a:spcBef>
              <a:buNone/>
            </a:pPr>
            <a:r>
              <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we really that different?</a:t>
            </a:r>
          </a:p>
          <a:p>
            <a:pPr marL="0" indent="0" algn="ctr">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tendency to seek the </a:t>
            </a: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“blessings of God”</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without cultivating an intimate relationship with the </a:t>
            </a:r>
            <a:r>
              <a:rPr lang="en-US" alt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of the Blessings” </a:t>
            </a: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universal!</a:t>
            </a:r>
          </a:p>
          <a:p>
            <a:pPr marL="0" indent="0">
              <a:spcBef>
                <a:spcPts val="0"/>
              </a:spcBef>
              <a:buNone/>
            </a:pPr>
            <a:endParaRPr lang="en-US" alt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1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fade">
                                      <p:cBhvr>
                                        <p:cTn id="14" dur="1000"/>
                                        <p:tgtEl>
                                          <p:spTgt spid="5123">
                                            <p:txEl>
                                              <p:pRg st="4" end="4"/>
                                            </p:txEl>
                                          </p:spTgt>
                                        </p:tgtEl>
                                      </p:cBhvr>
                                    </p:animEffect>
                                    <p:anim calcmode="lin" valueType="num">
                                      <p:cBhvr>
                                        <p:cTn id="1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lgn="ctr">
              <a:spcBef>
                <a:spcPts val="1800"/>
              </a:spcBef>
              <a:buNone/>
            </a:pPr>
            <a:r>
              <a:rPr lang="en-US" sz="3600" b="1" dirty="0">
                <a:latin typeface="Times New Roman" panose="02020603050405020304" pitchFamily="18" charset="0"/>
                <a:cs typeface="Times New Roman" panose="02020603050405020304" pitchFamily="18" charset="0"/>
              </a:rPr>
              <a:t>He learned </a:t>
            </a:r>
            <a:r>
              <a:rPr lang="en-US" sz="3600" b="1" i="1" dirty="0">
                <a:latin typeface="Times New Roman" panose="02020603050405020304" pitchFamily="18" charset="0"/>
                <a:cs typeface="Times New Roman" panose="02020603050405020304" pitchFamily="18" charset="0"/>
              </a:rPr>
              <a:t>(as will each eventually) </a:t>
            </a:r>
            <a:r>
              <a:rPr lang="en-US" sz="3600" b="1" dirty="0">
                <a:latin typeface="Times New Roman" panose="02020603050405020304" pitchFamily="18" charset="0"/>
                <a:cs typeface="Times New Roman" panose="02020603050405020304" pitchFamily="18" charset="0"/>
              </a:rPr>
              <a:t>that spending our time and energy investing in the wrong “kingdom” is the height of folly. </a:t>
            </a:r>
          </a:p>
          <a:p>
            <a:pPr marL="0" indent="0" algn="ctr">
              <a:spcBef>
                <a:spcPts val="0"/>
              </a:spcBef>
              <a:buNone/>
            </a:pPr>
            <a:r>
              <a:rPr lang="en-US" sz="3600" b="1" dirty="0">
                <a:latin typeface="Times New Roman" panose="02020603050405020304" pitchFamily="18" charset="0"/>
                <a:cs typeface="Times New Roman" panose="02020603050405020304" pitchFamily="18" charset="0"/>
              </a:rPr>
              <a:t>Jesus addressed this tendency in Mt. 6:19-22</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Lay not up for yourselves treasures on earth</a:t>
            </a:r>
          </a:p>
          <a:p>
            <a:pPr marL="0" indent="0" algn="ctr">
              <a:spcBef>
                <a:spcPts val="0"/>
              </a:spcBef>
              <a:buNone/>
            </a:pPr>
            <a:r>
              <a:rPr lang="en-US" sz="3600" b="1" i="1" dirty="0">
                <a:solidFill>
                  <a:srgbClr val="FF0000"/>
                </a:solidFill>
                <a:latin typeface="Times New Roman" panose="02020603050405020304" pitchFamily="18" charset="0"/>
                <a:cs typeface="Times New Roman" panose="02020603050405020304" pitchFamily="18" charset="0"/>
              </a:rPr>
              <a:t> But lay up for yourselves treasures in heaven, </a:t>
            </a:r>
          </a:p>
          <a:p>
            <a:pPr marL="0" indent="0" algn="ctr">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For where your treasure is, </a:t>
            </a:r>
          </a:p>
          <a:p>
            <a:pPr marL="0" indent="0" algn="ctr">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there will your heart be also.”</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3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4" dur="500"/>
                                        <p:tgtEl>
                                          <p:spTgt spid="5123">
                                            <p:txEl>
                                              <p:pRg st="2" end="2"/>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calcmode="lin" valueType="num">
                                      <p:cBhvr>
                                        <p:cTn id="22"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5123">
                                            <p:txEl>
                                              <p:pRg st="4" end="4"/>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 calcmode="lin" valueType="num">
                                      <p:cBhvr>
                                        <p:cTn id="28"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lgn="ctr">
              <a:spcBef>
                <a:spcPts val="0"/>
              </a:spcBef>
              <a:buNone/>
            </a:pPr>
            <a:r>
              <a:rPr lang="en-US" sz="3600" b="1" dirty="0">
                <a:latin typeface="Times New Roman" panose="02020603050405020304" pitchFamily="18" charset="0"/>
                <a:cs typeface="Times New Roman" panose="02020603050405020304" pitchFamily="18" charset="0"/>
              </a:rPr>
              <a:t>Ecclesiastes 12:13-14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“Let us hear the conclusion of the whole matter: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Fear God, and keep his commandments:</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for this is the whole duty of man. </a:t>
            </a:r>
          </a:p>
          <a:p>
            <a:pPr marL="0" indent="0" algn="ctr">
              <a:spcBef>
                <a:spcPts val="0"/>
              </a:spcBef>
              <a:buNone/>
            </a:pPr>
            <a:r>
              <a:rPr lang="en-US" b="1" i="1" baseline="30000" dirty="0">
                <a:solidFill>
                  <a:srgbClr val="FF0000"/>
                </a:solidFill>
                <a:latin typeface="Times New Roman" panose="02020603050405020304" pitchFamily="18" charset="0"/>
                <a:cs typeface="Times New Roman" panose="02020603050405020304" pitchFamily="18" charset="0"/>
              </a:rPr>
              <a:t>14 </a:t>
            </a:r>
            <a:r>
              <a:rPr lang="en-US" b="1" i="1" dirty="0">
                <a:solidFill>
                  <a:srgbClr val="FF0000"/>
                </a:solidFill>
                <a:latin typeface="Times New Roman" panose="02020603050405020304" pitchFamily="18" charset="0"/>
                <a:cs typeface="Times New Roman" panose="02020603050405020304" pitchFamily="18" charset="0"/>
              </a:rPr>
              <a:t> For God shall bring every work into judgment, with every secret thing,</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whether it be good </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err="1">
                <a:solidFill>
                  <a:srgbClr val="0000FF"/>
                </a:solidFill>
                <a:latin typeface="Times New Roman" panose="02020603050405020304" pitchFamily="18" charset="0"/>
                <a:cs typeface="Times New Roman" panose="02020603050405020304" pitchFamily="18" charset="0"/>
              </a:rPr>
              <a:t>tob</a:t>
            </a:r>
            <a:r>
              <a:rPr lang="en-US" sz="2800" b="1" dirty="0">
                <a:solidFill>
                  <a:srgbClr val="0000FF"/>
                </a:solidFill>
                <a:latin typeface="Times New Roman" panose="02020603050405020304" pitchFamily="18" charset="0"/>
                <a:cs typeface="Times New Roman" panose="02020603050405020304" pitchFamily="18" charset="0"/>
              </a:rPr>
              <a:t>: precious, valuable)</a:t>
            </a:r>
          </a:p>
          <a:p>
            <a:pPr marL="0" indent="0" algn="ctr">
              <a:spcBef>
                <a:spcPts val="0"/>
              </a:spcBef>
              <a:buNone/>
            </a:pPr>
            <a:r>
              <a:rPr lang="en-US" sz="2800" b="1" i="1" dirty="0">
                <a:latin typeface="Times New Roman" panose="02020603050405020304" pitchFamily="18" charset="0"/>
                <a:cs typeface="Times New Roman" panose="02020603050405020304" pitchFamily="18" charset="0"/>
              </a:rPr>
              <a:t>“gold, silver, precious stones” </a:t>
            </a:r>
            <a:r>
              <a:rPr lang="en-US" sz="2800" b="1" dirty="0">
                <a:latin typeface="Times New Roman" panose="02020603050405020304" pitchFamily="18" charset="0"/>
                <a:cs typeface="Times New Roman" panose="02020603050405020304" pitchFamily="18" charset="0"/>
              </a:rPr>
              <a:t>(1 Cor. 3:12)</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or whether it be evil.”  </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err="1">
                <a:solidFill>
                  <a:srgbClr val="0000FF"/>
                </a:solidFill>
                <a:latin typeface="Times New Roman" panose="02020603050405020304" pitchFamily="18" charset="0"/>
                <a:cs typeface="Times New Roman" panose="02020603050405020304" pitchFamily="18" charset="0"/>
              </a:rPr>
              <a:t>raʿ</a:t>
            </a:r>
            <a:r>
              <a:rPr lang="en-US" sz="2800" b="1" dirty="0">
                <a:solidFill>
                  <a:srgbClr val="0000FF"/>
                </a:solidFill>
                <a:latin typeface="Times New Roman" panose="02020603050405020304" pitchFamily="18" charset="0"/>
                <a:cs typeface="Times New Roman" panose="02020603050405020304" pitchFamily="18" charset="0"/>
              </a:rPr>
              <a:t>: evil, harmful, distressing)</a:t>
            </a:r>
          </a:p>
          <a:p>
            <a:pPr marL="0" indent="0" algn="ctr">
              <a:spcBef>
                <a:spcPts val="0"/>
              </a:spcBef>
              <a:buNone/>
            </a:pPr>
            <a:r>
              <a:rPr lang="en-US" sz="2800" b="1" i="1" dirty="0">
                <a:latin typeface="Times New Roman" panose="02020603050405020304" pitchFamily="18" charset="0"/>
                <a:cs typeface="Times New Roman" panose="02020603050405020304" pitchFamily="18" charset="0"/>
              </a:rPr>
              <a:t>“wood, hay, stubble” </a:t>
            </a:r>
            <a:r>
              <a:rPr lang="en-US" sz="2800" b="1" dirty="0">
                <a:latin typeface="Times New Roman" panose="02020603050405020304" pitchFamily="18" charset="0"/>
                <a:cs typeface="Times New Roman" panose="02020603050405020304" pitchFamily="18" charset="0"/>
              </a:rPr>
              <a:t>( 1 Cor. 3:12)</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2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wipe(down)">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 calcmode="lin" valueType="num">
                                      <p:cBhvr>
                                        <p:cTn id="27" dur="10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8" dur="1000" fill="hold"/>
                                        <p:tgtEl>
                                          <p:spTgt spid="5123">
                                            <p:txEl>
                                              <p:pRg st="6" end="6"/>
                                            </p:txEl>
                                          </p:spTgt>
                                        </p:tgtEl>
                                        <p:attrNameLst>
                                          <p:attrName>ppt_h</p:attrName>
                                        </p:attrNameLst>
                                      </p:cBhvr>
                                      <p:tavLst>
                                        <p:tav tm="0">
                                          <p:val>
                                            <p:fltVal val="0"/>
                                          </p:val>
                                        </p:tav>
                                        <p:tav tm="100000">
                                          <p:val>
                                            <p:strVal val="#ppt_h"/>
                                          </p:val>
                                        </p:tav>
                                      </p:tavLst>
                                    </p:anim>
                                    <p:anim calcmode="lin" valueType="num">
                                      <p:cBhvr>
                                        <p:cTn id="29" dur="1000" fill="hold"/>
                                        <p:tgtEl>
                                          <p:spTgt spid="5123">
                                            <p:txEl>
                                              <p:pRg st="6" end="6"/>
                                            </p:txEl>
                                          </p:spTgt>
                                        </p:tgtEl>
                                        <p:attrNameLst>
                                          <p:attrName>style.rotation</p:attrName>
                                        </p:attrNameLst>
                                      </p:cBhvr>
                                      <p:tavLst>
                                        <p:tav tm="0">
                                          <p:val>
                                            <p:fltVal val="90"/>
                                          </p:val>
                                        </p:tav>
                                        <p:tav tm="100000">
                                          <p:val>
                                            <p:fltVal val="0"/>
                                          </p:val>
                                        </p:tav>
                                      </p:tavLst>
                                    </p:anim>
                                    <p:animEffect transition="in" filter="fade">
                                      <p:cBhvr>
                                        <p:cTn id="30" dur="1000"/>
                                        <p:tgtEl>
                                          <p:spTgt spid="51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p:cTn id="35"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51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 calcmode="lin" valueType="num">
                                      <p:cBhvr>
                                        <p:cTn id="42" dur="1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43" dur="1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44" dur="1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45" dur="1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lgn="ctr">
              <a:spcBef>
                <a:spcPts val="0"/>
              </a:spcBef>
              <a:buNone/>
            </a:pPr>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Deut. 11:26-28 </a:t>
            </a:r>
          </a:p>
          <a:p>
            <a:pPr marL="0" indent="0" algn="ctr">
              <a:spcBef>
                <a:spcPts val="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set before you …a blessing and a curse; </a:t>
            </a:r>
          </a:p>
          <a:p>
            <a:pPr marL="0" indent="0" algn="ctr">
              <a:spcBef>
                <a:spcPts val="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blessing, if </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obey the commandments of the LORD your God…: </a:t>
            </a:r>
          </a:p>
          <a:p>
            <a:pPr marL="0" indent="0" algn="ctr">
              <a:spcBef>
                <a:spcPts val="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 curse, if ye will not </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obey the commandments of the LORD your God, </a:t>
            </a:r>
          </a:p>
          <a:p>
            <a:pPr marL="0" indent="0" algn="ctr">
              <a:spcBef>
                <a:spcPts val="120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turn aside out of the way which I command you this day,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go after other gods…” </a:t>
            </a:r>
          </a:p>
        </p:txBody>
      </p:sp>
    </p:spTree>
    <p:extLst>
      <p:ext uri="{BB962C8B-B14F-4D97-AF65-F5344CB8AC3E}">
        <p14:creationId xmlns:p14="http://schemas.microsoft.com/office/powerpoint/2010/main" val="12270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Effect transition="in" filter="barn(inVertical)">
                                      <p:cBhvr>
                                        <p:cTn id="19"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5417" y="-12879"/>
            <a:ext cx="9067800" cy="1136829"/>
          </a:xfrm>
        </p:spPr>
        <p:txBody>
          <a:bodyPr/>
          <a:lstStyle/>
          <a:p>
            <a:pPr marL="0" indent="0" algn="ctr">
              <a:spcBef>
                <a:spcPts val="0"/>
              </a:spcBef>
              <a:buNone/>
            </a:pPr>
            <a:r>
              <a:rPr lang="en-US" b="1" dirty="0">
                <a:latin typeface="Times New Roman" panose="02020603050405020304" pitchFamily="18" charset="0"/>
                <a:cs typeface="Times New Roman" panose="02020603050405020304" pitchFamily="18" charset="0"/>
              </a:rPr>
              <a:t>Ph 3:18-20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many walk… that they are the enemies of the cross of Christ: </a:t>
            </a:r>
          </a:p>
          <a:p>
            <a:pPr marL="0" indent="0" algn="ctr">
              <a:spcBef>
                <a:spcPts val="0"/>
              </a:spcBef>
              <a:buNone/>
            </a:pPr>
            <a:r>
              <a:rPr lang="en-US" b="1" i="1" dirty="0">
                <a:solidFill>
                  <a:srgbClr val="FF0000"/>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Whose end is destruction </a:t>
            </a:r>
            <a:r>
              <a:rPr lang="en-US" sz="3600" b="1" dirty="0">
                <a:solidFill>
                  <a:srgbClr val="0000FF"/>
                </a:solidFill>
                <a:latin typeface="Times New Roman" panose="02020603050405020304" pitchFamily="18" charset="0"/>
                <a:cs typeface="Times New Roman" panose="02020603050405020304" pitchFamily="18" charset="0"/>
              </a:rPr>
              <a:t>(ruin, loss) </a:t>
            </a:r>
            <a:r>
              <a:rPr lang="en-US" sz="3600" b="1" i="1" dirty="0">
                <a:solidFill>
                  <a:srgbClr val="FF0000"/>
                </a:solidFill>
                <a:latin typeface="Times New Roman" panose="02020603050405020304" pitchFamily="18" charset="0"/>
                <a:cs typeface="Times New Roman" panose="02020603050405020304" pitchFamily="18" charset="0"/>
              </a:rPr>
              <a:t>whose God is their belly </a:t>
            </a:r>
            <a:r>
              <a:rPr lang="en-US" sz="3600" b="1" dirty="0">
                <a:solidFill>
                  <a:srgbClr val="0000FF"/>
                </a:solidFill>
                <a:latin typeface="Times New Roman" panose="02020603050405020304" pitchFamily="18" charset="0"/>
                <a:cs typeface="Times New Roman" panose="02020603050405020304" pitchFamily="18" charset="0"/>
              </a:rPr>
              <a:t>(sensuality), </a:t>
            </a:r>
            <a:r>
              <a:rPr lang="en-US" sz="3600" b="1" i="1" dirty="0">
                <a:solidFill>
                  <a:srgbClr val="FF0000"/>
                </a:solidFill>
                <a:latin typeface="Times New Roman" panose="02020603050405020304" pitchFamily="18" charset="0"/>
                <a:cs typeface="Times New Roman" panose="02020603050405020304" pitchFamily="18" charset="0"/>
              </a:rPr>
              <a:t>and whose glory is in their shame, </a:t>
            </a:r>
            <a:r>
              <a:rPr lang="en-US" sz="3600" b="1" dirty="0">
                <a:solidFill>
                  <a:srgbClr val="0000FF"/>
                </a:solidFill>
                <a:latin typeface="Times New Roman" panose="02020603050405020304" pitchFamily="18" charset="0"/>
                <a:cs typeface="Times New Roman" panose="02020603050405020304" pitchFamily="18" charset="0"/>
              </a:rPr>
              <a:t>(pride of life)</a:t>
            </a:r>
          </a:p>
          <a:p>
            <a:pPr marL="0" indent="0" algn="ctr">
              <a:spcBef>
                <a:spcPts val="0"/>
              </a:spcBef>
              <a:buNone/>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who mind </a:t>
            </a:r>
            <a:r>
              <a:rPr lang="en-US" sz="3600" b="1" dirty="0">
                <a:solidFill>
                  <a:srgbClr val="0000FF"/>
                </a:solidFill>
                <a:latin typeface="Times New Roman" panose="02020603050405020304" pitchFamily="18" charset="0"/>
                <a:cs typeface="Times New Roman" panose="02020603050405020304" pitchFamily="18" charset="0"/>
              </a:rPr>
              <a:t>(focus on) </a:t>
            </a:r>
            <a:r>
              <a:rPr lang="en-US" sz="3600" b="1" i="1" dirty="0">
                <a:solidFill>
                  <a:srgbClr val="FF0000"/>
                </a:solidFill>
                <a:latin typeface="Times New Roman" panose="02020603050405020304" pitchFamily="18" charset="0"/>
                <a:cs typeface="Times New Roman" panose="02020603050405020304" pitchFamily="18" charset="0"/>
              </a:rPr>
              <a:t>earthly things.) </a:t>
            </a:r>
          </a:p>
          <a:p>
            <a:pPr marL="0" indent="0" algn="ctr">
              <a:spcBef>
                <a:spcPts val="1200"/>
              </a:spcBef>
              <a:buNone/>
            </a:pPr>
            <a:r>
              <a:rPr lang="en-US" sz="3600" b="1" i="1" dirty="0">
                <a:solidFill>
                  <a:srgbClr val="FF0000"/>
                </a:solidFill>
                <a:latin typeface="Times New Roman" panose="02020603050405020304" pitchFamily="18" charset="0"/>
                <a:cs typeface="Times New Roman" panose="02020603050405020304" pitchFamily="18" charset="0"/>
              </a:rPr>
              <a:t>For our conversation </a:t>
            </a:r>
            <a:r>
              <a:rPr lang="en-US" sz="3600" b="1" dirty="0">
                <a:solidFill>
                  <a:srgbClr val="0000FF"/>
                </a:solidFill>
                <a:latin typeface="Times New Roman" panose="02020603050405020304" pitchFamily="18" charset="0"/>
                <a:cs typeface="Times New Roman" panose="02020603050405020304" pitchFamily="18" charset="0"/>
              </a:rPr>
              <a:t>(citizenship) </a:t>
            </a:r>
            <a:r>
              <a:rPr lang="en-US" sz="3600" b="1" i="1" dirty="0">
                <a:solidFill>
                  <a:srgbClr val="FF0000"/>
                </a:solidFill>
                <a:latin typeface="Times New Roman" panose="02020603050405020304" pitchFamily="18" charset="0"/>
                <a:cs typeface="Times New Roman" panose="02020603050405020304" pitchFamily="18" charset="0"/>
              </a:rPr>
              <a:t>is in heaven; from whence also we look for the Lord Jesus Christ” </a:t>
            </a:r>
          </a:p>
          <a:p>
            <a:pPr marL="0" indent="0">
              <a:spcBef>
                <a:spcPts val="0"/>
              </a:spcBef>
              <a:buNone/>
            </a:pPr>
            <a:endPar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7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randombar(horizontal)">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 calcmode="lin" valueType="num">
                                      <p:cBhvr>
                                        <p:cTn id="12"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fade">
                                      <p:cBhvr>
                                        <p:cTn id="20" dur="1000"/>
                                        <p:tgtEl>
                                          <p:spTgt spid="5123">
                                            <p:txEl>
                                              <p:pRg st="3" end="3"/>
                                            </p:txEl>
                                          </p:spTgt>
                                        </p:tgtEl>
                                      </p:cBhvr>
                                    </p:animEffect>
                                    <p:anim calcmode="lin" valueType="num">
                                      <p:cBhvr>
                                        <p:cTn id="21"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AAF5805-0C23-43CF-BEB2-0A04596FB8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0553" y="2062103"/>
            <a:ext cx="3081397" cy="3081397"/>
          </a:xfrm>
        </p:spPr>
      </p:pic>
      <p:sp>
        <p:nvSpPr>
          <p:cNvPr id="4" name="Rectangle 3">
            <a:extLst>
              <a:ext uri="{FF2B5EF4-FFF2-40B4-BE49-F238E27FC236}">
                <a16:creationId xmlns:a16="http://schemas.microsoft.com/office/drawing/2014/main" id="{383C8566-0611-47F6-AFAA-95C417C41220}"/>
              </a:ext>
            </a:extLst>
          </p:cNvPr>
          <p:cNvSpPr/>
          <p:nvPr/>
        </p:nvSpPr>
        <p:spPr>
          <a:xfrm>
            <a:off x="0" y="0"/>
            <a:ext cx="9144000" cy="2062103"/>
          </a:xfrm>
          <a:prstGeom prst="rect">
            <a:avLst/>
          </a:prstGeom>
        </p:spPr>
        <p:txBody>
          <a:bodyPr wrap="square">
            <a:spAutoFit/>
          </a:bodyPr>
          <a:lstStyle/>
          <a:p>
            <a:r>
              <a:rPr lang="en-US" sz="44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But seek ye first the kingdom of God, </a:t>
            </a:r>
          </a:p>
          <a:p>
            <a:r>
              <a:rPr lang="en-US" sz="4000" b="1" i="1" dirty="0">
                <a:solidFill>
                  <a:srgbClr val="FF0000"/>
                </a:solidFill>
                <a:latin typeface="Times New Roman" panose="02020603050405020304" pitchFamily="18" charset="0"/>
                <a:cs typeface="Times New Roman" panose="02020603050405020304" pitchFamily="18" charset="0"/>
              </a:rPr>
              <a:t>  and his righteousness; and all these things shall be added unto you”  </a:t>
            </a:r>
            <a:r>
              <a:rPr lang="en-US" sz="4000" b="1" dirty="0">
                <a:latin typeface="Times New Roman" panose="02020603050405020304" pitchFamily="18" charset="0"/>
                <a:cs typeface="Times New Roman" panose="02020603050405020304" pitchFamily="18" charset="0"/>
              </a:rPr>
              <a:t>Mt 6:33 </a:t>
            </a:r>
            <a:endParaRPr lang="en-US"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8F38D1-289A-4D21-866A-4BF0A12284B9}"/>
              </a:ext>
            </a:extLst>
          </p:cNvPr>
          <p:cNvSpPr txBox="1"/>
          <p:nvPr/>
        </p:nvSpPr>
        <p:spPr>
          <a:xfrm>
            <a:off x="152399" y="2190750"/>
            <a:ext cx="6018153" cy="2123658"/>
          </a:xfrm>
          <a:prstGeom prst="rect">
            <a:avLst/>
          </a:prstGeom>
          <a:noFill/>
        </p:spPr>
        <p:txBody>
          <a:bodyPr wrap="square" rtlCol="0">
            <a:spAutoFit/>
          </a:bodyPr>
          <a:lstStyle/>
          <a:p>
            <a:r>
              <a:rPr lang="en-US" sz="4400" b="1" i="1" dirty="0">
                <a:latin typeface="Times New Roman" panose="02020603050405020304" pitchFamily="18" charset="0"/>
                <a:cs typeface="Times New Roman" panose="02020603050405020304" pitchFamily="18" charset="0"/>
              </a:rPr>
              <a:t>Which Kingdom are you:</a:t>
            </a:r>
          </a:p>
          <a:p>
            <a:pPr marL="571500" indent="-571500">
              <a:buFont typeface="Wingdings" panose="05000000000000000000" pitchFamily="2" charset="2"/>
              <a:buChar char="Ø"/>
            </a:pPr>
            <a:r>
              <a:rPr lang="en-US" sz="4400" b="1" i="1" dirty="0">
                <a:latin typeface="Times New Roman" panose="02020603050405020304" pitchFamily="18" charset="0"/>
                <a:cs typeface="Times New Roman" panose="02020603050405020304" pitchFamily="18" charset="0"/>
              </a:rPr>
              <a:t> Focused on?</a:t>
            </a:r>
          </a:p>
          <a:p>
            <a:pPr marL="571500" indent="-571500">
              <a:buFont typeface="Wingdings" panose="05000000000000000000" pitchFamily="2" charset="2"/>
              <a:buChar char="Ø"/>
            </a:pPr>
            <a:r>
              <a:rPr lang="en-US" sz="4400" b="1" i="1" dirty="0">
                <a:latin typeface="Times New Roman" panose="02020603050405020304" pitchFamily="18" charset="0"/>
                <a:cs typeface="Times New Roman" panose="02020603050405020304" pitchFamily="18" charset="0"/>
              </a:rPr>
              <a:t>Investing in?</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45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1200"/>
              </a:spcBef>
              <a:buNone/>
            </a:pPr>
            <a:r>
              <a:rPr lang="en-US" altLang="en-US" sz="4000" b="1" dirty="0">
                <a:effectLst>
                  <a:outerShdw blurRad="38100" dist="38100" dir="2700000" algn="tl">
                    <a:srgbClr val="000000">
                      <a:alpha val="43137"/>
                    </a:srgbClr>
                  </a:outerShdw>
                </a:effectLst>
              </a:rPr>
              <a:t>  It’s Satan’s nature to Curse us</a:t>
            </a:r>
            <a:r>
              <a:rPr lang="en-US" altLang="en-US" b="1" dirty="0">
                <a:effectLst>
                  <a:outerShdw blurRad="38100" dist="38100" dir="2700000" algn="tl">
                    <a:srgbClr val="000000">
                      <a:alpha val="43137"/>
                    </a:srgbClr>
                  </a:outerShdw>
                </a:effectLst>
              </a:rPr>
              <a:t>.  </a:t>
            </a:r>
            <a:r>
              <a:rPr lang="en-US" altLang="en-US" sz="3600" b="1" dirty="0">
                <a:effectLst>
                  <a:outerShdw blurRad="38100" dist="38100" dir="2700000" algn="tl">
                    <a:srgbClr val="000000">
                      <a:alpha val="43137"/>
                    </a:srgbClr>
                  </a:outerShdw>
                </a:effectLst>
              </a:rPr>
              <a:t>Jn. 10:10</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thief cometh not but to steal, kill, destroy.”</a:t>
            </a:r>
          </a:p>
          <a:p>
            <a:pPr marL="0" indent="0" algn="ctr">
              <a:spcBef>
                <a:spcPts val="1200"/>
              </a:spcBef>
              <a:buNone/>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8:44-45 </a:t>
            </a:r>
            <a:r>
              <a:rPr lang="en-US" alt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are of your father the devil,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lusts of your father ye will do.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was a murderer from the beginning, and abode not in the truth, because there is no truth in him.</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he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speaketh</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lie, he </a:t>
            </a:r>
            <a:r>
              <a:rPr lang="en-US" altLang="en-US"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speaketh</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his own: </a:t>
            </a:r>
          </a:p>
          <a:p>
            <a:pPr marL="0" indent="0" algn="ctr">
              <a:spcBef>
                <a:spcPts val="0"/>
              </a:spcBef>
              <a:buNone/>
            </a:pP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t>
            </a:r>
            <a:r>
              <a:rPr lang="en-US" alt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 a liar</a:t>
            </a:r>
            <a:r>
              <a:rPr lang="en-US" alt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the father of it.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because I tell you the truth, ye believe me not.” </a:t>
            </a:r>
          </a:p>
        </p:txBody>
      </p:sp>
    </p:spTree>
    <p:extLst>
      <p:ext uri="{BB962C8B-B14F-4D97-AF65-F5344CB8AC3E}">
        <p14:creationId xmlns:p14="http://schemas.microsoft.com/office/powerpoint/2010/main" val="41433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wipe(down)">
                                      <p:cBhvr>
                                        <p:cTn id="7" dur="500"/>
                                        <p:tgtEl>
                                          <p:spTgt spid="512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wipe(down)">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 calcmode="lin" valueType="num">
                                      <p:cBhvr>
                                        <p:cTn id="15"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fade">
                                      <p:cBhvr>
                                        <p:cTn id="22" dur="1000"/>
                                        <p:tgtEl>
                                          <p:spTgt spid="5123">
                                            <p:txEl>
                                              <p:pRg st="5" end="5"/>
                                            </p:txEl>
                                          </p:spTgt>
                                        </p:tgtEl>
                                      </p:cBhvr>
                                    </p:animEffect>
                                    <p:anim calcmode="lin" valueType="num">
                                      <p:cBhvr>
                                        <p:cTn id="2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1000"/>
                                        <p:tgtEl>
                                          <p:spTgt spid="5123">
                                            <p:txEl>
                                              <p:pRg st="6" end="6"/>
                                            </p:txEl>
                                          </p:spTgt>
                                        </p:tgtEl>
                                      </p:cBhvr>
                                    </p:animEffect>
                                    <p:anim calcmode="lin" valueType="num">
                                      <p:cBhvr>
                                        <p:cTn id="2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123">
                                            <p:txEl>
                                              <p:pRg st="7" end="7"/>
                                            </p:txEl>
                                          </p:spTgt>
                                        </p:tgtEl>
                                        <p:attrNameLst>
                                          <p:attrName>style.visibility</p:attrName>
                                        </p:attrNameLst>
                                      </p:cBhvr>
                                      <p:to>
                                        <p:strVal val="visible"/>
                                      </p:to>
                                    </p:set>
                                    <p:anim calcmode="lin" valueType="num">
                                      <p:cBhvr>
                                        <p:cTn id="34" dur="10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5123">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38100" y="80264"/>
            <a:ext cx="9067800" cy="2190750"/>
          </a:xfrm>
        </p:spPr>
        <p:txBody>
          <a:bodyPr/>
          <a:lstStyle/>
          <a:p>
            <a:pPr marL="0" indent="0" algn="ctr">
              <a:spcBef>
                <a:spcPts val="0"/>
              </a:spcBef>
              <a:buNone/>
            </a:pP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Satan “lies” and convinces us that we can “bypass” God’s conditions (relationship) and “bless ourselves” by pursuing the:   </a:t>
            </a:r>
          </a:p>
          <a:p>
            <a:pPr marL="0" indent="0">
              <a:spcBef>
                <a:spcPts val="0"/>
              </a:spcBef>
              <a:buNone/>
            </a:pPr>
            <a:endParaRPr lang="en-US" altLang="en-US" sz="2800" b="1" dirty="0">
              <a:effectLst>
                <a:outerShdw blurRad="38100" dist="38100" dir="2700000" algn="tl">
                  <a:srgbClr val="000000">
                    <a:alpha val="43137"/>
                  </a:srgbClr>
                </a:outerShdw>
              </a:effectLst>
            </a:endParaRPr>
          </a:p>
        </p:txBody>
      </p:sp>
      <p:pic>
        <p:nvPicPr>
          <p:cNvPr id="17" name="Picture 16" descr="A picture containing indoor&#10;&#10;Description generated with high confidence">
            <a:extLst>
              <a:ext uri="{FF2B5EF4-FFF2-40B4-BE49-F238E27FC236}">
                <a16:creationId xmlns:a16="http://schemas.microsoft.com/office/drawing/2014/main" id="{B8594A9C-C934-4D62-BCD7-13BE07ED4C27}"/>
              </a:ext>
            </a:extLst>
          </p:cNvPr>
          <p:cNvPicPr>
            <a:picLocks noChangeAspect="1"/>
          </p:cNvPicPr>
          <p:nvPr/>
        </p:nvPicPr>
        <p:blipFill rotWithShape="1">
          <a:blip r:embed="rId3">
            <a:extLst>
              <a:ext uri="{28A0092B-C50C-407E-A947-70E740481C1C}">
                <a14:useLocalDpi xmlns:a14="http://schemas.microsoft.com/office/drawing/2010/main" val="0"/>
              </a:ext>
            </a:extLst>
          </a:blip>
          <a:srcRect l="11635" t="2187" r="-433" b="7627"/>
          <a:stretch/>
        </p:blipFill>
        <p:spPr>
          <a:xfrm>
            <a:off x="0" y="-115881"/>
            <a:ext cx="9038824" cy="3156017"/>
          </a:xfrm>
          <a:prstGeom prst="rect">
            <a:avLst/>
          </a:prstGeom>
        </p:spPr>
      </p:pic>
      <p:sp>
        <p:nvSpPr>
          <p:cNvPr id="15" name="Rectangle 14">
            <a:extLst>
              <a:ext uri="{FF2B5EF4-FFF2-40B4-BE49-F238E27FC236}">
                <a16:creationId xmlns:a16="http://schemas.microsoft.com/office/drawing/2014/main" id="{85B1A6F9-00A1-4B6D-8617-540FEE24E549}"/>
              </a:ext>
            </a:extLst>
          </p:cNvPr>
          <p:cNvSpPr/>
          <p:nvPr/>
        </p:nvSpPr>
        <p:spPr>
          <a:xfrm>
            <a:off x="533400" y="1809750"/>
            <a:ext cx="8572500" cy="1077218"/>
          </a:xfrm>
          <a:prstGeom prst="rect">
            <a:avLst/>
          </a:prstGeom>
        </p:spPr>
        <p:txBody>
          <a:bodyPr wrap="square">
            <a:spAutoFit/>
          </a:bodyPr>
          <a:lstStyle/>
          <a:p>
            <a:pPr algn="ctr"/>
            <a:r>
              <a:rPr lang="en-US" sz="3200" b="1" i="1" dirty="0">
                <a:solidFill>
                  <a:srgbClr val="FF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“lust of the flesh, the lust of the eyes, and the pride of life…”</a:t>
            </a:r>
            <a:r>
              <a:rPr lang="en-US" b="1" i="1" dirty="0">
                <a:solidFill>
                  <a:srgbClr val="FF0000"/>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1 Jn. 2:16</a:t>
            </a:r>
            <a:endParaRPr lang="en-US" sz="2400" dirty="0">
              <a:solidFill>
                <a:schemeClr val="bg1"/>
              </a:solidFill>
            </a:endParaRPr>
          </a:p>
        </p:txBody>
      </p:sp>
      <p:sp>
        <p:nvSpPr>
          <p:cNvPr id="18" name="Rectangle 17">
            <a:extLst>
              <a:ext uri="{FF2B5EF4-FFF2-40B4-BE49-F238E27FC236}">
                <a16:creationId xmlns:a16="http://schemas.microsoft.com/office/drawing/2014/main" id="{B6264AC6-58E0-4E10-852E-A198E1C8ACA6}"/>
              </a:ext>
            </a:extLst>
          </p:cNvPr>
          <p:cNvSpPr/>
          <p:nvPr/>
        </p:nvSpPr>
        <p:spPr>
          <a:xfrm>
            <a:off x="38100" y="3193305"/>
            <a:ext cx="9105900" cy="1754326"/>
          </a:xfrm>
          <a:prstGeom prst="rect">
            <a:avLst/>
          </a:prstGeom>
        </p:spPr>
        <p:txBody>
          <a:bodyPr wrap="square">
            <a:spAutoFit/>
          </a:bodyPr>
          <a:lstStyle/>
          <a:p>
            <a:pPr algn="ctr"/>
            <a:r>
              <a:rPr lang="en-US" sz="3600" b="1" i="1" dirty="0">
                <a:solidFill>
                  <a:srgbClr val="FF0000"/>
                </a:solidFill>
                <a:latin typeface="Times New Roman" panose="02020603050405020304" pitchFamily="18" charset="0"/>
                <a:cs typeface="Times New Roman" panose="02020603050405020304" pitchFamily="18" charset="0"/>
              </a:rPr>
              <a:t>“Lest Satan should get an advantage of us:</a:t>
            </a:r>
          </a:p>
          <a:p>
            <a:pPr algn="ctr"/>
            <a:r>
              <a:rPr lang="en-US" sz="3600" b="1" i="1" dirty="0">
                <a:solidFill>
                  <a:srgbClr val="FF0000"/>
                </a:solidFill>
                <a:latin typeface="Times New Roman" panose="02020603050405020304" pitchFamily="18" charset="0"/>
                <a:cs typeface="Times New Roman" panose="02020603050405020304" pitchFamily="18" charset="0"/>
              </a:rPr>
              <a:t> for we are not ignorant of his </a:t>
            </a:r>
            <a:r>
              <a:rPr lang="en-US" sz="36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devices</a:t>
            </a:r>
            <a:r>
              <a:rPr lang="en-US" sz="3600" b="1" i="1" dirty="0">
                <a:solidFill>
                  <a:srgbClr val="FF0000"/>
                </a:solidFill>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2 Cor 2:11</a:t>
            </a:r>
          </a:p>
          <a:p>
            <a:pPr algn="ct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no’ēma</a:t>
            </a:r>
            <a:r>
              <a:rPr lang="en-US" sz="3600" b="1" dirty="0">
                <a:solidFill>
                  <a:srgbClr val="0000FF"/>
                </a:solidFill>
                <a:latin typeface="Times New Roman" panose="02020603050405020304" pitchFamily="18" charset="0"/>
                <a:cs typeface="Times New Roman" panose="02020603050405020304" pitchFamily="18" charset="0"/>
              </a:rPr>
              <a:t>: purpose or disposition)</a:t>
            </a:r>
            <a:endParaRPr 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7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down)">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1000"/>
                                        <p:tgtEl>
                                          <p:spTgt spid="18">
                                            <p:txEl>
                                              <p:pRg st="1" end="1"/>
                                            </p:txEl>
                                          </p:spTgt>
                                        </p:tgtEl>
                                      </p:cBhvr>
                                    </p:animEffect>
                                    <p:anim calcmode="lin" valueType="num">
                                      <p:cBhvr>
                                        <p:cTn id="25"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 calcmode="lin" valueType="num">
                                      <p:cBhvr>
                                        <p:cTn id="31" dur="10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8">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8">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5119006"/>
          </a:xfrm>
        </p:spPr>
        <p:txBody>
          <a:bodyPr/>
          <a:lstStyle/>
          <a:p>
            <a:pPr marL="0" indent="0" algn="ctr">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We’ve considered the snares of:</a:t>
            </a:r>
          </a:p>
          <a:p>
            <a:pPr>
              <a:spcBef>
                <a:spcPts val="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Pride and its relation to bitterness and    </a:t>
            </a:r>
          </a:p>
          <a:p>
            <a:pPr marL="0" indent="0">
              <a:spcBef>
                <a:spcPts val="0"/>
              </a:spcBef>
              <a:buNone/>
            </a:pPr>
            <a:r>
              <a:rPr lang="en-US" alt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rebellion. </a:t>
            </a:r>
            <a:r>
              <a:rPr lang="en-US" altLang="en-US" sz="3600" b="1" i="1" dirty="0">
                <a:solidFill>
                  <a:srgbClr val="FF0000"/>
                </a:solidFill>
                <a:effectLst>
                  <a:outerShdw blurRad="38100" dist="38100" dir="2700000" algn="tl">
                    <a:srgbClr val="000000">
                      <a:alpha val="43137"/>
                    </a:srgbClr>
                  </a:outerShdw>
                </a:effectLst>
              </a:rPr>
              <a:t> </a:t>
            </a:r>
            <a:r>
              <a:rPr lang="en-US" altLang="en-US" b="1" i="1" dirty="0">
                <a:solidFill>
                  <a:srgbClr val="FF0000"/>
                </a:solidFill>
                <a:effectLst>
                  <a:outerShdw blurRad="38100" dist="38100" dir="2700000" algn="tl">
                    <a:srgbClr val="000000">
                      <a:alpha val="43137"/>
                    </a:srgbClr>
                  </a:outerShdw>
                </a:effectLst>
              </a:rPr>
              <a:t>(Heb. 12:15; </a:t>
            </a:r>
            <a:r>
              <a:rPr lang="en-US" altLang="en-US" sz="3600" b="1" i="1" dirty="0">
                <a:solidFill>
                  <a:srgbClr val="FF0000"/>
                </a:solidFill>
                <a:effectLst>
                  <a:outerShdw blurRad="38100" dist="38100" dir="2700000" algn="tl">
                    <a:srgbClr val="000000">
                      <a:alpha val="43137"/>
                    </a:srgbClr>
                  </a:outerShdw>
                </a:effectLst>
              </a:rPr>
              <a:t>1 Sam 15:23)</a:t>
            </a:r>
          </a:p>
          <a:p>
            <a:pPr>
              <a:spcBef>
                <a:spcPts val="12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Covetousness and its relation to “Idolatry”. </a:t>
            </a:r>
          </a:p>
          <a:p>
            <a:pPr marL="0" indent="0">
              <a:spcBef>
                <a:spcPts val="0"/>
              </a:spcBef>
              <a:buNone/>
            </a:pPr>
            <a:r>
              <a:rPr lang="en-US" altLang="en-US" sz="3600" b="1" i="1" dirty="0">
                <a:solidFill>
                  <a:srgbClr val="FF0000"/>
                </a:solidFill>
                <a:effectLst>
                  <a:outerShdw blurRad="38100" dist="38100" dir="2700000" algn="tl">
                    <a:srgbClr val="000000">
                      <a:alpha val="43137"/>
                    </a:srgbClr>
                  </a:outerShdw>
                </a:effectLst>
              </a:rPr>
              <a:t>             (Eph. 5:5; 1 Tim. 6:10; Col. 3:5,6)</a:t>
            </a:r>
          </a:p>
          <a:p>
            <a:pPr>
              <a:spcBef>
                <a:spcPts val="1200"/>
              </a:spcBef>
              <a:buFont typeface="Wingdings" panose="05000000000000000000" pitchFamily="2" charset="2"/>
              <a:buChar char="Ø"/>
            </a:pPr>
            <a:r>
              <a:rPr lang="en-US" altLang="en-US" sz="3600" b="1" dirty="0">
                <a:effectLst>
                  <a:outerShdw blurRad="38100" dist="38100" dir="2700000" algn="tl">
                    <a:srgbClr val="000000">
                      <a:alpha val="43137"/>
                    </a:srgbClr>
                  </a:outerShdw>
                </a:effectLst>
              </a:rPr>
              <a:t>Sensuality and how it numbs us to God’s voice and prompting. </a:t>
            </a:r>
          </a:p>
          <a:p>
            <a:pPr marL="0" indent="0">
              <a:spcBef>
                <a:spcPts val="0"/>
              </a:spcBef>
              <a:buNone/>
            </a:pPr>
            <a:r>
              <a:rPr lang="en-US" altLang="en-US" sz="3600" b="1" dirty="0">
                <a:effectLst>
                  <a:outerShdw blurRad="38100" dist="38100" dir="2700000" algn="tl">
                    <a:srgbClr val="000000">
                      <a:alpha val="43137"/>
                    </a:srgbClr>
                  </a:outerShdw>
                </a:effectLst>
              </a:rPr>
              <a:t>      </a:t>
            </a:r>
            <a:r>
              <a:rPr lang="en-US" altLang="en-US" sz="3600" b="1" i="1" dirty="0">
                <a:solidFill>
                  <a:srgbClr val="FF0000"/>
                </a:solidFill>
                <a:effectLst>
                  <a:outerShdw blurRad="38100" dist="38100" dir="2700000" algn="tl">
                    <a:srgbClr val="000000">
                      <a:alpha val="43137"/>
                    </a:srgbClr>
                  </a:outerShdw>
                </a:effectLst>
              </a:rPr>
              <a:t>(1 </a:t>
            </a:r>
            <a:r>
              <a:rPr lang="en-US" altLang="en-US" sz="3600" b="1" i="1" dirty="0" err="1">
                <a:solidFill>
                  <a:srgbClr val="FF0000"/>
                </a:solidFill>
                <a:effectLst>
                  <a:outerShdw blurRad="38100" dist="38100" dir="2700000" algn="tl">
                    <a:srgbClr val="000000">
                      <a:alpha val="43137"/>
                    </a:srgbClr>
                  </a:outerShdw>
                </a:effectLst>
              </a:rPr>
              <a:t>Thes</a:t>
            </a:r>
            <a:r>
              <a:rPr lang="en-US" altLang="en-US" sz="3600" b="1" i="1" dirty="0">
                <a:solidFill>
                  <a:srgbClr val="FF0000"/>
                </a:solidFill>
                <a:effectLst>
                  <a:outerShdw blurRad="38100" dist="38100" dir="2700000" algn="tl">
                    <a:srgbClr val="000000">
                      <a:alpha val="43137"/>
                    </a:srgbClr>
                  </a:outerShdw>
                </a:effectLst>
              </a:rPr>
              <a:t>. 5:1-7; 1 Pt. 2:11; Heb. 3:5) </a:t>
            </a:r>
          </a:p>
          <a:p>
            <a:pPr>
              <a:spcBef>
                <a:spcPts val="0"/>
              </a:spcBef>
              <a:buFont typeface="Wingdings" panose="05000000000000000000" pitchFamily="2" charset="2"/>
              <a:buChar char="Ø"/>
            </a:pPr>
            <a:endParaRPr lang="en-US" altLang="en-US" sz="3600" b="1" dirty="0">
              <a:effectLst>
                <a:outerShdw blurRad="38100" dist="38100" dir="2700000" algn="tl">
                  <a:srgbClr val="000000">
                    <a:alpha val="43137"/>
                  </a:srgbClr>
                </a:outerShdw>
              </a:effectLst>
            </a:endParaRPr>
          </a:p>
          <a:p>
            <a:pPr marL="0" indent="0">
              <a:buNone/>
            </a:pPr>
            <a:endParaRPr lang="en-US" alt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95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 calcmode="lin" valueType="num">
                                      <p:cBhvr>
                                        <p:cTn id="12"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1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 calcmode="lin" valueType="num">
                                      <p:cBhvr>
                                        <p:cTn id="19"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12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 calcmode="lin" valueType="num">
                                      <p:cBhvr>
                                        <p:cTn id="24"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51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fade">
                                      <p:cBhvr>
                                        <p:cTn id="31" dur="1000"/>
                                        <p:tgtEl>
                                          <p:spTgt spid="5123">
                                            <p:txEl>
                                              <p:pRg st="5" end="5"/>
                                            </p:txEl>
                                          </p:spTgt>
                                        </p:tgtEl>
                                      </p:cBhvr>
                                    </p:animEffect>
                                    <p:anim calcmode="lin" valueType="num">
                                      <p:cBhvr>
                                        <p:cTn id="32"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3">
                                            <p:txEl>
                                              <p:pRg st="6" end="6"/>
                                            </p:txEl>
                                          </p:spTgt>
                                        </p:tgtEl>
                                        <p:attrNameLst>
                                          <p:attrName>style.visibility</p:attrName>
                                        </p:attrNameLst>
                                      </p:cBhvr>
                                      <p:to>
                                        <p:strVal val="visible"/>
                                      </p:to>
                                    </p:set>
                                    <p:animEffect transition="in" filter="fade">
                                      <p:cBhvr>
                                        <p:cTn id="36" dur="1000"/>
                                        <p:tgtEl>
                                          <p:spTgt spid="5123">
                                            <p:txEl>
                                              <p:pRg st="6" end="6"/>
                                            </p:txEl>
                                          </p:spTgt>
                                        </p:tgtEl>
                                      </p:cBhvr>
                                    </p:animEffect>
                                    <p:anim calcmode="lin" valueType="num">
                                      <p:cBhvr>
                                        <p:cTn id="37"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76200" y="24494"/>
            <a:ext cx="9067800" cy="5119006"/>
          </a:xfrm>
        </p:spPr>
        <p:txBody>
          <a:bodyPr/>
          <a:lstStyle/>
          <a:p>
            <a:pPr marL="0" indent="0" algn="ctr">
              <a:spcBef>
                <a:spcPts val="0"/>
              </a:spcBef>
              <a:buNone/>
            </a:pPr>
            <a:r>
              <a:rPr lang="en-US" alt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 like to conclude this series by examining how Satan used all three “snares” to trap the “wisest man”. </a:t>
            </a:r>
          </a:p>
          <a:p>
            <a:pPr marL="0" indent="0" algn="ctr">
              <a:spcBef>
                <a:spcPts val="0"/>
              </a:spcBef>
              <a:buNone/>
            </a:pPr>
            <a:r>
              <a:rPr lang="en-US" altLang="en-US" sz="3600" b="1" dirty="0">
                <a:effectLst>
                  <a:outerShdw blurRad="38100" dist="38100" dir="2700000" algn="tl">
                    <a:srgbClr val="000000">
                      <a:alpha val="43137"/>
                    </a:srgbClr>
                  </a:outerShdw>
                </a:effectLst>
              </a:rPr>
              <a:t>2 Samuel 12:24</a:t>
            </a: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comforted Bathsheba his wife, and she bare a son, and he called his name Solomon:</a:t>
            </a:r>
          </a:p>
          <a:p>
            <a:pPr marL="0" indent="0" algn="ctr">
              <a:spcBef>
                <a:spcPts val="0"/>
              </a:spcBef>
              <a:buNone/>
            </a:pPr>
            <a:endPar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alt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LORD loved him.” </a:t>
            </a:r>
          </a:p>
          <a:p>
            <a:pPr>
              <a:spcBef>
                <a:spcPts val="0"/>
              </a:spcBef>
              <a:buFont typeface="Wingdings" panose="05000000000000000000" pitchFamily="2" charset="2"/>
              <a:buChar char="Ø"/>
            </a:pPr>
            <a:endParaRPr lang="en-US" altLang="en-US" sz="3600" b="1" dirty="0">
              <a:effectLst>
                <a:outerShdw blurRad="38100" dist="38100" dir="2700000" algn="tl">
                  <a:srgbClr val="000000">
                    <a:alpha val="43137"/>
                  </a:srgbClr>
                </a:outerShdw>
              </a:effectLst>
            </a:endParaRPr>
          </a:p>
          <a:p>
            <a:pPr marL="0" indent="0">
              <a:buNone/>
            </a:pPr>
            <a:endParaRPr lang="en-US" altLang="en-US" sz="3600" b="1" dirty="0">
              <a:effectLst>
                <a:outerShdw blurRad="38100" dist="38100" dir="2700000" algn="tl">
                  <a:srgbClr val="000000">
                    <a:alpha val="43137"/>
                  </a:srgbClr>
                </a:outerShdw>
              </a:effectLst>
            </a:endParaRPr>
          </a:p>
        </p:txBody>
      </p:sp>
      <p:pic>
        <p:nvPicPr>
          <p:cNvPr id="6" name="Picture 5" descr="A picture containing building, person, wall, indoor&#10;&#10;Description generated with very high confidence">
            <a:extLst>
              <a:ext uri="{FF2B5EF4-FFF2-40B4-BE49-F238E27FC236}">
                <a16:creationId xmlns:a16="http://schemas.microsoft.com/office/drawing/2014/main" id="{FA685FF3-0F11-499D-A61B-F6E8AA44A00C}"/>
              </a:ext>
            </a:extLst>
          </p:cNvPr>
          <p:cNvPicPr>
            <a:picLocks noChangeAspect="1"/>
          </p:cNvPicPr>
          <p:nvPr/>
        </p:nvPicPr>
        <p:blipFill rotWithShape="1">
          <a:blip r:embed="rId3">
            <a:extLst>
              <a:ext uri="{28A0092B-C50C-407E-A947-70E740481C1C}">
                <a14:useLocalDpi xmlns:a14="http://schemas.microsoft.com/office/drawing/2010/main" val="0"/>
              </a:ext>
            </a:extLst>
          </a:blip>
          <a:srcRect l="15447" r="19512"/>
          <a:stretch/>
        </p:blipFill>
        <p:spPr>
          <a:xfrm>
            <a:off x="1524000" y="24494"/>
            <a:ext cx="5181600" cy="4136857"/>
          </a:xfrm>
          <a:prstGeom prst="rect">
            <a:avLst/>
          </a:prstGeom>
        </p:spPr>
      </p:pic>
    </p:spTree>
    <p:extLst>
      <p:ext uri="{BB962C8B-B14F-4D97-AF65-F5344CB8AC3E}">
        <p14:creationId xmlns:p14="http://schemas.microsoft.com/office/powerpoint/2010/main" val="7885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00"/>
                                        <p:tgtEl>
                                          <p:spTgt spid="512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wipe(down)">
                                      <p:cBhvr>
                                        <p:cTn id="10" dur="5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 calcmode="lin" valueType="num">
                                      <p:cBhvr>
                                        <p:cTn id="20"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90377" y="0"/>
            <a:ext cx="9067800" cy="4966606"/>
          </a:xfrm>
        </p:spPr>
        <p:txBody>
          <a:bodyPr/>
          <a:lstStyle/>
          <a:p>
            <a:pPr marL="0" indent="0">
              <a:spcBef>
                <a:spcPts val="0"/>
              </a:spcBef>
              <a:buNone/>
            </a:pPr>
            <a:r>
              <a:rPr lang="en-US" altLang="en-US" sz="4000" b="1" dirty="0">
                <a:effectLst>
                  <a:outerShdw blurRad="38100" dist="38100" dir="2700000" algn="tl">
                    <a:srgbClr val="000000">
                      <a:alpha val="43137"/>
                    </a:srgbClr>
                  </a:outerShdw>
                </a:effectLst>
              </a:rPr>
              <a:t>1. The Preparation. </a:t>
            </a:r>
          </a:p>
          <a:p>
            <a:pPr marL="0" indent="0">
              <a:spcBef>
                <a:spcPts val="0"/>
              </a:spcBef>
              <a:buNone/>
            </a:pPr>
            <a:r>
              <a:rPr lang="en-US" altLang="en-US" b="1" dirty="0">
                <a:effectLst>
                  <a:outerShdw blurRad="38100" dist="38100" dir="2700000" algn="tl">
                    <a:srgbClr val="000000">
                      <a:alpha val="43137"/>
                    </a:srgbClr>
                  </a:outerShdw>
                </a:effectLst>
              </a:rPr>
              <a:t>  </a:t>
            </a:r>
            <a:r>
              <a:rPr lang="en-US" altLang="en-US" sz="3600" b="1" dirty="0">
                <a:effectLst>
                  <a:outerShdw blurRad="38100" dist="38100" dir="2700000" algn="tl">
                    <a:srgbClr val="000000">
                      <a:alpha val="43137"/>
                    </a:srgbClr>
                  </a:outerShdw>
                </a:effectLst>
              </a:rPr>
              <a:t>A. God’s Guidelines for Kings: </a:t>
            </a:r>
            <a:endParaRPr lang="en-US" altLang="en-US" sz="4400" b="1" dirty="0">
              <a:effectLst>
                <a:outerShdw blurRad="38100" dist="38100" dir="2700000" algn="tl">
                  <a:srgbClr val="000000">
                    <a:alpha val="43137"/>
                  </a:srgbClr>
                </a:outerShdw>
              </a:effectLst>
            </a:endParaRPr>
          </a:p>
          <a:p>
            <a:pPr marL="0" indent="0" algn="ctr">
              <a:spcBef>
                <a:spcPts val="0"/>
              </a:spcBef>
              <a:buNone/>
            </a:pPr>
            <a:r>
              <a:rPr lang="en-US" altLang="en-US" sz="2800" b="1" dirty="0" err="1">
                <a:effectLst>
                  <a:outerShdw blurRad="38100" dist="38100" dir="2700000" algn="tl">
                    <a:srgbClr val="000000">
                      <a:alpha val="43137"/>
                    </a:srgbClr>
                  </a:outerShdw>
                </a:effectLst>
              </a:rPr>
              <a:t>Deut</a:t>
            </a:r>
            <a:r>
              <a:rPr lang="en-US" altLang="en-US" sz="2800" b="1" dirty="0">
                <a:effectLst>
                  <a:outerShdw blurRad="38100" dist="38100" dir="2700000" algn="tl">
                    <a:srgbClr val="000000">
                      <a:alpha val="43137"/>
                    </a:srgbClr>
                  </a:outerShdw>
                </a:effectLst>
              </a:rPr>
              <a:t> 17:15-18 </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thou ….shalt say, I will set a king over me… Thou shalt in any wise set him king over thee, whom the LORD thy God shall choose: …</a:t>
            </a:r>
          </a:p>
          <a:p>
            <a:pPr marL="514350" indent="-514350" algn="ctr">
              <a:spcBef>
                <a:spcPts val="0"/>
              </a:spcBef>
              <a:buAutoNum type="arabicPlain" startAt="16"/>
            </a:pP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t>
            </a:r>
            <a:r>
              <a:rPr lang="en-US" alt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not multiply horses to himself</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 cause the people to return to Egypt, </a:t>
            </a:r>
          </a:p>
          <a:p>
            <a:pPr marL="514350" indent="-514350" algn="ctr">
              <a:spcBef>
                <a:spcPts val="0"/>
              </a:spcBef>
              <a:buAutoNum type="arabicPlain" startAt="17"/>
            </a:pPr>
            <a:r>
              <a:rPr lang="en-US" alt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shall he multiply wives to himself</a:t>
            </a: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lgn="ctr">
              <a:spcBef>
                <a:spcPts val="0"/>
              </a:spcBef>
              <a:buNone/>
            </a:pPr>
            <a:r>
              <a:rPr lang="en-US" altLang="en-US" sz="2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his heart turn not away: </a:t>
            </a:r>
          </a:p>
          <a:p>
            <a:pPr marL="0" indent="0" algn="ctr">
              <a:spcBef>
                <a:spcPts val="0"/>
              </a:spcBef>
              <a:buNone/>
            </a:pPr>
            <a:r>
              <a:rPr lang="en-US" altLang="en-US" sz="2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neither shall he multiply to himself silver and gold. </a:t>
            </a:r>
          </a:p>
          <a:p>
            <a:pPr marL="0" indent="0">
              <a:spcBef>
                <a:spcPts val="0"/>
              </a:spcBef>
              <a:buNone/>
            </a:pPr>
            <a:endParaRPr lang="en-US"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7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wipe(down)">
                                      <p:cBhvr>
                                        <p:cTn id="7" dur="500"/>
                                        <p:tgtEl>
                                          <p:spTgt spid="512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3">
                                            <p:txEl>
                                              <p:pRg st="4" end="4"/>
                                            </p:txEl>
                                          </p:spTgt>
                                        </p:tgtEl>
                                        <p:attrNameLst>
                                          <p:attrName>style.visibility</p:attrName>
                                        </p:attrNameLst>
                                      </p:cBhvr>
                                      <p:to>
                                        <p:strVal val="visible"/>
                                      </p:to>
                                    </p:set>
                                    <p:animEffect transition="in" filter="wipe(down)">
                                      <p:cBhvr>
                                        <p:cTn id="10" dur="500"/>
                                        <p:tgtEl>
                                          <p:spTgt spid="51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animEffect transition="in" filter="wipe(down)">
                                      <p:cBhvr>
                                        <p:cTn id="15" dur="500"/>
                                        <p:tgtEl>
                                          <p:spTgt spid="512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123">
                                            <p:txEl>
                                              <p:pRg st="6" end="6"/>
                                            </p:txEl>
                                          </p:spTgt>
                                        </p:tgtEl>
                                        <p:attrNameLst>
                                          <p:attrName>style.visibility</p:attrName>
                                        </p:attrNameLst>
                                      </p:cBhvr>
                                      <p:to>
                                        <p:strVal val="visible"/>
                                      </p:to>
                                    </p:set>
                                    <p:animEffect transition="in" filter="wipe(down)">
                                      <p:cBhvr>
                                        <p:cTn id="18" dur="500"/>
                                        <p:tgtEl>
                                          <p:spTgt spid="51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animEffect transition="in" filter="wipe(down)">
                                      <p:cBhvr>
                                        <p:cTn id="23"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ontent Placeholder 2">
            <a:extLst>
              <a:ext uri="{FF2B5EF4-FFF2-40B4-BE49-F238E27FC236}">
                <a16:creationId xmlns:a16="http://schemas.microsoft.com/office/drawing/2014/main" id="{47A887E8-8B14-4327-9FD6-7E82C87129B1}"/>
              </a:ext>
            </a:extLst>
          </p:cNvPr>
          <p:cNvSpPr>
            <a:spLocks noGrp="1"/>
          </p:cNvSpPr>
          <p:nvPr>
            <p:ph idx="1"/>
          </p:nvPr>
        </p:nvSpPr>
        <p:spPr>
          <a:xfrm>
            <a:off x="0" y="0"/>
            <a:ext cx="9158177" cy="4966606"/>
          </a:xfrm>
        </p:spPr>
        <p:txBody>
          <a:bodyPr/>
          <a:lstStyle/>
          <a:p>
            <a:pPr marL="0" indent="0" algn="ctr">
              <a:spcBef>
                <a:spcPts val="0"/>
              </a:spcBef>
              <a:buNone/>
            </a:pPr>
            <a:r>
              <a:rPr lang="en-US" altLang="en-US" sz="2800" b="1" dirty="0" err="1">
                <a:effectLst>
                  <a:outerShdw blurRad="38100" dist="38100" dir="2700000" algn="tl">
                    <a:srgbClr val="000000">
                      <a:alpha val="43137"/>
                    </a:srgbClr>
                  </a:outerShdw>
                </a:effectLst>
              </a:rPr>
              <a:t>Deut</a:t>
            </a:r>
            <a:r>
              <a:rPr lang="en-US" altLang="en-US" sz="2800" b="1" dirty="0">
                <a:effectLst>
                  <a:outerShdw blurRad="38100" dist="38100" dir="2700000" algn="tl">
                    <a:srgbClr val="000000">
                      <a:alpha val="43137"/>
                    </a:srgbClr>
                  </a:outerShdw>
                </a:effectLst>
              </a:rPr>
              <a:t> 17:18-20</a:t>
            </a:r>
          </a:p>
          <a:p>
            <a:pPr marL="0" indent="0" algn="ctr">
              <a:spcBef>
                <a:spcPts val="0"/>
              </a:spcBef>
              <a:buNone/>
            </a:pPr>
            <a:r>
              <a:rPr lang="en-US" altLang="en-US" sz="2800" b="1" dirty="0">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rPr>
              <a:t>“</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shall write him a copy of this law </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 book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shall be with him</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he shall read therein all the days of his life</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he may learn to fear the LORD his God, to keep all the words of this law and these statutes…: </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his heart be not lifted up above his brethren</a:t>
            </a: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that he turn not aside from the commandment,</a:t>
            </a:r>
          </a:p>
          <a:p>
            <a:pPr marL="0" indent="0" algn="ctr">
              <a:spcBef>
                <a:spcPts val="0"/>
              </a:spcBef>
              <a:buNone/>
            </a:pPr>
            <a:r>
              <a:rPr lang="en-US" altLang="en-US"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altLang="en-US"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the end that he may prolong his days in his kingdom, he, and his children…” </a:t>
            </a:r>
          </a:p>
          <a:p>
            <a:pPr marL="0" indent="0">
              <a:spcBef>
                <a:spcPts val="0"/>
              </a:spcBef>
              <a:buNone/>
            </a:pPr>
            <a:endParaRPr lang="en-US" alt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4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barn(inVertical)">
                                      <p:cBhvr>
                                        <p:cTn id="12" dur="500"/>
                                        <p:tgtEl>
                                          <p:spTgt spid="512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barn(inVertic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3078</TotalTime>
  <Words>2085</Words>
  <Application>Microsoft Office PowerPoint</Application>
  <PresentationFormat>On-screen Show (16:9)</PresentationFormat>
  <Paragraphs>195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Admin</cp:lastModifiedBy>
  <cp:revision>225</cp:revision>
  <dcterms:created xsi:type="dcterms:W3CDTF">2012-05-21T15:50:32Z</dcterms:created>
  <dcterms:modified xsi:type="dcterms:W3CDTF">2017-09-02T20:52:49Z</dcterms:modified>
</cp:coreProperties>
</file>