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80" r:id="rId4"/>
    <p:sldId id="300" r:id="rId5"/>
    <p:sldId id="297" r:id="rId6"/>
    <p:sldId id="325" r:id="rId7"/>
    <p:sldId id="278" r:id="rId8"/>
    <p:sldId id="304" r:id="rId9"/>
    <p:sldId id="306" r:id="rId10"/>
    <p:sldId id="305" r:id="rId11"/>
    <p:sldId id="307" r:id="rId12"/>
    <p:sldId id="295" r:id="rId13"/>
    <p:sldId id="308" r:id="rId14"/>
    <p:sldId id="309" r:id="rId15"/>
    <p:sldId id="310" r:id="rId16"/>
    <p:sldId id="318" r:id="rId17"/>
    <p:sldId id="277" r:id="rId18"/>
    <p:sldId id="311" r:id="rId19"/>
    <p:sldId id="313" r:id="rId20"/>
    <p:sldId id="312" r:id="rId21"/>
    <p:sldId id="315" r:id="rId22"/>
    <p:sldId id="314" r:id="rId23"/>
    <p:sldId id="317" r:id="rId24"/>
    <p:sldId id="316" r:id="rId25"/>
    <p:sldId id="319" r:id="rId26"/>
    <p:sldId id="320" r:id="rId27"/>
    <p:sldId id="321" r:id="rId28"/>
    <p:sldId id="322" r:id="rId29"/>
    <p:sldId id="323" r:id="rId30"/>
    <p:sldId id="324" r:id="rId31"/>
    <p:sldId id="301" r:id="rId32"/>
    <p:sldId id="302" r:id="rId3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11" autoAdjust="0"/>
    <p:restoredTop sz="94660"/>
  </p:normalViewPr>
  <p:slideViewPr>
    <p:cSldViewPr>
      <p:cViewPr varScale="1">
        <p:scale>
          <a:sx n="80" d="100"/>
          <a:sy n="80" d="100"/>
        </p:scale>
        <p:origin x="90" y="13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24F03-F357-4FF5-A98B-8386A33F1521}"/>
              </a:ext>
            </a:extLst>
          </p:cNvPr>
          <p:cNvSpPr>
            <a:spLocks noGrp="1"/>
          </p:cNvSpPr>
          <p:nvPr>
            <p:ph type="dt" sz="half" idx="10"/>
          </p:nvPr>
        </p:nvSpPr>
        <p:spPr/>
        <p:txBody>
          <a:bodyPr/>
          <a:lstStyle>
            <a:lvl1pPr>
              <a:defRPr/>
            </a:lvl1pPr>
          </a:lstStyle>
          <a:p>
            <a:pPr>
              <a:defRPr/>
            </a:pPr>
            <a:fld id="{7934EE80-D172-4509-B2DF-41AEFA014A89}" type="datetimeFigureOut">
              <a:rPr lang="en-US"/>
              <a:pPr>
                <a:defRPr/>
              </a:pPr>
              <a:t>7/27/2017</a:t>
            </a:fld>
            <a:endParaRPr lang="en-US"/>
          </a:p>
        </p:txBody>
      </p:sp>
      <p:sp>
        <p:nvSpPr>
          <p:cNvPr id="5" name="Footer Placeholder 4">
            <a:extLst>
              <a:ext uri="{FF2B5EF4-FFF2-40B4-BE49-F238E27FC236}">
                <a16:creationId xmlns:a16="http://schemas.microsoft.com/office/drawing/2014/main" id="{08E63DA1-9DA4-442E-BBFE-52F223B514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04D85B-CF3C-4765-9F0F-560A0202FADE}"/>
              </a:ext>
            </a:extLst>
          </p:cNvPr>
          <p:cNvSpPr>
            <a:spLocks noGrp="1"/>
          </p:cNvSpPr>
          <p:nvPr>
            <p:ph type="sldNum" sz="quarter" idx="12"/>
          </p:nvPr>
        </p:nvSpPr>
        <p:spPr/>
        <p:txBody>
          <a:bodyPr/>
          <a:lstStyle>
            <a:lvl1pPr>
              <a:defRPr/>
            </a:lvl1pPr>
          </a:lstStyle>
          <a:p>
            <a:fld id="{B54C8C12-E088-454A-9048-4C55A9B492A1}" type="slidenum">
              <a:rPr lang="en-US" altLang="en-US"/>
              <a:pPr/>
              <a:t>‹#›</a:t>
            </a:fld>
            <a:endParaRPr lang="en-US" altLang="en-US"/>
          </a:p>
        </p:txBody>
      </p:sp>
    </p:spTree>
    <p:extLst>
      <p:ext uri="{BB962C8B-B14F-4D97-AF65-F5344CB8AC3E}">
        <p14:creationId xmlns:p14="http://schemas.microsoft.com/office/powerpoint/2010/main" val="260824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B324-D1EA-4980-91C7-3835DC30390B}"/>
              </a:ext>
            </a:extLst>
          </p:cNvPr>
          <p:cNvSpPr>
            <a:spLocks noGrp="1"/>
          </p:cNvSpPr>
          <p:nvPr>
            <p:ph type="dt" sz="half" idx="10"/>
          </p:nvPr>
        </p:nvSpPr>
        <p:spPr/>
        <p:txBody>
          <a:bodyPr/>
          <a:lstStyle>
            <a:lvl1pPr>
              <a:defRPr/>
            </a:lvl1pPr>
          </a:lstStyle>
          <a:p>
            <a:pPr>
              <a:defRPr/>
            </a:pPr>
            <a:fld id="{C4B1A5FC-0C8E-4D19-9886-A189A01A433E}" type="datetimeFigureOut">
              <a:rPr lang="en-US"/>
              <a:pPr>
                <a:defRPr/>
              </a:pPr>
              <a:t>7/27/2017</a:t>
            </a:fld>
            <a:endParaRPr lang="en-US"/>
          </a:p>
        </p:txBody>
      </p:sp>
      <p:sp>
        <p:nvSpPr>
          <p:cNvPr id="5" name="Footer Placeholder 4">
            <a:extLst>
              <a:ext uri="{FF2B5EF4-FFF2-40B4-BE49-F238E27FC236}">
                <a16:creationId xmlns:a16="http://schemas.microsoft.com/office/drawing/2014/main" id="{249DA432-B397-4565-98F1-179FCABC5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08AACF-AD83-4B6B-AA5C-0B400C53B0B6}"/>
              </a:ext>
            </a:extLst>
          </p:cNvPr>
          <p:cNvSpPr>
            <a:spLocks noGrp="1"/>
          </p:cNvSpPr>
          <p:nvPr>
            <p:ph type="sldNum" sz="quarter" idx="12"/>
          </p:nvPr>
        </p:nvSpPr>
        <p:spPr/>
        <p:txBody>
          <a:bodyPr/>
          <a:lstStyle>
            <a:lvl1pPr>
              <a:defRPr/>
            </a:lvl1pPr>
          </a:lstStyle>
          <a:p>
            <a:fld id="{96A1680D-3EA7-4742-8FBB-136CC3105606}" type="slidenum">
              <a:rPr lang="en-US" altLang="en-US"/>
              <a:pPr/>
              <a:t>‹#›</a:t>
            </a:fld>
            <a:endParaRPr lang="en-US" altLang="en-US"/>
          </a:p>
        </p:txBody>
      </p:sp>
    </p:spTree>
    <p:extLst>
      <p:ext uri="{BB962C8B-B14F-4D97-AF65-F5344CB8AC3E}">
        <p14:creationId xmlns:p14="http://schemas.microsoft.com/office/powerpoint/2010/main" val="238904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B57D3-B30F-455B-81F6-B39F7C985B99}"/>
              </a:ext>
            </a:extLst>
          </p:cNvPr>
          <p:cNvSpPr>
            <a:spLocks noGrp="1"/>
          </p:cNvSpPr>
          <p:nvPr>
            <p:ph type="dt" sz="half" idx="10"/>
          </p:nvPr>
        </p:nvSpPr>
        <p:spPr/>
        <p:txBody>
          <a:bodyPr/>
          <a:lstStyle>
            <a:lvl1pPr>
              <a:defRPr/>
            </a:lvl1pPr>
          </a:lstStyle>
          <a:p>
            <a:pPr>
              <a:defRPr/>
            </a:pPr>
            <a:fld id="{5162600A-5F99-4A8F-B663-DB57E14E88E8}" type="datetimeFigureOut">
              <a:rPr lang="en-US"/>
              <a:pPr>
                <a:defRPr/>
              </a:pPr>
              <a:t>7/27/2017</a:t>
            </a:fld>
            <a:endParaRPr lang="en-US"/>
          </a:p>
        </p:txBody>
      </p:sp>
      <p:sp>
        <p:nvSpPr>
          <p:cNvPr id="5" name="Footer Placeholder 4">
            <a:extLst>
              <a:ext uri="{FF2B5EF4-FFF2-40B4-BE49-F238E27FC236}">
                <a16:creationId xmlns:a16="http://schemas.microsoft.com/office/drawing/2014/main" id="{75E986A3-F870-4338-9829-F40EE2A724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A7455C-B251-4CBB-B991-3445540238A8}"/>
              </a:ext>
            </a:extLst>
          </p:cNvPr>
          <p:cNvSpPr>
            <a:spLocks noGrp="1"/>
          </p:cNvSpPr>
          <p:nvPr>
            <p:ph type="sldNum" sz="quarter" idx="12"/>
          </p:nvPr>
        </p:nvSpPr>
        <p:spPr/>
        <p:txBody>
          <a:bodyPr/>
          <a:lstStyle>
            <a:lvl1pPr>
              <a:defRPr/>
            </a:lvl1pPr>
          </a:lstStyle>
          <a:p>
            <a:fld id="{560090F9-17C1-4C6F-92AE-EEAFD5ACBFF5}" type="slidenum">
              <a:rPr lang="en-US" altLang="en-US"/>
              <a:pPr/>
              <a:t>‹#›</a:t>
            </a:fld>
            <a:endParaRPr lang="en-US" altLang="en-US"/>
          </a:p>
        </p:txBody>
      </p:sp>
    </p:spTree>
    <p:extLst>
      <p:ext uri="{BB962C8B-B14F-4D97-AF65-F5344CB8AC3E}">
        <p14:creationId xmlns:p14="http://schemas.microsoft.com/office/powerpoint/2010/main" val="115608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72A22-DE8E-44BA-B6EF-0E10EDE9E0A3}"/>
              </a:ext>
            </a:extLst>
          </p:cNvPr>
          <p:cNvSpPr>
            <a:spLocks noGrp="1"/>
          </p:cNvSpPr>
          <p:nvPr>
            <p:ph type="dt" sz="half" idx="10"/>
          </p:nvPr>
        </p:nvSpPr>
        <p:spPr/>
        <p:txBody>
          <a:bodyPr/>
          <a:lstStyle>
            <a:lvl1pPr>
              <a:defRPr/>
            </a:lvl1pPr>
          </a:lstStyle>
          <a:p>
            <a:pPr>
              <a:defRPr/>
            </a:pPr>
            <a:fld id="{B1D191CA-F626-458B-A68F-484BF017BA0B}" type="datetimeFigureOut">
              <a:rPr lang="en-US"/>
              <a:pPr>
                <a:defRPr/>
              </a:pPr>
              <a:t>7/27/2017</a:t>
            </a:fld>
            <a:endParaRPr lang="en-US"/>
          </a:p>
        </p:txBody>
      </p:sp>
      <p:sp>
        <p:nvSpPr>
          <p:cNvPr id="5" name="Footer Placeholder 4">
            <a:extLst>
              <a:ext uri="{FF2B5EF4-FFF2-40B4-BE49-F238E27FC236}">
                <a16:creationId xmlns:a16="http://schemas.microsoft.com/office/drawing/2014/main" id="{4FBF88AA-652F-4B5A-B1AF-7C3B4E8828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C3EB69-AB7C-4C25-A749-2435AE95EA73}"/>
              </a:ext>
            </a:extLst>
          </p:cNvPr>
          <p:cNvSpPr>
            <a:spLocks noGrp="1"/>
          </p:cNvSpPr>
          <p:nvPr>
            <p:ph type="sldNum" sz="quarter" idx="12"/>
          </p:nvPr>
        </p:nvSpPr>
        <p:spPr/>
        <p:txBody>
          <a:bodyPr/>
          <a:lstStyle>
            <a:lvl1pPr>
              <a:defRPr/>
            </a:lvl1pPr>
          </a:lstStyle>
          <a:p>
            <a:fld id="{1069343F-756B-473C-8358-27B4BA9A8C3C}" type="slidenum">
              <a:rPr lang="en-US" altLang="en-US"/>
              <a:pPr/>
              <a:t>‹#›</a:t>
            </a:fld>
            <a:endParaRPr lang="en-US" altLang="en-US"/>
          </a:p>
        </p:txBody>
      </p:sp>
    </p:spTree>
    <p:extLst>
      <p:ext uri="{BB962C8B-B14F-4D97-AF65-F5344CB8AC3E}">
        <p14:creationId xmlns:p14="http://schemas.microsoft.com/office/powerpoint/2010/main" val="32353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0C72C-DBC9-4501-8B24-B7FFB7E9B962}"/>
              </a:ext>
            </a:extLst>
          </p:cNvPr>
          <p:cNvSpPr>
            <a:spLocks noGrp="1"/>
          </p:cNvSpPr>
          <p:nvPr>
            <p:ph type="dt" sz="half" idx="10"/>
          </p:nvPr>
        </p:nvSpPr>
        <p:spPr/>
        <p:txBody>
          <a:bodyPr/>
          <a:lstStyle>
            <a:lvl1pPr>
              <a:defRPr/>
            </a:lvl1pPr>
          </a:lstStyle>
          <a:p>
            <a:pPr>
              <a:defRPr/>
            </a:pPr>
            <a:fld id="{00D186B7-FEE6-47D0-923A-A01441F1CE74}" type="datetimeFigureOut">
              <a:rPr lang="en-US"/>
              <a:pPr>
                <a:defRPr/>
              </a:pPr>
              <a:t>7/27/2017</a:t>
            </a:fld>
            <a:endParaRPr lang="en-US"/>
          </a:p>
        </p:txBody>
      </p:sp>
      <p:sp>
        <p:nvSpPr>
          <p:cNvPr id="5" name="Footer Placeholder 4">
            <a:extLst>
              <a:ext uri="{FF2B5EF4-FFF2-40B4-BE49-F238E27FC236}">
                <a16:creationId xmlns:a16="http://schemas.microsoft.com/office/drawing/2014/main" id="{49B384AE-5063-444D-A7AE-3412EBA57B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0310A9-587B-4BC5-9AB1-380D1CFC1F21}"/>
              </a:ext>
            </a:extLst>
          </p:cNvPr>
          <p:cNvSpPr>
            <a:spLocks noGrp="1"/>
          </p:cNvSpPr>
          <p:nvPr>
            <p:ph type="sldNum" sz="quarter" idx="12"/>
          </p:nvPr>
        </p:nvSpPr>
        <p:spPr/>
        <p:txBody>
          <a:bodyPr/>
          <a:lstStyle>
            <a:lvl1pPr>
              <a:defRPr/>
            </a:lvl1pPr>
          </a:lstStyle>
          <a:p>
            <a:fld id="{873ABBA3-AF27-4848-9943-4B219BBF9E66}" type="slidenum">
              <a:rPr lang="en-US" altLang="en-US"/>
              <a:pPr/>
              <a:t>‹#›</a:t>
            </a:fld>
            <a:endParaRPr lang="en-US" altLang="en-US"/>
          </a:p>
        </p:txBody>
      </p:sp>
    </p:spTree>
    <p:extLst>
      <p:ext uri="{BB962C8B-B14F-4D97-AF65-F5344CB8AC3E}">
        <p14:creationId xmlns:p14="http://schemas.microsoft.com/office/powerpoint/2010/main" val="356780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0A3236-396F-4A05-A0A5-C1347550AE1C}"/>
              </a:ext>
            </a:extLst>
          </p:cNvPr>
          <p:cNvSpPr>
            <a:spLocks noGrp="1"/>
          </p:cNvSpPr>
          <p:nvPr>
            <p:ph type="dt" sz="half" idx="10"/>
          </p:nvPr>
        </p:nvSpPr>
        <p:spPr/>
        <p:txBody>
          <a:bodyPr/>
          <a:lstStyle>
            <a:lvl1pPr>
              <a:defRPr/>
            </a:lvl1pPr>
          </a:lstStyle>
          <a:p>
            <a:pPr>
              <a:defRPr/>
            </a:pPr>
            <a:fld id="{1648ED75-856D-4AC8-A2DA-B88EB48EDC73}" type="datetimeFigureOut">
              <a:rPr lang="en-US"/>
              <a:pPr>
                <a:defRPr/>
              </a:pPr>
              <a:t>7/27/2017</a:t>
            </a:fld>
            <a:endParaRPr lang="en-US"/>
          </a:p>
        </p:txBody>
      </p:sp>
      <p:sp>
        <p:nvSpPr>
          <p:cNvPr id="6" name="Footer Placeholder 4">
            <a:extLst>
              <a:ext uri="{FF2B5EF4-FFF2-40B4-BE49-F238E27FC236}">
                <a16:creationId xmlns:a16="http://schemas.microsoft.com/office/drawing/2014/main" id="{F8C5DFB4-AC10-4427-860A-D41E8F1536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68E1A3-EF48-4F1C-B905-498FC202FCA9}"/>
              </a:ext>
            </a:extLst>
          </p:cNvPr>
          <p:cNvSpPr>
            <a:spLocks noGrp="1"/>
          </p:cNvSpPr>
          <p:nvPr>
            <p:ph type="sldNum" sz="quarter" idx="12"/>
          </p:nvPr>
        </p:nvSpPr>
        <p:spPr/>
        <p:txBody>
          <a:bodyPr/>
          <a:lstStyle>
            <a:lvl1pPr>
              <a:defRPr/>
            </a:lvl1pPr>
          </a:lstStyle>
          <a:p>
            <a:fld id="{FB9D662B-D188-4563-BA1C-3A820E05C77B}" type="slidenum">
              <a:rPr lang="en-US" altLang="en-US"/>
              <a:pPr/>
              <a:t>‹#›</a:t>
            </a:fld>
            <a:endParaRPr lang="en-US" altLang="en-US"/>
          </a:p>
        </p:txBody>
      </p:sp>
    </p:spTree>
    <p:extLst>
      <p:ext uri="{BB962C8B-B14F-4D97-AF65-F5344CB8AC3E}">
        <p14:creationId xmlns:p14="http://schemas.microsoft.com/office/powerpoint/2010/main" val="104705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5AA728-9835-48DE-AFA4-8A01808EEA29}"/>
              </a:ext>
            </a:extLst>
          </p:cNvPr>
          <p:cNvSpPr>
            <a:spLocks noGrp="1"/>
          </p:cNvSpPr>
          <p:nvPr>
            <p:ph type="dt" sz="half" idx="10"/>
          </p:nvPr>
        </p:nvSpPr>
        <p:spPr/>
        <p:txBody>
          <a:bodyPr/>
          <a:lstStyle>
            <a:lvl1pPr>
              <a:defRPr/>
            </a:lvl1pPr>
          </a:lstStyle>
          <a:p>
            <a:pPr>
              <a:defRPr/>
            </a:pPr>
            <a:fld id="{A821C3B8-D4A1-483F-9CD2-78F322BF8EE5}" type="datetimeFigureOut">
              <a:rPr lang="en-US"/>
              <a:pPr>
                <a:defRPr/>
              </a:pPr>
              <a:t>7/27/2017</a:t>
            </a:fld>
            <a:endParaRPr lang="en-US"/>
          </a:p>
        </p:txBody>
      </p:sp>
      <p:sp>
        <p:nvSpPr>
          <p:cNvPr id="8" name="Footer Placeholder 4">
            <a:extLst>
              <a:ext uri="{FF2B5EF4-FFF2-40B4-BE49-F238E27FC236}">
                <a16:creationId xmlns:a16="http://schemas.microsoft.com/office/drawing/2014/main" id="{0469B8DE-DEAB-4209-9C17-8A06200E020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A014564-F6BA-4D0D-97AB-23810CB6D0FA}"/>
              </a:ext>
            </a:extLst>
          </p:cNvPr>
          <p:cNvSpPr>
            <a:spLocks noGrp="1"/>
          </p:cNvSpPr>
          <p:nvPr>
            <p:ph type="sldNum" sz="quarter" idx="12"/>
          </p:nvPr>
        </p:nvSpPr>
        <p:spPr/>
        <p:txBody>
          <a:bodyPr/>
          <a:lstStyle>
            <a:lvl1pPr>
              <a:defRPr/>
            </a:lvl1pPr>
          </a:lstStyle>
          <a:p>
            <a:fld id="{531B3B24-DFD0-4A89-94D1-264ABE06C8E9}" type="slidenum">
              <a:rPr lang="en-US" altLang="en-US"/>
              <a:pPr/>
              <a:t>‹#›</a:t>
            </a:fld>
            <a:endParaRPr lang="en-US" altLang="en-US"/>
          </a:p>
        </p:txBody>
      </p:sp>
    </p:spTree>
    <p:extLst>
      <p:ext uri="{BB962C8B-B14F-4D97-AF65-F5344CB8AC3E}">
        <p14:creationId xmlns:p14="http://schemas.microsoft.com/office/powerpoint/2010/main" val="5677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55DC3-3715-4F6C-AE74-AE8FA4D8290F}"/>
              </a:ext>
            </a:extLst>
          </p:cNvPr>
          <p:cNvSpPr>
            <a:spLocks noGrp="1"/>
          </p:cNvSpPr>
          <p:nvPr>
            <p:ph type="dt" sz="half" idx="10"/>
          </p:nvPr>
        </p:nvSpPr>
        <p:spPr/>
        <p:txBody>
          <a:bodyPr/>
          <a:lstStyle>
            <a:lvl1pPr>
              <a:defRPr/>
            </a:lvl1pPr>
          </a:lstStyle>
          <a:p>
            <a:pPr>
              <a:defRPr/>
            </a:pPr>
            <a:fld id="{D84113B3-4D5E-4711-BFCE-3B7A2D7B204C}" type="datetimeFigureOut">
              <a:rPr lang="en-US"/>
              <a:pPr>
                <a:defRPr/>
              </a:pPr>
              <a:t>7/27/2017</a:t>
            </a:fld>
            <a:endParaRPr lang="en-US"/>
          </a:p>
        </p:txBody>
      </p:sp>
      <p:sp>
        <p:nvSpPr>
          <p:cNvPr id="4" name="Footer Placeholder 4">
            <a:extLst>
              <a:ext uri="{FF2B5EF4-FFF2-40B4-BE49-F238E27FC236}">
                <a16:creationId xmlns:a16="http://schemas.microsoft.com/office/drawing/2014/main" id="{CF11A7F8-DE75-45A9-BB50-9643308BB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5E48C8-32ED-4601-9C6F-A3AD09047716}"/>
              </a:ext>
            </a:extLst>
          </p:cNvPr>
          <p:cNvSpPr>
            <a:spLocks noGrp="1"/>
          </p:cNvSpPr>
          <p:nvPr>
            <p:ph type="sldNum" sz="quarter" idx="12"/>
          </p:nvPr>
        </p:nvSpPr>
        <p:spPr/>
        <p:txBody>
          <a:bodyPr/>
          <a:lstStyle>
            <a:lvl1pPr>
              <a:defRPr/>
            </a:lvl1pPr>
          </a:lstStyle>
          <a:p>
            <a:fld id="{2B26221B-5831-4693-B42B-6C52E13A34A5}" type="slidenum">
              <a:rPr lang="en-US" altLang="en-US"/>
              <a:pPr/>
              <a:t>‹#›</a:t>
            </a:fld>
            <a:endParaRPr lang="en-US" altLang="en-US"/>
          </a:p>
        </p:txBody>
      </p:sp>
    </p:spTree>
    <p:extLst>
      <p:ext uri="{BB962C8B-B14F-4D97-AF65-F5344CB8AC3E}">
        <p14:creationId xmlns:p14="http://schemas.microsoft.com/office/powerpoint/2010/main" val="234417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E1CEAB4-CE34-443D-8083-A3772060CB75}"/>
              </a:ext>
            </a:extLst>
          </p:cNvPr>
          <p:cNvSpPr>
            <a:spLocks noGrp="1"/>
          </p:cNvSpPr>
          <p:nvPr>
            <p:ph type="dt" sz="half" idx="10"/>
          </p:nvPr>
        </p:nvSpPr>
        <p:spPr/>
        <p:txBody>
          <a:bodyPr/>
          <a:lstStyle>
            <a:lvl1pPr>
              <a:defRPr/>
            </a:lvl1pPr>
          </a:lstStyle>
          <a:p>
            <a:pPr>
              <a:defRPr/>
            </a:pPr>
            <a:fld id="{5239D7F2-10BC-42D5-ADA1-A047A5137BA1}" type="datetimeFigureOut">
              <a:rPr lang="en-US"/>
              <a:pPr>
                <a:defRPr/>
              </a:pPr>
              <a:t>7/27/2017</a:t>
            </a:fld>
            <a:endParaRPr lang="en-US"/>
          </a:p>
        </p:txBody>
      </p:sp>
      <p:sp>
        <p:nvSpPr>
          <p:cNvPr id="3" name="Footer Placeholder 4">
            <a:extLst>
              <a:ext uri="{FF2B5EF4-FFF2-40B4-BE49-F238E27FC236}">
                <a16:creationId xmlns:a16="http://schemas.microsoft.com/office/drawing/2014/main" id="{6B1EB32B-9575-40B0-A1FE-6136A3A61D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81CDD8-06DF-48FE-9B91-DDA1C3DD5F85}"/>
              </a:ext>
            </a:extLst>
          </p:cNvPr>
          <p:cNvSpPr>
            <a:spLocks noGrp="1"/>
          </p:cNvSpPr>
          <p:nvPr>
            <p:ph type="sldNum" sz="quarter" idx="12"/>
          </p:nvPr>
        </p:nvSpPr>
        <p:spPr/>
        <p:txBody>
          <a:bodyPr/>
          <a:lstStyle>
            <a:lvl1pPr>
              <a:defRPr/>
            </a:lvl1pPr>
          </a:lstStyle>
          <a:p>
            <a:fld id="{C5792763-DB87-456D-852B-630D5D7FFD86}" type="slidenum">
              <a:rPr lang="en-US" altLang="en-US"/>
              <a:pPr/>
              <a:t>‹#›</a:t>
            </a:fld>
            <a:endParaRPr lang="en-US" altLang="en-US"/>
          </a:p>
        </p:txBody>
      </p:sp>
    </p:spTree>
    <p:extLst>
      <p:ext uri="{BB962C8B-B14F-4D97-AF65-F5344CB8AC3E}">
        <p14:creationId xmlns:p14="http://schemas.microsoft.com/office/powerpoint/2010/main" val="41344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5C3E1F-0831-43A2-8699-D5C24D6B08C3}"/>
              </a:ext>
            </a:extLst>
          </p:cNvPr>
          <p:cNvSpPr>
            <a:spLocks noGrp="1"/>
          </p:cNvSpPr>
          <p:nvPr>
            <p:ph type="dt" sz="half" idx="10"/>
          </p:nvPr>
        </p:nvSpPr>
        <p:spPr/>
        <p:txBody>
          <a:bodyPr/>
          <a:lstStyle>
            <a:lvl1pPr>
              <a:defRPr/>
            </a:lvl1pPr>
          </a:lstStyle>
          <a:p>
            <a:pPr>
              <a:defRPr/>
            </a:pPr>
            <a:fld id="{709CF70B-2D21-4A44-ABFF-41DCEB8ED439}" type="datetimeFigureOut">
              <a:rPr lang="en-US"/>
              <a:pPr>
                <a:defRPr/>
              </a:pPr>
              <a:t>7/27/2017</a:t>
            </a:fld>
            <a:endParaRPr lang="en-US"/>
          </a:p>
        </p:txBody>
      </p:sp>
      <p:sp>
        <p:nvSpPr>
          <p:cNvPr id="6" name="Footer Placeholder 4">
            <a:extLst>
              <a:ext uri="{FF2B5EF4-FFF2-40B4-BE49-F238E27FC236}">
                <a16:creationId xmlns:a16="http://schemas.microsoft.com/office/drawing/2014/main" id="{AD1C8ED2-D3E6-4DF5-950A-21053A1F0F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1AEFD8-09EE-469D-B442-97C9EF4EF457}"/>
              </a:ext>
            </a:extLst>
          </p:cNvPr>
          <p:cNvSpPr>
            <a:spLocks noGrp="1"/>
          </p:cNvSpPr>
          <p:nvPr>
            <p:ph type="sldNum" sz="quarter" idx="12"/>
          </p:nvPr>
        </p:nvSpPr>
        <p:spPr/>
        <p:txBody>
          <a:bodyPr/>
          <a:lstStyle>
            <a:lvl1pPr>
              <a:defRPr/>
            </a:lvl1pPr>
          </a:lstStyle>
          <a:p>
            <a:fld id="{02236845-502E-4FEE-BBB8-32A375857A66}" type="slidenum">
              <a:rPr lang="en-US" altLang="en-US"/>
              <a:pPr/>
              <a:t>‹#›</a:t>
            </a:fld>
            <a:endParaRPr lang="en-US" altLang="en-US"/>
          </a:p>
        </p:txBody>
      </p:sp>
    </p:spTree>
    <p:extLst>
      <p:ext uri="{BB962C8B-B14F-4D97-AF65-F5344CB8AC3E}">
        <p14:creationId xmlns:p14="http://schemas.microsoft.com/office/powerpoint/2010/main" val="142495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964468-9233-4D04-987E-742FEE41AF62}"/>
              </a:ext>
            </a:extLst>
          </p:cNvPr>
          <p:cNvSpPr>
            <a:spLocks noGrp="1"/>
          </p:cNvSpPr>
          <p:nvPr>
            <p:ph type="dt" sz="half" idx="10"/>
          </p:nvPr>
        </p:nvSpPr>
        <p:spPr/>
        <p:txBody>
          <a:bodyPr/>
          <a:lstStyle>
            <a:lvl1pPr>
              <a:defRPr/>
            </a:lvl1pPr>
          </a:lstStyle>
          <a:p>
            <a:pPr>
              <a:defRPr/>
            </a:pPr>
            <a:fld id="{6369AA62-4CED-4832-9A65-2E4C637524ED}" type="datetimeFigureOut">
              <a:rPr lang="en-US"/>
              <a:pPr>
                <a:defRPr/>
              </a:pPr>
              <a:t>7/27/2017</a:t>
            </a:fld>
            <a:endParaRPr lang="en-US"/>
          </a:p>
        </p:txBody>
      </p:sp>
      <p:sp>
        <p:nvSpPr>
          <p:cNvPr id="6" name="Footer Placeholder 4">
            <a:extLst>
              <a:ext uri="{FF2B5EF4-FFF2-40B4-BE49-F238E27FC236}">
                <a16:creationId xmlns:a16="http://schemas.microsoft.com/office/drawing/2014/main" id="{98B46C1E-7A11-45B0-AA06-77232306B3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8FB913-E710-402A-9B17-07402F452DF1}"/>
              </a:ext>
            </a:extLst>
          </p:cNvPr>
          <p:cNvSpPr>
            <a:spLocks noGrp="1"/>
          </p:cNvSpPr>
          <p:nvPr>
            <p:ph type="sldNum" sz="quarter" idx="12"/>
          </p:nvPr>
        </p:nvSpPr>
        <p:spPr/>
        <p:txBody>
          <a:bodyPr/>
          <a:lstStyle>
            <a:lvl1pPr>
              <a:defRPr/>
            </a:lvl1pPr>
          </a:lstStyle>
          <a:p>
            <a:fld id="{3EEAB44D-E280-45B7-9A9C-56C5D962FC1E}" type="slidenum">
              <a:rPr lang="en-US" altLang="en-US"/>
              <a:pPr/>
              <a:t>‹#›</a:t>
            </a:fld>
            <a:endParaRPr lang="en-US" altLang="en-US"/>
          </a:p>
        </p:txBody>
      </p:sp>
    </p:spTree>
    <p:extLst>
      <p:ext uri="{BB962C8B-B14F-4D97-AF65-F5344CB8AC3E}">
        <p14:creationId xmlns:p14="http://schemas.microsoft.com/office/powerpoint/2010/main" val="362342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758FEC-3419-4A99-83B0-19CA0FE86974}"/>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43E8A3B-ECAC-489F-AF93-5B1BA6400F38}"/>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74150E-5E41-4BCF-BF60-6B2457D36F8D}"/>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E89746-8466-49ED-95F6-974B67700176}" type="datetimeFigureOut">
              <a:rPr lang="en-US"/>
              <a:pPr>
                <a:defRPr/>
              </a:pPr>
              <a:t>7/27/2017</a:t>
            </a:fld>
            <a:endParaRPr lang="en-US"/>
          </a:p>
        </p:txBody>
      </p:sp>
      <p:sp>
        <p:nvSpPr>
          <p:cNvPr id="5" name="Footer Placeholder 4">
            <a:extLst>
              <a:ext uri="{FF2B5EF4-FFF2-40B4-BE49-F238E27FC236}">
                <a16:creationId xmlns:a16="http://schemas.microsoft.com/office/drawing/2014/main" id="{30514994-3577-4A21-9EE6-C8D7EC42A14C}"/>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9EE4292-CD3E-4113-8BFB-A1C1EDA5D67D}"/>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906FD63-C6D6-4876-9D01-FEB7C9E110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8A0830-C1E4-40B9-9492-2BF3FB698BB4}"/>
              </a:ext>
            </a:extLst>
          </p:cNvPr>
          <p:cNvSpPr txBox="1"/>
          <p:nvPr/>
        </p:nvSpPr>
        <p:spPr>
          <a:xfrm>
            <a:off x="304800" y="3213362"/>
            <a:ext cx="8534400" cy="1938992"/>
          </a:xfrm>
          <a:prstGeom prst="rect">
            <a:avLst/>
          </a:prstGeom>
          <a:noFill/>
        </p:spPr>
        <p:txBody>
          <a:bodyPr wrap="square" rtlCol="0">
            <a:spAutoFit/>
          </a:bodyPr>
          <a:lstStyle/>
          <a:p>
            <a:pPr algn="ctr"/>
            <a:r>
              <a:rPr lang="en-US" sz="6600" b="1" dirty="0">
                <a:latin typeface="Goudy Old Style" panose="02020502050305020303" pitchFamily="18" charset="0"/>
              </a:rPr>
              <a:t>The Snares of Satan</a:t>
            </a:r>
          </a:p>
          <a:p>
            <a:pPr algn="ctr"/>
            <a:r>
              <a:rPr lang="en-US" sz="5400" b="1" dirty="0"/>
              <a:t>(Part 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90945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Bitterness involves some “wound”.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(Offense)</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Wounds are </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vulnerable</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(Prone to </a:t>
            </a:r>
            <a:r>
              <a:rPr lang="en-US" altLang="en-US"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infection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Pikros</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only means to pierce, but also     </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en-US" altLang="en-US"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poison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(acrid, caustic) </a:t>
            </a:r>
          </a:p>
          <a:p>
            <a:pPr marL="0" indent="0" algn="ctr">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Bacteria kills more people than bullets!</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This poison of bitterness spreads! </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“thereby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be defiled</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 12:15</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mi’ainō</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contaminated!</a:t>
            </a:r>
          </a:p>
        </p:txBody>
      </p:sp>
    </p:spTree>
    <p:extLst>
      <p:ext uri="{BB962C8B-B14F-4D97-AF65-F5344CB8AC3E}">
        <p14:creationId xmlns:p14="http://schemas.microsoft.com/office/powerpoint/2010/main" val="11915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wipe(down)">
                                      <p:cBhvr>
                                        <p:cTn id="12" dur="500"/>
                                        <p:tgtEl>
                                          <p:spTgt spid="512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wipe(down)">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randombar(horizontal)">
                                      <p:cBhvr>
                                        <p:cTn id="28" dur="500"/>
                                        <p:tgtEl>
                                          <p:spTgt spid="512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fade">
                                      <p:cBhvr>
                                        <p:cTn id="33" dur="1000"/>
                                        <p:tgtEl>
                                          <p:spTgt spid="5123">
                                            <p:txEl>
                                              <p:pRg st="7" end="7"/>
                                            </p:txEl>
                                          </p:spTgt>
                                        </p:tgtEl>
                                      </p:cBhvr>
                                    </p:animEffect>
                                    <p:anim calcmode="lin" valueType="num">
                                      <p:cBhvr>
                                        <p:cTn id="34"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123">
                                            <p:txEl>
                                              <p:pRg st="8" end="8"/>
                                            </p:txEl>
                                          </p:spTgt>
                                        </p:tgtEl>
                                        <p:attrNameLst>
                                          <p:attrName>style.visibility</p:attrName>
                                        </p:attrNameLst>
                                      </p:cBhvr>
                                      <p:to>
                                        <p:strVal val="visible"/>
                                      </p:to>
                                    </p:set>
                                    <p:anim calcmode="lin" valueType="num">
                                      <p:cBhvr>
                                        <p:cTn id="40" dur="1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41" dur="1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42" dur="1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43"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90945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Bitterness involves some “wound”.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(Offense)</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Wounds are </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vulnerable</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(Prone to </a:t>
            </a:r>
            <a:r>
              <a:rPr lang="en-US" altLang="en-US"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infection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The longer the “wound” stays open, the </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greater the chance of infection!   </a:t>
            </a:r>
          </a:p>
          <a:p>
            <a:pPr marL="0" indent="0">
              <a:spcBef>
                <a:spcPts val="120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We’re in a “dirty” environment. (1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5:19)</a:t>
            </a:r>
          </a:p>
          <a:p>
            <a:pPr marL="0" indent="0">
              <a:spcBef>
                <a:spcPts val="12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If the wound “closes” without being </a:t>
            </a:r>
            <a:r>
              <a:rPr lang="en-US" altLang="en-US"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cleansed</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infection goes deeper and grows:</a:t>
            </a:r>
          </a:p>
          <a:p>
            <a:pPr marL="0" indent="0">
              <a:spcBef>
                <a:spcPts val="0"/>
              </a:spcBef>
              <a:buNone/>
            </a:pPr>
            <a:r>
              <a:rPr lang="en-US" altLang="en-US" sz="48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Often unseen! </a:t>
            </a:r>
          </a:p>
        </p:txBody>
      </p:sp>
    </p:spTree>
    <p:extLst>
      <p:ext uri="{BB962C8B-B14F-4D97-AF65-F5344CB8AC3E}">
        <p14:creationId xmlns:p14="http://schemas.microsoft.com/office/powerpoint/2010/main" val="41369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barn(inVertical)">
                                      <p:cBhvr>
                                        <p:cTn id="7" dur="500"/>
                                        <p:tgtEl>
                                          <p:spTgt spid="51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12" dur="500"/>
                                        <p:tgtEl>
                                          <p:spTgt spid="512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anim calcmode="lin" valueType="num">
                                      <p:cBhvr>
                                        <p:cTn id="17" dur="10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18" dur="1000" fill="hold"/>
                                        <p:tgtEl>
                                          <p:spTgt spid="5123">
                                            <p:txEl>
                                              <p:pRg st="6" end="6"/>
                                            </p:txEl>
                                          </p:spTgt>
                                        </p:tgtEl>
                                        <p:attrNameLst>
                                          <p:attrName>ppt_h</p:attrName>
                                        </p:attrNameLst>
                                      </p:cBhvr>
                                      <p:tavLst>
                                        <p:tav tm="0">
                                          <p:val>
                                            <p:fltVal val="0"/>
                                          </p:val>
                                        </p:tav>
                                        <p:tav tm="100000">
                                          <p:val>
                                            <p:strVal val="#ppt_h"/>
                                          </p:val>
                                        </p:tav>
                                      </p:tavLst>
                                    </p:anim>
                                    <p:anim calcmode="lin" valueType="num">
                                      <p:cBhvr>
                                        <p:cTn id="19" dur="1000" fill="hold"/>
                                        <p:tgtEl>
                                          <p:spTgt spid="5123">
                                            <p:txEl>
                                              <p:pRg st="6" end="6"/>
                                            </p:txEl>
                                          </p:spTgt>
                                        </p:tgtEl>
                                        <p:attrNameLst>
                                          <p:attrName>style.rotation</p:attrName>
                                        </p:attrNameLst>
                                      </p:cBhvr>
                                      <p:tavLst>
                                        <p:tav tm="0">
                                          <p:val>
                                            <p:fltVal val="90"/>
                                          </p:val>
                                        </p:tav>
                                        <p:tav tm="100000">
                                          <p:val>
                                            <p:fltVal val="0"/>
                                          </p:val>
                                        </p:tav>
                                      </p:tavLst>
                                    </p:anim>
                                    <p:animEffect transition="in" filter="fade">
                                      <p:cBhvr>
                                        <p:cTn id="20" dur="1000"/>
                                        <p:tgtEl>
                                          <p:spTgt spid="512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 calcmode="lin" valueType="num">
                                      <p:cBhvr>
                                        <p:cTn id="25"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6052456"/>
          </a:xfrm>
        </p:spPr>
        <p:txBody>
          <a:bodyPr/>
          <a:lstStyle/>
          <a:p>
            <a:pPr marL="0" indent="0" algn="ctr">
              <a:spcBef>
                <a:spcPts val="600"/>
              </a:spcBef>
              <a:buNone/>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Bitterness “snares” us. </a:t>
            </a:r>
          </a:p>
          <a:p>
            <a:pPr marL="0" indent="0">
              <a:spcBef>
                <a:spcPts val="600"/>
              </a:spcBef>
              <a:buNone/>
            </a:pPr>
            <a:r>
              <a:rPr lang="en-US" alt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Moves us into Satan’s domain)</a:t>
            </a:r>
          </a:p>
          <a:p>
            <a:pPr marL="0" indent="0">
              <a:spcBef>
                <a:spcPts val="600"/>
              </a:spcBef>
              <a:buNone/>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Bitterness is a byproduct of </a:t>
            </a:r>
            <a:r>
              <a:rPr lang="en-US" alt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Pride</a:t>
            </a:r>
            <a:endParaRPr lang="en-US" altLang="en-US" sz="4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600"/>
              </a:spcBef>
              <a:buNone/>
            </a:pP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13:10 </a:t>
            </a: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by pride cometh contention”</a:t>
            </a:r>
          </a:p>
          <a:p>
            <a:pPr marL="0" indent="0">
              <a:spcBef>
                <a:spcPts val="60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Pride is what turned Lucifer into Satan!</a:t>
            </a:r>
          </a:p>
          <a:p>
            <a:pPr marL="0" indent="0">
              <a:spcBef>
                <a:spcPts val="60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Isaiah 14:12-15</a:t>
            </a:r>
          </a:p>
          <a:p>
            <a:pPr marL="0" indent="0">
              <a:spcBef>
                <a:spcPts val="60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9BDDD46-501C-4170-AAFB-464B96A6C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4620"/>
            <a:ext cx="5131837" cy="5143500"/>
          </a:xfrm>
          <a:prstGeom prst="rect">
            <a:avLst/>
          </a:prstGeom>
        </p:spPr>
      </p:pic>
    </p:spTree>
    <p:extLst>
      <p:ext uri="{BB962C8B-B14F-4D97-AF65-F5344CB8AC3E}">
        <p14:creationId xmlns:p14="http://schemas.microsoft.com/office/powerpoint/2010/main" val="23629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1000"/>
                                        <p:tgtEl>
                                          <p:spTgt spid="5123">
                                            <p:txEl>
                                              <p:pRg st="3" end="3"/>
                                            </p:txEl>
                                          </p:spTgt>
                                        </p:tgtEl>
                                      </p:cBhvr>
                                    </p:animEffect>
                                    <p:anim calcmode="lin" valueType="num">
                                      <p:cBhvr>
                                        <p:cTn id="1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fade">
                                      <p:cBhvr>
                                        <p:cTn id="19" dur="1000"/>
                                        <p:tgtEl>
                                          <p:spTgt spid="5123">
                                            <p:txEl>
                                              <p:pRg st="4" end="4"/>
                                            </p:txEl>
                                          </p:spTgt>
                                        </p:tgtEl>
                                      </p:cBhvr>
                                    </p:animEffect>
                                    <p:anim calcmode="lin" valueType="num">
                                      <p:cBhvr>
                                        <p:cTn id="20"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fade">
                                      <p:cBhvr>
                                        <p:cTn id="24" dur="1000"/>
                                        <p:tgtEl>
                                          <p:spTgt spid="5123">
                                            <p:txEl>
                                              <p:pRg st="5" end="5"/>
                                            </p:txEl>
                                          </p:spTgt>
                                        </p:tgtEl>
                                      </p:cBhvr>
                                    </p:animEffect>
                                    <p:anim calcmode="lin" valueType="num">
                                      <p:cBhvr>
                                        <p:cTn id="25"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fade">
                                      <p:cBhvr>
                                        <p:cTn id="29" dur="1000"/>
                                        <p:tgtEl>
                                          <p:spTgt spid="5123">
                                            <p:txEl>
                                              <p:pRg st="6" end="6"/>
                                            </p:txEl>
                                          </p:spTgt>
                                        </p:tgtEl>
                                      </p:cBhvr>
                                    </p:animEffect>
                                    <p:anim calcmode="lin" valueType="num">
                                      <p:cBhvr>
                                        <p:cTn id="3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6052456"/>
          </a:xfrm>
        </p:spPr>
        <p:txBody>
          <a:bodyPr/>
          <a:lstStyle/>
          <a:p>
            <a:pPr marL="0" indent="0" algn="ctr">
              <a:spcBef>
                <a:spcPts val="0"/>
              </a:spcBef>
              <a:buNone/>
            </a:pPr>
            <a:r>
              <a:rPr lang="en-US" altLang="en-US" sz="48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Bitterness snares us?</a:t>
            </a:r>
          </a:p>
          <a:p>
            <a:pPr marL="0" indent="0" algn="ctr">
              <a:spcBef>
                <a:spcPts val="0"/>
              </a:spcBef>
              <a:buNone/>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Bitterness is at the heart of rebellion.</a:t>
            </a:r>
          </a:p>
          <a:p>
            <a:pPr marL="0" indent="0" algn="ctr">
              <a:spcBef>
                <a:spcPts val="0"/>
              </a:spcBef>
              <a:buNone/>
            </a:pPr>
            <a:r>
              <a:rPr lang="en-US" altLang="en-US" b="1" dirty="0">
                <a:effectLst>
                  <a:outerShdw blurRad="38100" dist="38100" dir="2700000" algn="tl">
                    <a:srgbClr val="000000">
                      <a:alpha val="43137"/>
                    </a:srgbClr>
                  </a:outerShdw>
                </a:effectLst>
              </a:rPr>
              <a:t> A. “Rebellion”  </a:t>
            </a:r>
            <a:r>
              <a:rPr lang="en-US" altLang="en-US" b="1" dirty="0">
                <a:solidFill>
                  <a:srgbClr val="0000FF"/>
                </a:solidFill>
                <a:effectLst>
                  <a:outerShdw blurRad="38100" dist="38100" dir="2700000" algn="tl">
                    <a:srgbClr val="000000">
                      <a:alpha val="43137"/>
                    </a:srgbClr>
                  </a:outerShdw>
                </a:effectLst>
              </a:rPr>
              <a:t>(‏</a:t>
            </a:r>
            <a:r>
              <a:rPr lang="he-IL" altLang="en-US" b="1" dirty="0">
                <a:solidFill>
                  <a:srgbClr val="0000FF"/>
                </a:solidFill>
                <a:effectLst>
                  <a:outerShdw blurRad="38100" dist="38100" dir="2700000" algn="tl">
                    <a:srgbClr val="000000">
                      <a:alpha val="43137"/>
                    </a:srgbClr>
                  </a:outerShdw>
                </a:effectLst>
              </a:rPr>
              <a:t>מְרִי‎ </a:t>
            </a:r>
            <a:r>
              <a:rPr lang="en-US" altLang="en-US" b="1" dirty="0">
                <a:solidFill>
                  <a:srgbClr val="0000FF"/>
                </a:solidFill>
                <a:effectLst>
                  <a:outerShdw blurRad="38100" dist="38100" dir="2700000" algn="tl">
                    <a:srgbClr val="000000">
                      <a:alpha val="43137"/>
                    </a:srgbClr>
                  </a:outerShdw>
                </a:effectLst>
              </a:rPr>
              <a:t>:</a:t>
            </a:r>
            <a:r>
              <a:rPr lang="he-IL" altLang="en-US" b="1" dirty="0">
                <a:solidFill>
                  <a:srgbClr val="0000FF"/>
                </a:solidFill>
                <a:effectLst>
                  <a:outerShdw blurRad="38100" dist="38100" dir="2700000" algn="tl">
                    <a:srgbClr val="000000">
                      <a:alpha val="43137"/>
                    </a:srgbClr>
                  </a:outerShdw>
                </a:effectLst>
              </a:rPr>
              <a:t> </a:t>
            </a:r>
            <a:r>
              <a:rPr lang="en-US" altLang="en-US" b="1" dirty="0" err="1">
                <a:solidFill>
                  <a:srgbClr val="0000FF"/>
                </a:solidFill>
                <a:effectLst>
                  <a:outerShdw blurRad="38100" dist="38100" dir="2700000" algn="tl">
                    <a:srgbClr val="000000">
                      <a:alpha val="43137"/>
                    </a:srgbClr>
                  </a:outerShdw>
                </a:effectLst>
              </a:rPr>
              <a:t>merî</a:t>
            </a:r>
            <a:r>
              <a:rPr lang="en-US" altLang="en-US" b="1" dirty="0">
                <a:solidFill>
                  <a:srgbClr val="0000FF"/>
                </a:solidFill>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comes from </a:t>
            </a:r>
            <a:r>
              <a:rPr lang="en-US" altLang="en-US" b="1" dirty="0">
                <a:solidFill>
                  <a:srgbClr val="0000FF"/>
                </a:solidFill>
                <a:effectLst>
                  <a:outerShdw blurRad="38100" dist="38100" dir="2700000" algn="tl">
                    <a:srgbClr val="000000">
                      <a:alpha val="43137"/>
                    </a:srgbClr>
                  </a:outerShdw>
                </a:effectLst>
              </a:rPr>
              <a:t>‏</a:t>
            </a:r>
            <a:r>
              <a:rPr lang="he-IL" altLang="en-US" b="1" dirty="0">
                <a:solidFill>
                  <a:srgbClr val="0000FF"/>
                </a:solidFill>
                <a:effectLst>
                  <a:outerShdw blurRad="38100" dist="38100" dir="2700000" algn="tl">
                    <a:srgbClr val="000000">
                      <a:alpha val="43137"/>
                    </a:srgbClr>
                  </a:outerShdw>
                </a:effectLst>
              </a:rPr>
              <a:t>מָרָה‎ </a:t>
            </a:r>
            <a:r>
              <a:rPr lang="en-US" altLang="en-US" b="1" dirty="0">
                <a:solidFill>
                  <a:srgbClr val="0000FF"/>
                </a:solidFill>
                <a:effectLst>
                  <a:outerShdw blurRad="38100" dist="38100" dir="2700000" algn="tl">
                    <a:srgbClr val="000000">
                      <a:alpha val="43137"/>
                    </a:srgbClr>
                  </a:outerShdw>
                </a:effectLst>
              </a:rPr>
              <a:t> : </a:t>
            </a:r>
            <a:r>
              <a:rPr lang="en-US" altLang="en-US" b="1" dirty="0" err="1">
                <a:solidFill>
                  <a:srgbClr val="0000FF"/>
                </a:solidFill>
                <a:effectLst>
                  <a:outerShdw blurRad="38100" dist="38100" dir="2700000" algn="tl">
                    <a:srgbClr val="000000">
                      <a:alpha val="43137"/>
                    </a:srgbClr>
                  </a:outerShdw>
                </a:effectLst>
              </a:rPr>
              <a:t>mārâ</a:t>
            </a:r>
            <a:r>
              <a:rPr lang="en-US" altLang="en-US" b="1" dirty="0">
                <a:solidFill>
                  <a:srgbClr val="0000FF"/>
                </a:solidFill>
                <a:effectLst>
                  <a:outerShdw blurRad="38100" dist="38100" dir="2700000" algn="tl">
                    <a:srgbClr val="000000">
                      <a:alpha val="43137"/>
                    </a:srgbClr>
                  </a:outerShdw>
                </a:effectLst>
              </a:rPr>
              <a:t>   </a:t>
            </a:r>
          </a:p>
          <a:p>
            <a:pPr marL="0" indent="0">
              <a:spcBef>
                <a:spcPts val="0"/>
              </a:spcBef>
              <a:buNone/>
            </a:pPr>
            <a:r>
              <a:rPr lang="en-US" altLang="en-US" sz="4800" b="1" dirty="0">
                <a:solidFill>
                  <a:srgbClr val="0000FF"/>
                </a:solidFill>
                <a:effectLst>
                  <a:outerShdw blurRad="38100" dist="38100" dir="2700000" algn="tl">
                    <a:srgbClr val="000000">
                      <a:alpha val="43137"/>
                    </a:srgbClr>
                  </a:outerShdw>
                </a:effectLst>
              </a:rPr>
              <a:t>       Mara means </a:t>
            </a:r>
            <a:r>
              <a:rPr lang="en-US" altLang="en-US" sz="4800" b="1" i="1" u="sng" dirty="0">
                <a:solidFill>
                  <a:srgbClr val="FF0000"/>
                </a:solidFill>
                <a:effectLst>
                  <a:outerShdw blurRad="38100" dist="38100" dir="2700000" algn="tl">
                    <a:srgbClr val="000000">
                      <a:alpha val="43137"/>
                    </a:srgbClr>
                  </a:outerShdw>
                </a:effectLst>
              </a:rPr>
              <a:t>Bitter</a:t>
            </a:r>
            <a:r>
              <a:rPr lang="en-US" altLang="en-US" sz="4800" b="1" dirty="0">
                <a:solidFill>
                  <a:srgbClr val="0000FF"/>
                </a:solidFill>
                <a:effectLst>
                  <a:outerShdw blurRad="38100" dist="38100" dir="2700000" algn="tl">
                    <a:srgbClr val="000000">
                      <a:alpha val="43137"/>
                    </a:srgbClr>
                  </a:outerShdw>
                </a:effectLst>
              </a:rPr>
              <a:t>!  </a:t>
            </a:r>
          </a:p>
          <a:p>
            <a:pPr marL="0" indent="0">
              <a:spcBef>
                <a:spcPts val="0"/>
              </a:spcBef>
              <a:buNone/>
            </a:pPr>
            <a:r>
              <a:rPr lang="en-US" altLang="en-US"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How we respond to hurt/disappointment      </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determines if we get better or bitter! </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Bitterness is the “bacteria” from which </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Rebellion is born!</a:t>
            </a:r>
          </a:p>
        </p:txBody>
      </p:sp>
    </p:spTree>
    <p:extLst>
      <p:ext uri="{BB962C8B-B14F-4D97-AF65-F5344CB8AC3E}">
        <p14:creationId xmlns:p14="http://schemas.microsoft.com/office/powerpoint/2010/main" val="31468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51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Effect transition="in" filter="barn(inVertical)">
                                      <p:cBhvr>
                                        <p:cTn id="20" dur="500"/>
                                        <p:tgtEl>
                                          <p:spTgt spid="512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Effect transition="in" filter="barn(inVertical)">
                                      <p:cBhvr>
                                        <p:cTn id="23" dur="5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 calcmode="lin" valueType="num">
                                      <p:cBhvr>
                                        <p:cTn id="28"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123">
                                            <p:txEl>
                                              <p:pRg st="6" end="6"/>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 calcmode="lin" valueType="num">
                                      <p:cBhvr>
                                        <p:cTn id="33"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757056"/>
          </a:xfrm>
        </p:spPr>
        <p:txBody>
          <a:bodyPr/>
          <a:lstStyle/>
          <a:p>
            <a:pPr marL="0" indent="0">
              <a:spcBef>
                <a:spcPts val="60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Rebellion exposes us to Satan’s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Influence.</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600"/>
              </a:spcBef>
              <a:buNone/>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1 Sam. 15:23a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“Rebellion is as the sin of witchcraft;</a:t>
            </a:r>
          </a:p>
          <a:p>
            <a:pPr marL="0" indent="0">
              <a:spcBef>
                <a:spcPts val="6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Webster’s defines witchcraft as:</a:t>
            </a:r>
          </a:p>
          <a:p>
            <a:pPr marL="0" indent="0">
              <a:spcBef>
                <a:spcPts val="600"/>
              </a:spcBef>
              <a:buNone/>
            </a:pP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The u</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of sorcery or magic</a:t>
            </a:r>
          </a:p>
          <a:p>
            <a:pPr marL="0" indent="0">
              <a:spcBef>
                <a:spcPts val="600"/>
              </a:spcBef>
              <a:buNone/>
            </a:pP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Communication with the devil</a:t>
            </a:r>
          </a:p>
          <a:p>
            <a:pPr marL="0" indent="0">
              <a:spcBef>
                <a:spcPts val="600"/>
              </a:spcBef>
              <a:buNone/>
            </a:pP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a:t>
            </a:r>
            <a:r>
              <a:rPr lang="en-US" altLang="en-US" b="1" i="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irresistible</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influence</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fascination</a:t>
            </a:r>
          </a:p>
          <a:p>
            <a:pPr marL="0" indent="0">
              <a:spcBef>
                <a:spcPts val="6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In 1 Cor. 10:20 God describes witchcraft as </a:t>
            </a:r>
          </a:p>
          <a:p>
            <a:pPr marL="0" indent="0">
              <a:spcBef>
                <a:spcPts val="60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“fellowship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koinōnos</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partnership)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devils” </a:t>
            </a:r>
          </a:p>
          <a:p>
            <a:pPr marL="0" indent="0">
              <a:spcBef>
                <a:spcPts val="600"/>
              </a:spcBef>
              <a:buNone/>
            </a:pP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Satan was the original “rebel without a cause”. </a:t>
            </a:r>
          </a:p>
          <a:p>
            <a:pPr marL="0" indent="0">
              <a:spcBef>
                <a:spcPts val="600"/>
              </a:spcBef>
              <a:buNone/>
            </a:pPr>
            <a:endParaRPr lang="en-US" alt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01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barn(inVertical)">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arn(inVertical)">
                                      <p:cBhvr>
                                        <p:cTn id="12" dur="500"/>
                                        <p:tgtEl>
                                          <p:spTgt spid="5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barn(inVertical)">
                                      <p:cBhvr>
                                        <p:cTn id="17" dur="500"/>
                                        <p:tgtEl>
                                          <p:spTgt spid="51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 calcmode="lin" valueType="num">
                                      <p:cBhvr>
                                        <p:cTn id="22"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5123">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 calcmode="lin" valueType="num">
                                      <p:cBhvr>
                                        <p:cTn id="27"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512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123">
                                            <p:txEl>
                                              <p:pRg st="8" end="8"/>
                                            </p:txEl>
                                          </p:spTgt>
                                        </p:tgtEl>
                                        <p:attrNameLst>
                                          <p:attrName>style.visibility</p:attrName>
                                        </p:attrNameLst>
                                      </p:cBhvr>
                                      <p:to>
                                        <p:strVal val="visible"/>
                                      </p:to>
                                    </p:set>
                                    <p:anim calcmode="lin" valueType="num">
                                      <p:cBhvr>
                                        <p:cTn id="34" dur="1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35" dur="1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36" dur="1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37"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4494"/>
            <a:ext cx="9144000" cy="4985656"/>
          </a:xfrm>
        </p:spPr>
        <p:txBody>
          <a:bodyPr/>
          <a:lstStyle/>
          <a:p>
            <a:pPr marL="0" indent="0">
              <a:spcBef>
                <a:spcPts val="60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Rebellion exposes us to Satan’s Influence. </a:t>
            </a:r>
          </a:p>
          <a:p>
            <a:pPr marL="0" indent="0">
              <a:spcBef>
                <a:spcPts val="600"/>
              </a:spcBef>
              <a:buNone/>
            </a:pPr>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1 Sam. 15:23a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“Rebellion is as the sin of witchcraft;</a:t>
            </a:r>
          </a:p>
          <a:p>
            <a:pPr marL="0" indent="0">
              <a:spcBef>
                <a:spcPts val="600"/>
              </a:spcBef>
              <a:buNone/>
            </a:pPr>
            <a:r>
              <a:rPr lang="en-US" alt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1 Sam. 15:23b  </a:t>
            </a:r>
            <a:r>
              <a:rPr lang="en-US" alt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stubbornness is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iniquity</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idolatry</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altLang="en-US" b="1" dirty="0">
                <a:effectLst>
                  <a:outerShdw blurRad="38100" dist="38100" dir="2700000" algn="tl">
                    <a:srgbClr val="000000">
                      <a:alpha val="43137"/>
                    </a:srgbClr>
                  </a:outerShdw>
                </a:effectLst>
              </a:rPr>
              <a:t>   a)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Stubbornness</a:t>
            </a:r>
            <a:r>
              <a:rPr lang="en-US" altLang="en-US" b="1" dirty="0">
                <a:effectLst>
                  <a:outerShdw blurRad="38100" dist="38100" dir="2700000" algn="tl">
                    <a:srgbClr val="000000">
                      <a:alpha val="43137"/>
                    </a:srgbClr>
                  </a:outerShdw>
                </a:effectLst>
              </a:rPr>
              <a:t>: (</a:t>
            </a:r>
            <a:r>
              <a:rPr lang="en-US" altLang="en-US" b="1" dirty="0" err="1">
                <a:effectLst>
                  <a:outerShdw blurRad="38100" dist="38100" dir="2700000" algn="tl">
                    <a:srgbClr val="000000">
                      <a:alpha val="43137"/>
                    </a:srgbClr>
                  </a:outerShdw>
                </a:effectLst>
              </a:rPr>
              <a:t>pāṣar</a:t>
            </a:r>
            <a:r>
              <a:rPr lang="en-US" altLang="en-US" b="1" dirty="0">
                <a:effectLst>
                  <a:outerShdw blurRad="38100" dist="38100" dir="2700000" algn="tl">
                    <a:srgbClr val="000000">
                      <a:alpha val="43137"/>
                    </a:srgbClr>
                  </a:outerShdw>
                </a:effectLst>
              </a:rPr>
              <a:t>) to press, urge, insist. </a:t>
            </a:r>
          </a:p>
          <a:p>
            <a:pPr marL="0" indent="0">
              <a:buNone/>
            </a:pPr>
            <a:r>
              <a:rPr lang="en-US" altLang="en-US" b="1" dirty="0">
                <a:effectLst>
                  <a:outerShdw blurRad="38100" dist="38100" dir="2700000" algn="tl">
                    <a:srgbClr val="000000">
                      <a:alpha val="43137"/>
                    </a:srgbClr>
                  </a:outerShdw>
                </a:effectLst>
              </a:rPr>
              <a:t>   b)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Iniquity</a:t>
            </a:r>
            <a:r>
              <a:rPr lang="en-US" altLang="en-US" b="1" dirty="0">
                <a:effectLst>
                  <a:outerShdw blurRad="38100" dist="38100" dir="2700000" algn="tl">
                    <a:srgbClr val="000000">
                      <a:alpha val="43137"/>
                    </a:srgbClr>
                  </a:outerShdw>
                </a:effectLst>
              </a:rPr>
              <a:t>:  (</a:t>
            </a:r>
            <a:r>
              <a:rPr lang="en-US" altLang="en-US" b="1" dirty="0" err="1">
                <a:effectLst>
                  <a:outerShdw blurRad="38100" dist="38100" dir="2700000" algn="tl">
                    <a:srgbClr val="000000">
                      <a:alpha val="43137"/>
                    </a:srgbClr>
                  </a:outerShdw>
                </a:effectLst>
              </a:rPr>
              <a:t>ʾāwen</a:t>
            </a:r>
            <a:r>
              <a:rPr lang="en-US" altLang="en-US" b="1" dirty="0">
                <a:effectLst>
                  <a:outerShdw blurRad="38100" dist="38100" dir="2700000" algn="tl">
                    <a:srgbClr val="000000">
                      <a:alpha val="43137"/>
                    </a:srgbClr>
                  </a:outerShdw>
                </a:effectLst>
              </a:rPr>
              <a:t>) to exert in vain. </a:t>
            </a:r>
            <a:r>
              <a:rPr lang="en-US" altLang="en-US" sz="2800" b="1" i="1" dirty="0">
                <a:effectLst>
                  <a:outerShdw blurRad="38100" dist="38100" dir="2700000" algn="tl">
                    <a:srgbClr val="000000">
                      <a:alpha val="43137"/>
                    </a:srgbClr>
                  </a:outerShdw>
                </a:effectLst>
              </a:rPr>
              <a:t>Self Will </a:t>
            </a:r>
            <a:r>
              <a:rPr lang="en-US" altLang="en-US" sz="2800" b="1" dirty="0">
                <a:effectLst>
                  <a:outerShdw blurRad="38100" dist="38100" dir="2700000" algn="tl">
                    <a:srgbClr val="000000">
                      <a:alpha val="43137"/>
                    </a:srgbClr>
                  </a:outerShdw>
                </a:effectLst>
              </a:rPr>
              <a:t>Is. 53:6</a:t>
            </a:r>
          </a:p>
          <a:p>
            <a:pPr marL="0" indent="0">
              <a:spcBef>
                <a:spcPts val="0"/>
              </a:spcBef>
              <a:buNone/>
            </a:pPr>
            <a:r>
              <a:rPr lang="en-US" altLang="en-US" sz="2400" b="1" dirty="0" err="1">
                <a:effectLst>
                  <a:outerShdw blurRad="38100" dist="38100" dir="2700000" algn="tl">
                    <a:srgbClr val="000000">
                      <a:alpha val="43137"/>
                    </a:srgbClr>
                  </a:outerShdw>
                </a:effectLst>
              </a:rPr>
              <a:t>Ez</a:t>
            </a:r>
            <a:r>
              <a:rPr lang="en-US" altLang="en-US" sz="2400" b="1" dirty="0">
                <a:effectLst>
                  <a:outerShdw blurRad="38100" dist="38100" dir="2700000" algn="tl">
                    <a:srgbClr val="000000">
                      <a:alpha val="43137"/>
                    </a:srgbClr>
                  </a:outerShdw>
                </a:effectLst>
              </a:rPr>
              <a:t> 28:15 </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a:t>
            </a:r>
            <a:r>
              <a:rPr lang="en-US" altLang="en-US" sz="28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wast</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perfect in thy ways from the day that </a:t>
            </a:r>
          </a:p>
          <a:p>
            <a:pPr marL="0" indent="0">
              <a:spcBef>
                <a:spcPts val="0"/>
              </a:spcBef>
              <a:buNone/>
            </a:pP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thou </a:t>
            </a:r>
            <a:r>
              <a:rPr lang="en-US" altLang="en-US" sz="28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wast</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created, </a:t>
            </a:r>
            <a:r>
              <a:rPr lang="en-US" alt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till iniquity was found in thee</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en-US" altLang="en-US" b="1" dirty="0">
                <a:solidFill>
                  <a:srgbClr val="0000FF"/>
                </a:solidFill>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c)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Idolatry</a:t>
            </a:r>
            <a:r>
              <a:rPr lang="en-US" altLang="en-US" b="1" dirty="0">
                <a:effectLst>
                  <a:outerShdw blurRad="38100" dist="38100" dir="2700000" algn="tl">
                    <a:srgbClr val="000000">
                      <a:alpha val="43137"/>
                    </a:srgbClr>
                  </a:outerShdw>
                </a:effectLst>
              </a:rPr>
              <a:t>: (</a:t>
            </a:r>
            <a:r>
              <a:rPr lang="en-US" altLang="en-US" b="1" dirty="0" err="1">
                <a:effectLst>
                  <a:outerShdw blurRad="38100" dist="38100" dir="2700000" algn="tl">
                    <a:srgbClr val="000000">
                      <a:alpha val="43137"/>
                    </a:srgbClr>
                  </a:outerShdw>
                </a:effectLst>
              </a:rPr>
              <a:t>terāpîm</a:t>
            </a:r>
            <a:r>
              <a:rPr lang="en-US" altLang="en-US" b="1" dirty="0">
                <a:effectLst>
                  <a:outerShdw blurRad="38100" dist="38100" dir="2700000" algn="tl">
                    <a:srgbClr val="000000">
                      <a:alpha val="43137"/>
                    </a:srgbClr>
                  </a:outerShdw>
                </a:effectLst>
              </a:rPr>
              <a:t>)  </a:t>
            </a:r>
            <a:r>
              <a:rPr lang="en-US" altLang="en-US" sz="3600" b="1" i="1" u="sng" dirty="0">
                <a:solidFill>
                  <a:srgbClr val="0000FF"/>
                </a:solidFill>
                <a:effectLst>
                  <a:outerShdw blurRad="38100" dist="38100" dir="2700000" algn="tl">
                    <a:srgbClr val="000000">
                      <a:alpha val="43137"/>
                    </a:srgbClr>
                  </a:outerShdw>
                </a:effectLst>
              </a:rPr>
              <a:t>Family</a:t>
            </a:r>
            <a:r>
              <a:rPr lang="en-US" altLang="en-US" sz="3600" b="1" i="1" dirty="0">
                <a:solidFill>
                  <a:srgbClr val="0000FF"/>
                </a:solidFill>
                <a:effectLst>
                  <a:outerShdw blurRad="38100" dist="38100" dir="2700000" algn="tl">
                    <a:srgbClr val="000000">
                      <a:alpha val="43137"/>
                    </a:srgbClr>
                  </a:outerShdw>
                </a:effectLst>
              </a:rPr>
              <a:t> idol </a:t>
            </a:r>
            <a:endParaRPr lang="en-US" altLang="en-US" b="1" i="1" dirty="0">
              <a:solidFill>
                <a:srgbClr val="0000FF"/>
              </a:solidFill>
              <a:effectLst>
                <a:outerShdw blurRad="38100" dist="38100" dir="2700000" algn="tl">
                  <a:srgbClr val="000000">
                    <a:alpha val="43137"/>
                  </a:srgbClr>
                </a:outerShdw>
              </a:effectLst>
            </a:endParaRPr>
          </a:p>
          <a:p>
            <a:pPr marL="0" indent="0">
              <a:buNone/>
            </a:pPr>
            <a:r>
              <a:rPr lang="en-US" altLang="en-US" sz="3600" b="1" dirty="0">
                <a:effectLst>
                  <a:outerShdw blurRad="38100" dist="38100" dir="2700000" algn="tl">
                    <a:srgbClr val="000000">
                      <a:alpha val="43137"/>
                    </a:srgbClr>
                  </a:outerShdw>
                </a:effectLst>
              </a:rPr>
              <a:t>       Exactly what Gideon’s “ephod” became!</a:t>
            </a:r>
          </a:p>
        </p:txBody>
      </p:sp>
    </p:spTree>
    <p:extLst>
      <p:ext uri="{BB962C8B-B14F-4D97-AF65-F5344CB8AC3E}">
        <p14:creationId xmlns:p14="http://schemas.microsoft.com/office/powerpoint/2010/main" val="5301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 calcmode="lin" valueType="num">
                                      <p:cBhvr>
                                        <p:cTn id="12"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12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animEffect transition="in" filter="fade">
                                      <p:cBhvr>
                                        <p:cTn id="19" dur="1000"/>
                                        <p:tgtEl>
                                          <p:spTgt spid="5123">
                                            <p:txEl>
                                              <p:pRg st="5" end="5"/>
                                            </p:txEl>
                                          </p:spTgt>
                                        </p:tgtEl>
                                      </p:cBhvr>
                                    </p:animEffect>
                                    <p:anim calcmode="lin" valueType="num">
                                      <p:cBhvr>
                                        <p:cTn id="2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6" end="6"/>
                                            </p:txEl>
                                          </p:spTgt>
                                        </p:tgtEl>
                                        <p:attrNameLst>
                                          <p:attrName>style.visibility</p:attrName>
                                        </p:attrNameLst>
                                      </p:cBhvr>
                                      <p:to>
                                        <p:strVal val="visible"/>
                                      </p:to>
                                    </p:set>
                                    <p:animEffect transition="in" filter="fade">
                                      <p:cBhvr>
                                        <p:cTn id="24" dur="1000"/>
                                        <p:tgtEl>
                                          <p:spTgt spid="5123">
                                            <p:txEl>
                                              <p:pRg st="6" end="6"/>
                                            </p:txEl>
                                          </p:spTgt>
                                        </p:tgtEl>
                                      </p:cBhvr>
                                    </p:animEffect>
                                    <p:anim calcmode="lin" valueType="num">
                                      <p:cBhvr>
                                        <p:cTn id="2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anim calcmode="lin" valueType="num">
                                      <p:cBhvr>
                                        <p:cTn id="31"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512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123">
                                            <p:txEl>
                                              <p:pRg st="8" end="8"/>
                                            </p:txEl>
                                          </p:spTgt>
                                        </p:tgtEl>
                                        <p:attrNameLst>
                                          <p:attrName>style.visibility</p:attrName>
                                        </p:attrNameLst>
                                      </p:cBhvr>
                                      <p:to>
                                        <p:strVal val="visible"/>
                                      </p:to>
                                    </p:set>
                                    <p:anim calcmode="lin" valueType="num">
                                      <p:cBhvr>
                                        <p:cTn id="38" dur="1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41"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4494"/>
            <a:ext cx="9144000" cy="4985656"/>
          </a:xfrm>
        </p:spPr>
        <p:txBody>
          <a:bodyPr/>
          <a:lstStyle/>
          <a:p>
            <a:pPr marL="0" indent="0">
              <a:spcBef>
                <a:spcPts val="60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Rebellion exposes us to Satan’s Influence. </a:t>
            </a:r>
          </a:p>
          <a:p>
            <a:pPr marL="0" indent="0">
              <a:spcBef>
                <a:spcPts val="600"/>
              </a:spcBef>
              <a:buNone/>
            </a:pPr>
            <a:r>
              <a:rPr lang="en-US" altLang="en-US" sz="3600" b="1" dirty="0">
                <a:effectLst>
                  <a:outerShdw blurRad="38100" dist="38100" dir="2700000" algn="tl">
                    <a:srgbClr val="000000">
                      <a:alpha val="43137"/>
                    </a:srgbClr>
                  </a:outerShdw>
                </a:effectLst>
              </a:rPr>
              <a:t> 3)  </a:t>
            </a:r>
            <a:r>
              <a:rPr lang="en-US" altLang="en-US" sz="4400" b="1" dirty="0">
                <a:effectLst>
                  <a:outerShdw blurRad="38100" dist="38100" dir="2700000" algn="tl">
                    <a:srgbClr val="000000">
                      <a:alpha val="43137"/>
                    </a:srgbClr>
                  </a:outerShdw>
                </a:effectLst>
              </a:rPr>
              <a:t>Under Satan’s “influence” we:</a:t>
            </a:r>
          </a:p>
          <a:p>
            <a:pPr marL="0" indent="0">
              <a:spcBef>
                <a:spcPts val="600"/>
              </a:spcBef>
              <a:buNone/>
            </a:pPr>
            <a:r>
              <a:rPr lang="en-US" altLang="en-US" sz="4000" b="1" dirty="0">
                <a:effectLst>
                  <a:outerShdw blurRad="38100" dist="38100" dir="2700000" algn="tl">
                    <a:srgbClr val="000000">
                      <a:alpha val="43137"/>
                    </a:srgbClr>
                  </a:outerShdw>
                </a:effectLst>
              </a:rPr>
              <a:t>    a) Make destructive decisions. 2Ti. 2:</a:t>
            </a:r>
          </a:p>
          <a:p>
            <a:pPr marL="0" indent="0">
              <a:spcBef>
                <a:spcPts val="600"/>
              </a:spcBef>
              <a:buNone/>
            </a:pPr>
            <a:r>
              <a:rPr lang="en-US" altLang="en-US" sz="4000" b="1" dirty="0">
                <a:effectLst>
                  <a:outerShdw blurRad="38100" dist="38100" dir="2700000" algn="tl">
                    <a:srgbClr val="000000">
                      <a:alpha val="43137"/>
                    </a:srgbClr>
                  </a:outerShdw>
                </a:effectLst>
              </a:rPr>
              <a:t>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“oppose themselves”  </a:t>
            </a: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dirty="0">
                <a:effectLst>
                  <a:outerShdw blurRad="38100" dist="38100" dir="2700000" algn="tl">
                    <a:srgbClr val="000000">
                      <a:alpha val="43137"/>
                    </a:srgbClr>
                  </a:outerShdw>
                </a:effectLst>
              </a:rPr>
              <a:t>25</a:t>
            </a:r>
          </a:p>
          <a:p>
            <a:pPr marL="0" indent="0">
              <a:spcBef>
                <a:spcPts val="1200"/>
              </a:spcBef>
              <a:buNone/>
            </a:pPr>
            <a:r>
              <a:rPr lang="en-US" altLang="en-US" sz="4000" b="1" dirty="0">
                <a:effectLst>
                  <a:outerShdw blurRad="38100" dist="38100" dir="2700000" algn="tl">
                    <a:srgbClr val="000000">
                      <a:alpha val="43137"/>
                    </a:srgbClr>
                  </a:outerShdw>
                </a:effectLst>
              </a:rPr>
              <a:t>   b) Get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“caught in the snare of the devil” </a:t>
            </a: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26</a:t>
            </a:r>
          </a:p>
          <a:p>
            <a:pPr marL="0" indent="0">
              <a:spcBef>
                <a:spcPts val="1200"/>
              </a:spcBef>
              <a:buNone/>
            </a:pPr>
            <a:r>
              <a:rPr lang="en-US" altLang="en-US" sz="4000" b="1" dirty="0">
                <a:effectLst>
                  <a:outerShdw blurRad="38100" dist="38100" dir="2700000" algn="tl">
                    <a:srgbClr val="000000">
                      <a:alpha val="43137"/>
                    </a:srgbClr>
                  </a:outerShdw>
                </a:effectLst>
              </a:rPr>
              <a:t>   c) Are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“taken captive by him at his will” </a:t>
            </a:r>
            <a:r>
              <a:rPr lang="en-US" altLang="en-US" sz="4000" b="1" dirty="0">
                <a:effectLst>
                  <a:outerShdw blurRad="38100" dist="38100" dir="2700000" algn="tl">
                    <a:srgbClr val="000000">
                      <a:alpha val="43137"/>
                    </a:srgbClr>
                  </a:outerShdw>
                </a:effectLst>
              </a:rPr>
              <a:t>26</a:t>
            </a:r>
          </a:p>
          <a:p>
            <a:pPr marL="0" indent="0">
              <a:spcBef>
                <a:spcPts val="1200"/>
              </a:spcBef>
              <a:buNone/>
            </a:pPr>
            <a:r>
              <a:rPr lang="en-US" alt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6950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 calcmode="lin" valueType="num">
                                      <p:cBhvr>
                                        <p:cTn id="15"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 calcmode="lin" valueType="num">
                                      <p:cBhvr>
                                        <p:cTn id="22"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4494"/>
            <a:ext cx="9220200" cy="1861456"/>
          </a:xfrm>
        </p:spPr>
        <p:txBody>
          <a:bodyPr/>
          <a:lstStyle/>
          <a:p>
            <a:pPr marL="0" indent="0">
              <a:buNone/>
            </a:pPr>
            <a:r>
              <a:rPr lang="en-US" altLang="en-US" sz="4400" b="1" dirty="0">
                <a:effectLst>
                  <a:outerShdw blurRad="38100" dist="38100" dir="2700000" algn="tl">
                    <a:srgbClr val="000000">
                      <a:alpha val="43137"/>
                    </a:srgbClr>
                  </a:outerShdw>
                </a:effectLst>
              </a:rPr>
              <a:t>Illustrate this process with King Saul</a:t>
            </a:r>
          </a:p>
          <a:p>
            <a:pPr marL="742950" indent="-742950">
              <a:buAutoNum type="arabicParenR"/>
            </a:pPr>
            <a:r>
              <a:rPr lang="en-US" altLang="en-US" sz="4000" b="1" dirty="0">
                <a:effectLst>
                  <a:outerShdw blurRad="38100" dist="38100" dir="2700000" algn="tl">
                    <a:srgbClr val="000000">
                      <a:alpha val="43137"/>
                    </a:srgbClr>
                  </a:outerShdw>
                </a:effectLst>
              </a:rPr>
              <a:t>Began full of hope and promise. </a:t>
            </a:r>
          </a:p>
          <a:p>
            <a:pPr marL="0" indent="0">
              <a:buNone/>
            </a:pPr>
            <a:r>
              <a:rPr lang="en-US" altLang="en-US" sz="3600" b="1" dirty="0">
                <a:effectLst>
                  <a:outerShdw blurRad="38100" dist="38100" dir="2700000" algn="tl">
                    <a:srgbClr val="000000">
                      <a:alpha val="43137"/>
                    </a:srgbClr>
                  </a:outerShdw>
                </a:effectLst>
              </a:rPr>
              <a:t>1 Sam 9:2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choice young man, and a goodly: </a:t>
            </a:r>
          </a:p>
        </p:txBody>
      </p:sp>
      <p:pic>
        <p:nvPicPr>
          <p:cNvPr id="3" name="Picture 2" descr="A picture containing sky, outdoor&#10;&#10;Description generated with very high confidence">
            <a:extLst>
              <a:ext uri="{FF2B5EF4-FFF2-40B4-BE49-F238E27FC236}">
                <a16:creationId xmlns:a16="http://schemas.microsoft.com/office/drawing/2014/main" id="{FAC53EB4-A2ED-426D-A48B-33FC0B574BAD}"/>
              </a:ext>
            </a:extLst>
          </p:cNvPr>
          <p:cNvPicPr>
            <a:picLocks noChangeAspect="1"/>
          </p:cNvPicPr>
          <p:nvPr/>
        </p:nvPicPr>
        <p:blipFill rotWithShape="1">
          <a:blip r:embed="rId3">
            <a:extLst>
              <a:ext uri="{28A0092B-C50C-407E-A947-70E740481C1C}">
                <a14:useLocalDpi xmlns:a14="http://schemas.microsoft.com/office/drawing/2010/main" val="0"/>
              </a:ext>
            </a:extLst>
          </a:blip>
          <a:srcRect t="7114"/>
          <a:stretch/>
        </p:blipFill>
        <p:spPr>
          <a:xfrm>
            <a:off x="5791200" y="2114550"/>
            <a:ext cx="2942493" cy="2984751"/>
          </a:xfrm>
          <a:prstGeom prst="rect">
            <a:avLst/>
          </a:prstGeom>
        </p:spPr>
      </p:pic>
      <p:sp>
        <p:nvSpPr>
          <p:cNvPr id="4" name="Rectangle 3">
            <a:extLst>
              <a:ext uri="{FF2B5EF4-FFF2-40B4-BE49-F238E27FC236}">
                <a16:creationId xmlns:a16="http://schemas.microsoft.com/office/drawing/2014/main" id="{76F54C23-D221-444E-ADAA-B12B2198607D}"/>
              </a:ext>
            </a:extLst>
          </p:cNvPr>
          <p:cNvSpPr/>
          <p:nvPr/>
        </p:nvSpPr>
        <p:spPr>
          <a:xfrm>
            <a:off x="152400" y="2052313"/>
            <a:ext cx="5130621" cy="3046988"/>
          </a:xfrm>
          <a:prstGeom prst="rect">
            <a:avLst/>
          </a:prstGeom>
        </p:spPr>
        <p:txBody>
          <a:bodyPr wrap="square">
            <a:spAutoFit/>
          </a:bodyPr>
          <a:lstStyle/>
          <a:p>
            <a:pPr marL="0" indent="0" algn="ctr">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there was not among the children of Israel a goodlier person than he: </a:t>
            </a:r>
          </a:p>
          <a:p>
            <a:pPr marL="0" indent="0" algn="ctr">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his shoulders and upward he was higher than any of the people.” </a:t>
            </a:r>
          </a:p>
        </p:txBody>
      </p:sp>
    </p:spTree>
    <p:extLst>
      <p:ext uri="{BB962C8B-B14F-4D97-AF65-F5344CB8AC3E}">
        <p14:creationId xmlns:p14="http://schemas.microsoft.com/office/powerpoint/2010/main" val="5359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1073" y="-2487"/>
            <a:ext cx="9220200" cy="1861456"/>
          </a:xfrm>
        </p:spPr>
        <p:txBody>
          <a:bodyPr/>
          <a:lstStyle/>
          <a:p>
            <a:pPr marL="0" indent="0">
              <a:buNone/>
            </a:pPr>
            <a:r>
              <a:rPr lang="en-US" altLang="en-US" b="1" dirty="0">
                <a:effectLst>
                  <a:outerShdw blurRad="38100" dist="38100" dir="2700000" algn="tl">
                    <a:srgbClr val="000000">
                      <a:alpha val="43137"/>
                    </a:srgbClr>
                  </a:outerShdw>
                </a:effectLst>
              </a:rPr>
              <a:t> </a:t>
            </a:r>
            <a:r>
              <a:rPr lang="en-US" altLang="en-US" sz="4000" b="1" dirty="0">
                <a:effectLst>
                  <a:outerShdw blurRad="38100" dist="38100" dir="2700000" algn="tl">
                    <a:srgbClr val="000000">
                      <a:alpha val="43137"/>
                    </a:srgbClr>
                  </a:outerShdw>
                </a:effectLst>
              </a:rPr>
              <a:t>2) Eventually started to show signs of </a:t>
            </a:r>
          </a:p>
          <a:p>
            <a:pPr marL="0" indent="0">
              <a:spcBef>
                <a:spcPts val="0"/>
              </a:spcBef>
              <a:buNone/>
            </a:pPr>
            <a:r>
              <a:rPr lang="en-US" altLang="en-US" sz="4000" b="1" dirty="0">
                <a:effectLst>
                  <a:outerShdw blurRad="38100" dist="38100" dir="2700000" algn="tl">
                    <a:srgbClr val="000000">
                      <a:alpha val="43137"/>
                    </a:srgbClr>
                  </a:outerShdw>
                </a:effectLst>
              </a:rPr>
              <a:t>          Pride.  </a:t>
            </a:r>
            <a:r>
              <a:rPr lang="en-US" altLang="en-US" sz="3600" b="1" dirty="0">
                <a:effectLst>
                  <a:outerShdw blurRad="38100" dist="38100" dir="2700000" algn="tl">
                    <a:srgbClr val="000000">
                      <a:alpha val="43137"/>
                    </a:srgbClr>
                  </a:outerShdw>
                </a:effectLst>
              </a:rPr>
              <a:t>1 Sam. 13-15</a:t>
            </a:r>
          </a:p>
        </p:txBody>
      </p:sp>
      <p:sp>
        <p:nvSpPr>
          <p:cNvPr id="4" name="Rectangle 3">
            <a:extLst>
              <a:ext uri="{FF2B5EF4-FFF2-40B4-BE49-F238E27FC236}">
                <a16:creationId xmlns:a16="http://schemas.microsoft.com/office/drawing/2014/main" id="{76F54C23-D221-444E-ADAA-B12B2198607D}"/>
              </a:ext>
            </a:extLst>
          </p:cNvPr>
          <p:cNvSpPr/>
          <p:nvPr/>
        </p:nvSpPr>
        <p:spPr>
          <a:xfrm>
            <a:off x="0" y="1172292"/>
            <a:ext cx="5715000" cy="1077218"/>
          </a:xfrm>
          <a:prstGeom prst="rect">
            <a:avLst/>
          </a:prstGeom>
        </p:spPr>
        <p:txBody>
          <a:bodyPr wrap="square">
            <a:spAutoFit/>
          </a:bodyPr>
          <a:lstStyle/>
          <a:p>
            <a:pPr marL="514350" indent="-514350">
              <a:buAutoNum type="alphaLcParenR"/>
            </a:pPr>
            <a:r>
              <a:rPr lang="en-US" alt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Presumed to act as Priest. </a:t>
            </a:r>
          </a:p>
          <a:p>
            <a:r>
              <a:rPr lang="en-US" alt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Vs 8-14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forced myself”</a:t>
            </a:r>
          </a:p>
        </p:txBody>
      </p:sp>
      <p:pic>
        <p:nvPicPr>
          <p:cNvPr id="5" name="Picture 4" descr="A picture containing building&#10;&#10;Description generated with high confidence">
            <a:extLst>
              <a:ext uri="{FF2B5EF4-FFF2-40B4-BE49-F238E27FC236}">
                <a16:creationId xmlns:a16="http://schemas.microsoft.com/office/drawing/2014/main" id="{90FCAA37-7864-4F8C-A37C-98F4E7D1D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006" y="1200150"/>
            <a:ext cx="4114800" cy="2057400"/>
          </a:xfrm>
          <a:prstGeom prst="rect">
            <a:avLst/>
          </a:prstGeom>
        </p:spPr>
      </p:pic>
      <p:sp>
        <p:nvSpPr>
          <p:cNvPr id="6" name="TextBox 5">
            <a:extLst>
              <a:ext uri="{FF2B5EF4-FFF2-40B4-BE49-F238E27FC236}">
                <a16:creationId xmlns:a16="http://schemas.microsoft.com/office/drawing/2014/main" id="{1026FD07-4534-48AA-B214-DDAC16904039}"/>
              </a:ext>
            </a:extLst>
          </p:cNvPr>
          <p:cNvSpPr txBox="1"/>
          <p:nvPr/>
        </p:nvSpPr>
        <p:spPr>
          <a:xfrm>
            <a:off x="76200" y="2810768"/>
            <a:ext cx="8763000" cy="2585323"/>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b) Rash vow</a:t>
            </a:r>
            <a:r>
              <a:rPr lang="en-US" sz="2800" b="1" i="1" dirty="0">
                <a:solidFill>
                  <a:srgbClr val="FF0000"/>
                </a:solidFill>
                <a:latin typeface="Times New Roman" panose="02020603050405020304" pitchFamily="18" charset="0"/>
                <a:cs typeface="Times New Roman" panose="02020603050405020304" pitchFamily="18" charset="0"/>
              </a:rPr>
              <a:t>. 1 Sam 14:24  </a:t>
            </a:r>
          </a:p>
          <a:p>
            <a:pPr algn="ctr"/>
            <a:r>
              <a:rPr lang="en-US" sz="2800" b="1" i="1" dirty="0">
                <a:solidFill>
                  <a:srgbClr val="FF0000"/>
                </a:solidFill>
                <a:latin typeface="Times New Roman" panose="02020603050405020304" pitchFamily="18" charset="0"/>
                <a:cs typeface="Times New Roman" panose="02020603050405020304" pitchFamily="18" charset="0"/>
              </a:rPr>
              <a:t> “And the men of Israel were distressed that day: for Saul had adjured the people, saying, Cursed be the man that </a:t>
            </a:r>
            <a:r>
              <a:rPr lang="en-US" sz="2800" b="1" i="1" dirty="0" err="1">
                <a:solidFill>
                  <a:srgbClr val="FF0000"/>
                </a:solidFill>
                <a:latin typeface="Times New Roman" panose="02020603050405020304" pitchFamily="18" charset="0"/>
                <a:cs typeface="Times New Roman" panose="02020603050405020304" pitchFamily="18" charset="0"/>
              </a:rPr>
              <a:t>eateth</a:t>
            </a:r>
            <a:r>
              <a:rPr lang="en-US" sz="2800" b="1" i="1" dirty="0">
                <a:solidFill>
                  <a:srgbClr val="FF0000"/>
                </a:solidFill>
                <a:latin typeface="Times New Roman" panose="02020603050405020304" pitchFamily="18" charset="0"/>
                <a:cs typeface="Times New Roman" panose="02020603050405020304" pitchFamily="18" charset="0"/>
              </a:rPr>
              <a:t> any food until evening, t</a:t>
            </a:r>
            <a:r>
              <a:rPr 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I may be avenged on mine enemies</a:t>
            </a:r>
            <a:r>
              <a:rPr lang="en-US" sz="2800" b="1" i="1" dirty="0">
                <a:solidFill>
                  <a:srgbClr val="FF0000"/>
                </a:solidFill>
                <a:latin typeface="Times New Roman" panose="02020603050405020304" pitchFamily="18" charset="0"/>
                <a:cs typeface="Times New Roman" panose="02020603050405020304" pitchFamily="18" charset="0"/>
              </a:rPr>
              <a:t>. So none of the people tasted any food.” </a:t>
            </a:r>
          </a:p>
          <a:p>
            <a:endParaRPr lang="en-US" dirty="0"/>
          </a:p>
        </p:txBody>
      </p:sp>
    </p:spTree>
    <p:extLst>
      <p:ext uri="{BB962C8B-B14F-4D97-AF65-F5344CB8AC3E}">
        <p14:creationId xmlns:p14="http://schemas.microsoft.com/office/powerpoint/2010/main" val="28119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6">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4494"/>
            <a:ext cx="9220200" cy="2471056"/>
          </a:xfrm>
        </p:spPr>
        <p:txBody>
          <a:bodyPr/>
          <a:lstStyle/>
          <a:p>
            <a:pPr marL="0" indent="0">
              <a:buNone/>
            </a:pPr>
            <a:r>
              <a:rPr lang="en-US" altLang="en-US" b="1" dirty="0">
                <a:effectLst>
                  <a:outerShdw blurRad="38100" dist="38100" dir="2700000" algn="tl">
                    <a:srgbClr val="000000">
                      <a:alpha val="43137"/>
                    </a:srgbClr>
                  </a:outerShdw>
                </a:effectLst>
              </a:rPr>
              <a:t>  2) </a:t>
            </a:r>
            <a:r>
              <a:rPr lang="en-US" altLang="en-US" sz="3600" b="1" dirty="0">
                <a:effectLst>
                  <a:outerShdw blurRad="38100" dist="38100" dir="2700000" algn="tl">
                    <a:srgbClr val="000000">
                      <a:alpha val="43137"/>
                    </a:srgbClr>
                  </a:outerShdw>
                </a:effectLst>
              </a:rPr>
              <a:t>Signs of Pride.  1 Sam. 13-15</a:t>
            </a:r>
          </a:p>
          <a:p>
            <a:pPr marL="0" indent="0">
              <a:buNone/>
            </a:pPr>
            <a:r>
              <a:rPr lang="en-US" altLang="en-US" b="1" dirty="0">
                <a:effectLst>
                  <a:outerShdw blurRad="38100" dist="38100" dir="2700000" algn="tl">
                    <a:srgbClr val="000000">
                      <a:alpha val="43137"/>
                    </a:srgbClr>
                  </a:outerShdw>
                </a:effectLst>
              </a:rPr>
              <a:t>   (1) This rash vow almost got his son killed. Ch. 14</a:t>
            </a:r>
          </a:p>
          <a:p>
            <a:pPr marL="0" indent="0">
              <a:buNone/>
            </a:pPr>
            <a:r>
              <a:rPr lang="en-US" altLang="en-US"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sym typeface="Wingdings" panose="05000000000000000000" pitchFamily="2" charset="2"/>
              </a:rPr>
              <a:t></a:t>
            </a:r>
            <a:r>
              <a:rPr lang="en-US" altLang="en-US" b="1" dirty="0">
                <a:effectLst>
                  <a:outerShdw blurRad="38100" dist="38100" dir="2700000" algn="tl">
                    <a:srgbClr val="000000">
                      <a:alpha val="43137"/>
                    </a:srgbClr>
                  </a:outerShdw>
                </a:effectLst>
              </a:rPr>
              <a:t>  Jonathan’s courage and faith saved the day. </a:t>
            </a:r>
          </a:p>
          <a:p>
            <a:pPr marL="0" indent="0">
              <a:buNone/>
            </a:pPr>
            <a:r>
              <a:rPr lang="en-US" altLang="en-US"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sym typeface="Wingdings" panose="05000000000000000000" pitchFamily="2" charset="2"/>
              </a:rPr>
              <a:t> </a:t>
            </a:r>
            <a:r>
              <a:rPr lang="en-US" altLang="en-US" b="1" dirty="0">
                <a:effectLst>
                  <a:outerShdw blurRad="38100" dist="38100" dir="2700000" algn="tl">
                    <a:srgbClr val="000000">
                      <a:alpha val="43137"/>
                    </a:srgbClr>
                  </a:outerShdw>
                </a:effectLst>
              </a:rPr>
              <a:t> Ignorant of the vow, he ate honey.</a:t>
            </a:r>
            <a:endParaRPr lang="en-US" altLang="en-US" sz="3600" b="1" dirty="0">
              <a:effectLst>
                <a:outerShdw blurRad="38100" dist="38100" dir="2700000" algn="tl">
                  <a:srgbClr val="000000">
                    <a:alpha val="43137"/>
                  </a:srgbClr>
                </a:outerShdw>
              </a:effectLst>
            </a:endParaRPr>
          </a:p>
        </p:txBody>
      </p:sp>
      <p:pic>
        <p:nvPicPr>
          <p:cNvPr id="3" name="Picture 2" descr="A picture containing text, book, tree&#10;&#10;Description generated with very high confidence">
            <a:extLst>
              <a:ext uri="{FF2B5EF4-FFF2-40B4-BE49-F238E27FC236}">
                <a16:creationId xmlns:a16="http://schemas.microsoft.com/office/drawing/2014/main" id="{851802B1-4AAB-436F-AD47-357E67CC6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62150"/>
            <a:ext cx="2288741" cy="3181350"/>
          </a:xfrm>
          <a:prstGeom prst="rect">
            <a:avLst/>
          </a:prstGeom>
        </p:spPr>
      </p:pic>
      <p:sp>
        <p:nvSpPr>
          <p:cNvPr id="5" name="Rectangle 4">
            <a:extLst>
              <a:ext uri="{FF2B5EF4-FFF2-40B4-BE49-F238E27FC236}">
                <a16:creationId xmlns:a16="http://schemas.microsoft.com/office/drawing/2014/main" id="{D019732D-E1E0-4132-864D-1F2F991CEA00}"/>
              </a:ext>
            </a:extLst>
          </p:cNvPr>
          <p:cNvSpPr/>
          <p:nvPr/>
        </p:nvSpPr>
        <p:spPr>
          <a:xfrm>
            <a:off x="152400" y="2434530"/>
            <a:ext cx="6172200" cy="2308324"/>
          </a:xfrm>
          <a:prstGeom prst="rect">
            <a:avLst/>
          </a:prstGeom>
        </p:spPr>
        <p:txBody>
          <a:bodyPr wrap="square">
            <a:spAutoFit/>
          </a:bodyPr>
          <a:lstStyle/>
          <a:p>
            <a:pPr marL="0" indent="0" algn="ctr">
              <a:buNone/>
            </a:pPr>
            <a:r>
              <a:rPr lang="en-US" altLang="en-US" sz="3600" b="1" dirty="0">
                <a:solidFill>
                  <a:srgbClr val="FF0000"/>
                </a:solidFill>
                <a:effectLst>
                  <a:outerShdw blurRad="38100" dist="38100" dir="2700000" algn="tl">
                    <a:srgbClr val="000000">
                      <a:alpha val="43137"/>
                    </a:srgbClr>
                  </a:outerShdw>
                </a:effectLst>
              </a:rPr>
              <a:t>“</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answered, God do so and more also: for thou shalt surely die, Jonathan.”</a:t>
            </a:r>
          </a:p>
          <a:p>
            <a:pPr marL="0" indent="0" algn="ctr">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Sam. 14:44</a:t>
            </a:r>
            <a:endParaRPr lang="en-US" alt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26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038350"/>
            <a:ext cx="9067800" cy="277585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rPr>
              <a:t>God’s word exposes him as a:</a:t>
            </a:r>
          </a:p>
          <a:p>
            <a:pPr>
              <a:spcBef>
                <a:spcPts val="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Thief  (</a:t>
            </a:r>
            <a:r>
              <a:rPr lang="en-US" altLang="en-US" sz="3600" b="1" dirty="0" err="1">
                <a:effectLst>
                  <a:outerShdw blurRad="38100" dist="38100" dir="2700000" algn="tl">
                    <a:srgbClr val="000000">
                      <a:alpha val="43137"/>
                    </a:srgbClr>
                  </a:outerShdw>
                </a:effectLst>
              </a:rPr>
              <a:t>Jn</a:t>
            </a:r>
            <a:r>
              <a:rPr lang="en-US" altLang="en-US" sz="3600" b="1" dirty="0">
                <a:effectLst>
                  <a:outerShdw blurRad="38100" dist="38100" dir="2700000" algn="tl">
                    <a:srgbClr val="000000">
                      <a:alpha val="43137"/>
                    </a:srgbClr>
                  </a:outerShdw>
                </a:effectLst>
              </a:rPr>
              <a:t> 10:10)</a:t>
            </a:r>
          </a:p>
          <a:p>
            <a:pPr>
              <a:spcBef>
                <a:spcPts val="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Murderer  (</a:t>
            </a:r>
            <a:r>
              <a:rPr lang="en-US" altLang="en-US" sz="3600" b="1" dirty="0" err="1">
                <a:effectLst>
                  <a:outerShdw blurRad="38100" dist="38100" dir="2700000" algn="tl">
                    <a:srgbClr val="000000">
                      <a:alpha val="43137"/>
                    </a:srgbClr>
                  </a:outerShdw>
                </a:effectLst>
              </a:rPr>
              <a:t>Jn</a:t>
            </a:r>
            <a:r>
              <a:rPr lang="en-US" altLang="en-US" sz="3600" b="1" dirty="0">
                <a:effectLst>
                  <a:outerShdw blurRad="38100" dist="38100" dir="2700000" algn="tl">
                    <a:srgbClr val="000000">
                      <a:alpha val="43137"/>
                    </a:srgbClr>
                  </a:outerShdw>
                </a:effectLst>
              </a:rPr>
              <a:t> 8:44)</a:t>
            </a:r>
          </a:p>
          <a:p>
            <a:pPr>
              <a:spcBef>
                <a:spcPts val="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Accuser  (Zech. 3:1; Rev. 12:10, Job 1)</a:t>
            </a:r>
          </a:p>
          <a:p>
            <a:pPr>
              <a:spcBef>
                <a:spcPts val="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Angel of Light  </a:t>
            </a:r>
            <a:r>
              <a:rPr lang="en-US" altLang="en-US" b="1" dirty="0">
                <a:effectLst>
                  <a:outerShdw blurRad="38100" dist="38100" dir="2700000" algn="tl">
                    <a:srgbClr val="000000">
                      <a:alpha val="43137"/>
                    </a:srgbClr>
                  </a:outerShdw>
                </a:effectLst>
              </a:rPr>
              <a:t>(2 Cor. 11:14)</a:t>
            </a:r>
          </a:p>
          <a:p>
            <a:pPr>
              <a:spcBef>
                <a:spcPts val="0"/>
              </a:spcBef>
              <a:buFont typeface="Wingdings" panose="05000000000000000000" pitchFamily="2" charset="2"/>
              <a:buChar char="Ø"/>
            </a:pPr>
            <a:endParaRPr lang="en-US" altLang="en-US" b="1"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045C716E-92FA-486D-8759-2A3A88F7139B}"/>
              </a:ext>
            </a:extLst>
          </p:cNvPr>
          <p:cNvSpPr/>
          <p:nvPr/>
        </p:nvSpPr>
        <p:spPr>
          <a:xfrm>
            <a:off x="0" y="73152"/>
            <a:ext cx="5334000" cy="1938992"/>
          </a:xfrm>
          <a:prstGeom prst="rect">
            <a:avLst/>
          </a:prstGeom>
        </p:spPr>
        <p:txBody>
          <a:bodyPr wrap="square">
            <a:spAutoFit/>
          </a:bodyPr>
          <a:lstStyle/>
          <a:p>
            <a:pPr marL="0" indent="0" algn="ctr">
              <a:spcBef>
                <a:spcPts val="0"/>
              </a:spcBef>
              <a:buNone/>
            </a:pP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Satan seeks to “mask” his true nature and purposes. </a:t>
            </a:r>
          </a:p>
        </p:txBody>
      </p:sp>
      <p:pic>
        <p:nvPicPr>
          <p:cNvPr id="5" name="Picture 4" descr="A person wearing a suit and tie&#10;&#10;Description generated with high confidence">
            <a:extLst>
              <a:ext uri="{FF2B5EF4-FFF2-40B4-BE49-F238E27FC236}">
                <a16:creationId xmlns:a16="http://schemas.microsoft.com/office/drawing/2014/main" id="{90743FC7-454D-4E77-A63E-1AF49265FF70}"/>
              </a:ext>
            </a:extLst>
          </p:cNvPr>
          <p:cNvPicPr>
            <a:picLocks noChangeAspect="1"/>
          </p:cNvPicPr>
          <p:nvPr/>
        </p:nvPicPr>
        <p:blipFill rotWithShape="1">
          <a:blip r:embed="rId3">
            <a:extLst>
              <a:ext uri="{28A0092B-C50C-407E-A947-70E740481C1C}">
                <a14:useLocalDpi xmlns:a14="http://schemas.microsoft.com/office/drawing/2010/main" val="0"/>
              </a:ext>
            </a:extLst>
          </a:blip>
          <a:srcRect t="14371" b="11473"/>
          <a:stretch/>
        </p:blipFill>
        <p:spPr>
          <a:xfrm>
            <a:off x="5962650" y="0"/>
            <a:ext cx="3181350" cy="2359152"/>
          </a:xfrm>
          <a:prstGeom prst="rect">
            <a:avLst/>
          </a:prstGeom>
        </p:spPr>
      </p:pic>
    </p:spTree>
    <p:extLst>
      <p:ext uri="{BB962C8B-B14F-4D97-AF65-F5344CB8AC3E}">
        <p14:creationId xmlns:p14="http://schemas.microsoft.com/office/powerpoint/2010/main" val="17078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arn(inVertical)">
                                      <p:cBhvr>
                                        <p:cTn id="10" dur="5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wipe(down)">
                                      <p:cBhvr>
                                        <p:cTn id="15" dur="5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fade">
                                      <p:cBhvr>
                                        <p:cTn id="20" dur="1000"/>
                                        <p:tgtEl>
                                          <p:spTgt spid="5123">
                                            <p:txEl>
                                              <p:pRg st="3" end="3"/>
                                            </p:txEl>
                                          </p:spTgt>
                                        </p:tgtEl>
                                      </p:cBhvr>
                                    </p:animEffect>
                                    <p:anim calcmode="lin" valueType="num">
                                      <p:cBhvr>
                                        <p:cTn id="21"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p:cTn id="27"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861456"/>
          </a:xfrm>
        </p:spPr>
        <p:txBody>
          <a:bodyPr/>
          <a:lstStyle/>
          <a:p>
            <a:pPr marL="0" indent="0">
              <a:buNone/>
            </a:pPr>
            <a:r>
              <a:rPr lang="en-US" altLang="en-US" b="1" dirty="0">
                <a:effectLst>
                  <a:outerShdw blurRad="38100" dist="38100" dir="2700000" algn="tl">
                    <a:srgbClr val="000000">
                      <a:alpha val="43137"/>
                    </a:srgbClr>
                  </a:outerShdw>
                </a:effectLst>
              </a:rPr>
              <a:t> </a:t>
            </a:r>
            <a:r>
              <a:rPr lang="en-US" altLang="en-US" sz="4000" b="1" dirty="0">
                <a:effectLst>
                  <a:outerShdw blurRad="38100" dist="38100" dir="2700000" algn="tl">
                    <a:srgbClr val="000000">
                      <a:alpha val="43137"/>
                    </a:srgbClr>
                  </a:outerShdw>
                </a:effectLst>
              </a:rPr>
              <a:t>3) Became disobedience to God</a:t>
            </a:r>
            <a:r>
              <a:rPr lang="en-US" altLang="en-US" sz="3600" b="1" dirty="0">
                <a:effectLst>
                  <a:outerShdw blurRad="38100" dist="38100" dir="2700000" algn="tl">
                    <a:srgbClr val="000000">
                      <a:alpha val="43137"/>
                    </a:srgbClr>
                  </a:outerShdw>
                </a:effectLst>
              </a:rPr>
              <a:t>. Ch. 15</a:t>
            </a:r>
          </a:p>
        </p:txBody>
      </p:sp>
      <p:sp>
        <p:nvSpPr>
          <p:cNvPr id="4" name="Rectangle 3">
            <a:extLst>
              <a:ext uri="{FF2B5EF4-FFF2-40B4-BE49-F238E27FC236}">
                <a16:creationId xmlns:a16="http://schemas.microsoft.com/office/drawing/2014/main" id="{76F54C23-D221-444E-ADAA-B12B2198607D}"/>
              </a:ext>
            </a:extLst>
          </p:cNvPr>
          <p:cNvSpPr/>
          <p:nvPr/>
        </p:nvSpPr>
        <p:spPr>
          <a:xfrm>
            <a:off x="0" y="590550"/>
            <a:ext cx="8839200" cy="4401205"/>
          </a:xfrm>
          <a:prstGeom prst="rect">
            <a:avLst/>
          </a:prstGeom>
        </p:spPr>
        <p:txBody>
          <a:bodyPr wrap="square">
            <a:spAutoFit/>
          </a:bodyPr>
          <a:lstStyle/>
          <a:p>
            <a:pPr algn="ctr"/>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“Thus </a:t>
            </a:r>
            <a:r>
              <a:rPr lang="en-US" altLang="en-US" sz="28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saith</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 of hosts</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remember that which Amalek did to Israel, how he laid wait for him in the way, when he came up from Egypt.  Now go and smite Amalek, and utterly destroy all that they have, and spare them not; but slay both man and woman, infant and suckling, ox and sheep, camel and ass.” </a:t>
            </a:r>
          </a:p>
          <a:p>
            <a:pPr algn="ctr"/>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 9</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Saul …spared </a:t>
            </a:r>
            <a:r>
              <a:rPr lang="en-US" altLang="en-US" sz="28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Agag</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best of the sheep, and …all that was good, and would not utterly destroy them:” </a:t>
            </a: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8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861456"/>
          </a:xfrm>
        </p:spPr>
        <p:txBody>
          <a:bodyPr/>
          <a:lstStyle/>
          <a:p>
            <a:pPr marL="0" indent="0">
              <a:buNone/>
            </a:pPr>
            <a:r>
              <a:rPr lang="en-US" altLang="en-US" b="1" dirty="0">
                <a:effectLst>
                  <a:outerShdw blurRad="38100" dist="38100" dir="2700000" algn="tl">
                    <a:srgbClr val="000000">
                      <a:alpha val="43137"/>
                    </a:srgbClr>
                  </a:outerShdw>
                </a:effectLst>
              </a:rPr>
              <a:t> </a:t>
            </a:r>
            <a:r>
              <a:rPr lang="en-US" altLang="en-US" sz="4000" b="1" dirty="0">
                <a:effectLst>
                  <a:outerShdw blurRad="38100" dist="38100" dir="2700000" algn="tl">
                    <a:srgbClr val="000000">
                      <a:alpha val="43137"/>
                    </a:srgbClr>
                  </a:outerShdw>
                </a:effectLst>
              </a:rPr>
              <a:t>3) Justified his disobedience</a:t>
            </a:r>
            <a:r>
              <a:rPr lang="en-US" altLang="en-US" sz="3600" b="1" dirty="0">
                <a:effectLst>
                  <a:outerShdw blurRad="38100" dist="38100" dir="2700000" algn="tl">
                    <a:srgbClr val="000000">
                      <a:alpha val="43137"/>
                    </a:srgbClr>
                  </a:outerShdw>
                </a:effectLst>
              </a:rPr>
              <a:t>. Ch. 15</a:t>
            </a:r>
          </a:p>
        </p:txBody>
      </p:sp>
      <p:sp>
        <p:nvSpPr>
          <p:cNvPr id="4" name="Rectangle 3">
            <a:extLst>
              <a:ext uri="{FF2B5EF4-FFF2-40B4-BE49-F238E27FC236}">
                <a16:creationId xmlns:a16="http://schemas.microsoft.com/office/drawing/2014/main" id="{76F54C23-D221-444E-ADAA-B12B2198607D}"/>
              </a:ext>
            </a:extLst>
          </p:cNvPr>
          <p:cNvSpPr/>
          <p:nvPr/>
        </p:nvSpPr>
        <p:spPr>
          <a:xfrm>
            <a:off x="76200" y="742950"/>
            <a:ext cx="8686800" cy="4401205"/>
          </a:xfrm>
          <a:prstGeom prst="rect">
            <a:avLst/>
          </a:prstGeom>
        </p:spPr>
        <p:txBody>
          <a:bodyPr wrap="square">
            <a:spAutoFit/>
          </a:bodyPr>
          <a:lstStyle/>
          <a:p>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Didn’t </a:t>
            </a:r>
            <a:r>
              <a:rPr lang="en-US" altLang="en-US" sz="3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“recognize”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disobedience.   Vs 13</a:t>
            </a:r>
            <a:endPar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performed the commandment of the Lord” </a:t>
            </a:r>
          </a:p>
          <a:p>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en-US" altLang="en-US" sz="3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“Rationalized”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disobedience Vs 15 </a:t>
            </a:r>
          </a:p>
          <a:p>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sacrifice unto the Lord thy God.” </a:t>
            </a:r>
          </a:p>
          <a:p>
            <a:endPar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n-US" altLang="en-US" sz="3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“Redirected” </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blame.  Vs 15, 21 </a:t>
            </a:r>
          </a:p>
          <a:p>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spared the sheep…took the spoil”</a:t>
            </a:r>
          </a:p>
          <a:p>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6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4">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861456"/>
          </a:xfrm>
        </p:spPr>
        <p:txBody>
          <a:bodyPr/>
          <a:lstStyle/>
          <a:p>
            <a:pPr marL="0" indent="0">
              <a:buNone/>
            </a:pPr>
            <a:r>
              <a:rPr lang="en-US" altLang="en-US" b="1" dirty="0">
                <a:effectLst>
                  <a:outerShdw blurRad="38100" dist="38100" dir="2700000" algn="tl">
                    <a:srgbClr val="000000">
                      <a:alpha val="43137"/>
                    </a:srgbClr>
                  </a:outerShdw>
                </a:effectLst>
              </a:rPr>
              <a:t>   </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6F54C23-D221-444E-ADAA-B12B2198607D}"/>
              </a:ext>
            </a:extLst>
          </p:cNvPr>
          <p:cNvSpPr/>
          <p:nvPr/>
        </p:nvSpPr>
        <p:spPr>
          <a:xfrm>
            <a:off x="210396" y="-57822"/>
            <a:ext cx="8763000" cy="4647426"/>
          </a:xfrm>
          <a:prstGeom prst="rect">
            <a:avLst/>
          </a:prstGeom>
        </p:spPr>
        <p:txBody>
          <a:bodyPr wrap="square">
            <a:spAutoFit/>
          </a:bodyPr>
          <a:lstStyle/>
          <a:p>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God confronted his Rebellion. </a:t>
            </a:r>
            <a:endPar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 15:23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“Rebellion is as the sin of witchcraft;</a:t>
            </a:r>
          </a:p>
          <a:p>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stubbornness is iniquity and idolatry” </a:t>
            </a:r>
          </a:p>
          <a:p>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 26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hast rejected the word of the LORD”</a:t>
            </a:r>
          </a:p>
          <a:p>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Incomplete and insincere repentance</a:t>
            </a:r>
            <a:r>
              <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A group of people wearing costumes&#10;&#10;Description generated with high confidence">
            <a:extLst>
              <a:ext uri="{FF2B5EF4-FFF2-40B4-BE49-F238E27FC236}">
                <a16:creationId xmlns:a16="http://schemas.microsoft.com/office/drawing/2014/main" id="{2D69F075-D18F-4C8D-8D7F-404B43985077}"/>
              </a:ext>
            </a:extLst>
          </p:cNvPr>
          <p:cNvPicPr>
            <a:picLocks noChangeAspect="1"/>
          </p:cNvPicPr>
          <p:nvPr/>
        </p:nvPicPr>
        <p:blipFill rotWithShape="1">
          <a:blip r:embed="rId3">
            <a:extLst>
              <a:ext uri="{28A0092B-C50C-407E-A947-70E740481C1C}">
                <a14:useLocalDpi xmlns:a14="http://schemas.microsoft.com/office/drawing/2010/main" val="0"/>
              </a:ext>
            </a:extLst>
          </a:blip>
          <a:srcRect l="11431" t="8478"/>
          <a:stretch/>
        </p:blipFill>
        <p:spPr>
          <a:xfrm>
            <a:off x="6010197" y="2647950"/>
            <a:ext cx="3117761" cy="2577370"/>
          </a:xfrm>
          <a:prstGeom prst="rect">
            <a:avLst/>
          </a:prstGeom>
        </p:spPr>
      </p:pic>
      <p:sp>
        <p:nvSpPr>
          <p:cNvPr id="12" name="Rectangle 11">
            <a:extLst>
              <a:ext uri="{FF2B5EF4-FFF2-40B4-BE49-F238E27FC236}">
                <a16:creationId xmlns:a16="http://schemas.microsoft.com/office/drawing/2014/main" id="{87BE2FD0-EB4A-46B4-8575-48793C3A4AD6}"/>
              </a:ext>
            </a:extLst>
          </p:cNvPr>
          <p:cNvSpPr/>
          <p:nvPr/>
        </p:nvSpPr>
        <p:spPr>
          <a:xfrm>
            <a:off x="0" y="2774258"/>
            <a:ext cx="6101366" cy="2062103"/>
          </a:xfrm>
          <a:prstGeom prst="rect">
            <a:avLst/>
          </a:prstGeom>
        </p:spPr>
        <p:txBody>
          <a:bodyPr wrap="square">
            <a:spAutoFit/>
          </a:bodyPr>
          <a:lstStyle/>
          <a:p>
            <a:pPr algn="ctr"/>
            <a:r>
              <a:rPr lang="en-US" sz="2400" baseline="30000" dirty="0"/>
              <a:t>30 </a:t>
            </a:r>
            <a:r>
              <a:rPr lang="en-US" sz="2400" dirty="0"/>
              <a:t> </a:t>
            </a:r>
            <a:r>
              <a:rPr lang="en-US" sz="2400" b="1" dirty="0">
                <a:solidFill>
                  <a:srgbClr val="FF0000"/>
                </a:solidFill>
              </a:rPr>
              <a:t>”</a:t>
            </a:r>
            <a:r>
              <a:rPr lang="en-US" sz="3200" b="1" i="1" dirty="0">
                <a:solidFill>
                  <a:srgbClr val="FF0000"/>
                </a:solidFill>
                <a:latin typeface="Times New Roman" panose="02020603050405020304" pitchFamily="18" charset="0"/>
                <a:cs typeface="Times New Roman" panose="02020603050405020304" pitchFamily="18" charset="0"/>
              </a:rPr>
              <a:t>Then he said, I have sinned: </a:t>
            </a:r>
          </a:p>
          <a:p>
            <a:pPr algn="ctr"/>
            <a:r>
              <a:rPr lang="en-US" sz="3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yet honor me now, I pray thee, before the elders of my people</a:t>
            </a:r>
            <a:r>
              <a:rPr lang="en-US" sz="3200" b="1" i="1" dirty="0">
                <a:solidFill>
                  <a:srgbClr val="FF0000"/>
                </a:solidFill>
                <a:latin typeface="Times New Roman" panose="02020603050405020304" pitchFamily="18" charset="0"/>
                <a:cs typeface="Times New Roman" panose="02020603050405020304" pitchFamily="18" charset="0"/>
              </a:rPr>
              <a:t>,</a:t>
            </a:r>
          </a:p>
          <a:p>
            <a:pPr algn="ctr"/>
            <a:r>
              <a:rPr lang="en-US" sz="3200" b="1" i="1" dirty="0">
                <a:solidFill>
                  <a:srgbClr val="FF0000"/>
                </a:solidFill>
                <a:latin typeface="Times New Roman" panose="02020603050405020304" pitchFamily="18" charset="0"/>
                <a:cs typeface="Times New Roman" panose="02020603050405020304" pitchFamily="18" charset="0"/>
              </a:rPr>
              <a:t> and before Israel…”</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5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 calcmode="lin" valueType="num">
                                      <p:cBhvr>
                                        <p:cTn id="27"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12">
                                            <p:txEl>
                                              <p:pRg st="1" end="1"/>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p:cTn id="33"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861456"/>
          </a:xfrm>
        </p:spPr>
        <p:txBody>
          <a:bodyPr/>
          <a:lstStyle/>
          <a:p>
            <a:pPr marL="0" indent="0">
              <a:buNone/>
            </a:pPr>
            <a:r>
              <a:rPr lang="en-US" altLang="en-US" b="1" dirty="0">
                <a:effectLst>
                  <a:outerShdw blurRad="38100" dist="38100" dir="2700000" algn="tl">
                    <a:srgbClr val="000000">
                      <a:alpha val="43137"/>
                    </a:srgbClr>
                  </a:outerShdw>
                </a:effectLst>
              </a:rPr>
              <a:t>   </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6F54C23-D221-444E-ADAA-B12B2198607D}"/>
              </a:ext>
            </a:extLst>
          </p:cNvPr>
          <p:cNvSpPr/>
          <p:nvPr/>
        </p:nvSpPr>
        <p:spPr>
          <a:xfrm>
            <a:off x="76200" y="-5169"/>
            <a:ext cx="8763000" cy="2677656"/>
          </a:xfrm>
          <a:prstGeom prst="rect">
            <a:avLst/>
          </a:prstGeom>
        </p:spPr>
        <p:txBody>
          <a:bodyPr wrap="square">
            <a:spAutoFit/>
          </a:bodyPr>
          <a:lstStyle/>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Saul became depressed.  Ch. 16:14</a:t>
            </a:r>
          </a:p>
          <a:p>
            <a:r>
              <a:rPr lang="en-US" alt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 Spirit of the LORD departed from Saul, </a:t>
            </a:r>
          </a:p>
          <a:p>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an evil spirit …troubled him.” </a:t>
            </a:r>
          </a:p>
          <a:p>
            <a:endPar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picture containing building, table, window&#10;&#10;Description generated with high confidence">
            <a:extLst>
              <a:ext uri="{FF2B5EF4-FFF2-40B4-BE49-F238E27FC236}">
                <a16:creationId xmlns:a16="http://schemas.microsoft.com/office/drawing/2014/main" id="{E13675C1-E0D6-4A42-9045-F65E41159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719019"/>
            <a:ext cx="4682613" cy="3402211"/>
          </a:xfrm>
          <a:prstGeom prst="rect">
            <a:avLst/>
          </a:prstGeom>
        </p:spPr>
      </p:pic>
      <p:sp>
        <p:nvSpPr>
          <p:cNvPr id="5" name="TextBox 4">
            <a:extLst>
              <a:ext uri="{FF2B5EF4-FFF2-40B4-BE49-F238E27FC236}">
                <a16:creationId xmlns:a16="http://schemas.microsoft.com/office/drawing/2014/main" id="{A7D20275-BE4C-46EF-B5CA-491BF6D29D4B}"/>
              </a:ext>
            </a:extLst>
          </p:cNvPr>
          <p:cNvSpPr txBox="1"/>
          <p:nvPr/>
        </p:nvSpPr>
        <p:spPr>
          <a:xfrm>
            <a:off x="4876800" y="1887287"/>
            <a:ext cx="4114800" cy="224676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David’s devotion and skill helped him.</a:t>
            </a:r>
          </a:p>
          <a:p>
            <a:pPr algn="ctr"/>
            <a:r>
              <a:rPr lang="en-US" sz="3200" b="1" dirty="0">
                <a:latin typeface="Times New Roman" panose="02020603050405020304" pitchFamily="18" charset="0"/>
                <a:cs typeface="Times New Roman" panose="02020603050405020304" pitchFamily="18" charset="0"/>
              </a:rPr>
              <a:t>Vs 16-23</a:t>
            </a:r>
          </a:p>
        </p:txBody>
      </p:sp>
    </p:spTree>
    <p:extLst>
      <p:ext uri="{BB962C8B-B14F-4D97-AF65-F5344CB8AC3E}">
        <p14:creationId xmlns:p14="http://schemas.microsoft.com/office/powerpoint/2010/main" val="183303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174319"/>
          </a:xfrm>
        </p:spPr>
        <p:txBody>
          <a:bodyPr/>
          <a:lstStyle/>
          <a:p>
            <a:pPr marL="0" indent="0">
              <a:buNone/>
            </a:pPr>
            <a:r>
              <a:rPr lang="en-US" altLang="en-US" b="1" dirty="0">
                <a:effectLst>
                  <a:outerShdw blurRad="38100" dist="38100" dir="2700000" algn="tl">
                    <a:srgbClr val="000000">
                      <a:alpha val="43137"/>
                    </a:srgbClr>
                  </a:outerShdw>
                </a:effectLst>
              </a:rPr>
              <a:t>   </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6F54C23-D221-444E-ADAA-B12B2198607D}"/>
              </a:ext>
            </a:extLst>
          </p:cNvPr>
          <p:cNvSpPr/>
          <p:nvPr/>
        </p:nvSpPr>
        <p:spPr>
          <a:xfrm>
            <a:off x="76200" y="-5169"/>
            <a:ext cx="8991600" cy="646331"/>
          </a:xfrm>
          <a:prstGeom prst="rect">
            <a:avLst/>
          </a:prstGeom>
        </p:spPr>
        <p:txBody>
          <a:bodyPr wrap="square">
            <a:spAutoFit/>
          </a:bodyPr>
          <a:lstStyle/>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Became resentful of David’s success.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Ch.17</a:t>
            </a:r>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group of people standing on top of a mountain&#10;&#10;Description generated with high confidence">
            <a:extLst>
              <a:ext uri="{FF2B5EF4-FFF2-40B4-BE49-F238E27FC236}">
                <a16:creationId xmlns:a16="http://schemas.microsoft.com/office/drawing/2014/main" id="{7D348332-F724-4B0C-81EB-9C4DBFAF5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786" y="1200150"/>
            <a:ext cx="3281214" cy="3903994"/>
          </a:xfrm>
          <a:prstGeom prst="rect">
            <a:avLst/>
          </a:prstGeom>
        </p:spPr>
      </p:pic>
      <p:sp>
        <p:nvSpPr>
          <p:cNvPr id="5" name="Rectangle 4">
            <a:extLst>
              <a:ext uri="{FF2B5EF4-FFF2-40B4-BE49-F238E27FC236}">
                <a16:creationId xmlns:a16="http://schemas.microsoft.com/office/drawing/2014/main" id="{BE04E339-8B02-43A1-96CC-6AF22B44F9DD}"/>
              </a:ext>
            </a:extLst>
          </p:cNvPr>
          <p:cNvSpPr/>
          <p:nvPr/>
        </p:nvSpPr>
        <p:spPr>
          <a:xfrm>
            <a:off x="134196" y="661662"/>
            <a:ext cx="8857404" cy="584775"/>
          </a:xfrm>
          <a:prstGeom prst="rect">
            <a:avLst/>
          </a:prstGeom>
        </p:spPr>
        <p:txBody>
          <a:bodyPr wrap="square">
            <a:spAutoFit/>
          </a:bodyPr>
          <a:lstStyle/>
          <a:p>
            <a:r>
              <a:rPr lang="en-US" b="1" dirty="0"/>
              <a:t>18:7-8 </a:t>
            </a:r>
            <a:r>
              <a:rPr lang="en-US" sz="3200" b="1" i="1" dirty="0">
                <a:solidFill>
                  <a:srgbClr val="FF0000"/>
                </a:solidFill>
                <a:latin typeface="Times New Roman" panose="02020603050405020304" pitchFamily="18" charset="0"/>
                <a:cs typeface="Times New Roman" panose="02020603050405020304" pitchFamily="18" charset="0"/>
              </a:rPr>
              <a:t>“And the women …played, and said, </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7AE528F-D541-47E4-A600-4AE6E99E38A2}"/>
              </a:ext>
            </a:extLst>
          </p:cNvPr>
          <p:cNvSpPr/>
          <p:nvPr/>
        </p:nvSpPr>
        <p:spPr>
          <a:xfrm>
            <a:off x="210396" y="1231150"/>
            <a:ext cx="5499990" cy="3693319"/>
          </a:xfrm>
          <a:prstGeom prst="rect">
            <a:avLst/>
          </a:prstGeom>
        </p:spPr>
        <p:txBody>
          <a:bodyPr wrap="square">
            <a:spAutoFit/>
          </a:bodyPr>
          <a:lstStyle/>
          <a:p>
            <a:pPr algn="ct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hath slain his thousands, </a:t>
            </a:r>
          </a:p>
          <a:p>
            <a:pPr algn="ct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David his ten thousands.</a:t>
            </a:r>
          </a:p>
          <a:p>
            <a:pPr algn="ctr">
              <a:spcBef>
                <a:spcPts val="1200"/>
              </a:spcBef>
            </a:pPr>
            <a:r>
              <a:rPr lang="en-US" sz="2800" b="1" i="1" baseline="30000" dirty="0">
                <a:solidFill>
                  <a:srgbClr val="FF0000"/>
                </a:solidFill>
                <a:latin typeface="Times New Roman" panose="02020603050405020304" pitchFamily="18" charset="0"/>
                <a:cs typeface="Times New Roman" panose="02020603050405020304" pitchFamily="18" charset="0"/>
              </a:rPr>
              <a:t>8 </a:t>
            </a:r>
            <a:r>
              <a:rPr lang="en-US" sz="2800" b="1" i="1" dirty="0">
                <a:solidFill>
                  <a:srgbClr val="FF0000"/>
                </a:solidFill>
                <a:latin typeface="Times New Roman" panose="02020603050405020304" pitchFamily="18" charset="0"/>
                <a:cs typeface="Times New Roman" panose="02020603050405020304" pitchFamily="18" charset="0"/>
              </a:rPr>
              <a:t> And Saul was very wroth, and the saying displeased him; and he said, They have ascribed unto David ten thousands, and to me they have ascribed but thousands: </a:t>
            </a: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what can he have more but the kingdom? </a:t>
            </a:r>
            <a:endParaRPr lang="en-US" sz="2800" i="1" dirty="0">
              <a:solidFill>
                <a:srgbClr val="FF0000"/>
              </a:solidFill>
              <a:effectLst>
                <a:outerShdw blurRad="38100" dist="38100" dir="2700000" algn="tl">
                  <a:srgbClr val="000000">
                    <a:alpha val="43137"/>
                  </a:srgbClr>
                </a:outerShdw>
              </a:effectLst>
            </a:endParaRPr>
          </a:p>
        </p:txBody>
      </p:sp>
      <p:pic>
        <p:nvPicPr>
          <p:cNvPr id="10" name="Picture 9" descr="A group of people riding on the back of a horse&#10;&#10;Description generated with high confidence">
            <a:extLst>
              <a:ext uri="{FF2B5EF4-FFF2-40B4-BE49-F238E27FC236}">
                <a16:creationId xmlns:a16="http://schemas.microsoft.com/office/drawing/2014/main" id="{A4E4F8CF-7AC9-463F-A23B-6C00D3214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828" y="1177880"/>
            <a:ext cx="3485129" cy="4019550"/>
          </a:xfrm>
          <a:prstGeom prst="rect">
            <a:avLst/>
          </a:prstGeom>
        </p:spPr>
      </p:pic>
    </p:spTree>
    <p:extLst>
      <p:ext uri="{BB962C8B-B14F-4D97-AF65-F5344CB8AC3E}">
        <p14:creationId xmlns:p14="http://schemas.microsoft.com/office/powerpoint/2010/main" val="4031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174319"/>
          </a:xfrm>
        </p:spPr>
        <p:txBody>
          <a:bodyPr/>
          <a:lstStyle/>
          <a:p>
            <a:pPr marL="0" indent="0">
              <a:buNone/>
            </a:pPr>
            <a:r>
              <a:rPr lang="en-US" altLang="en-US" b="1" dirty="0">
                <a:effectLst>
                  <a:outerShdw blurRad="38100" dist="38100" dir="2700000" algn="tl">
                    <a:srgbClr val="000000">
                      <a:alpha val="43137"/>
                    </a:srgbClr>
                  </a:outerShdw>
                </a:effectLst>
              </a:rPr>
              <a:t>   </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6F54C23-D221-444E-ADAA-B12B2198607D}"/>
              </a:ext>
            </a:extLst>
          </p:cNvPr>
          <p:cNvSpPr/>
          <p:nvPr/>
        </p:nvSpPr>
        <p:spPr>
          <a:xfrm>
            <a:off x="76200" y="-5169"/>
            <a:ext cx="8991600" cy="646331"/>
          </a:xfrm>
          <a:prstGeom prst="rect">
            <a:avLst/>
          </a:prstGeom>
        </p:spPr>
        <p:txBody>
          <a:bodyPr wrap="square">
            <a:spAutoFit/>
          </a:bodyPr>
          <a:lstStyle/>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Tries to destroy David (Repeatedly)</a:t>
            </a:r>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7AE528F-D541-47E4-A600-4AE6E99E38A2}"/>
              </a:ext>
            </a:extLst>
          </p:cNvPr>
          <p:cNvSpPr/>
          <p:nvPr/>
        </p:nvSpPr>
        <p:spPr>
          <a:xfrm>
            <a:off x="26831" y="672162"/>
            <a:ext cx="5499990" cy="3970318"/>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18:10-11</a:t>
            </a:r>
          </a:p>
          <a:p>
            <a:pPr algn="ct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evil spirit …came upon Saul,  and David played with his hand, as at other times: and there was a javelin in Saul's hand. </a:t>
            </a:r>
          </a:p>
          <a:p>
            <a:pPr algn="ct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And Saul cast the javelin; for he said, I will smite David even to the wall with it. And David avoided out of his presence twice.” </a:t>
            </a:r>
            <a:endParaRPr lang="en-US" sz="2800" i="1" dirty="0">
              <a:solidFill>
                <a:srgbClr val="FF0000"/>
              </a:solidFill>
            </a:endParaRPr>
          </a:p>
        </p:txBody>
      </p:sp>
      <p:pic>
        <p:nvPicPr>
          <p:cNvPr id="13" name="Picture 12" descr="A person riding a horse on the side of a building&#10;&#10;Description generated with high confidence">
            <a:extLst>
              <a:ext uri="{FF2B5EF4-FFF2-40B4-BE49-F238E27FC236}">
                <a16:creationId xmlns:a16="http://schemas.microsoft.com/office/drawing/2014/main" id="{7AEB515E-D958-47D1-AC07-E88DC8B84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895349"/>
            <a:ext cx="3229755" cy="4029119"/>
          </a:xfrm>
          <a:prstGeom prst="rect">
            <a:avLst/>
          </a:prstGeom>
        </p:spPr>
      </p:pic>
    </p:spTree>
    <p:extLst>
      <p:ext uri="{BB962C8B-B14F-4D97-AF65-F5344CB8AC3E}">
        <p14:creationId xmlns:p14="http://schemas.microsoft.com/office/powerpoint/2010/main" val="3346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5831"/>
            <a:ext cx="9220200" cy="1174319"/>
          </a:xfrm>
        </p:spPr>
        <p:txBody>
          <a:bodyPr/>
          <a:lstStyle/>
          <a:p>
            <a:pPr marL="0" indent="0">
              <a:buNone/>
            </a:pPr>
            <a:r>
              <a:rPr lang="en-US" altLang="en-US" b="1" dirty="0">
                <a:effectLst>
                  <a:outerShdw blurRad="38100" dist="38100" dir="2700000" algn="tl">
                    <a:srgbClr val="000000">
                      <a:alpha val="43137"/>
                    </a:srgbClr>
                  </a:outerShdw>
                </a:effectLst>
              </a:rPr>
              <a:t>   </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6F54C23-D221-444E-ADAA-B12B2198607D}"/>
              </a:ext>
            </a:extLst>
          </p:cNvPr>
          <p:cNvSpPr/>
          <p:nvPr/>
        </p:nvSpPr>
        <p:spPr>
          <a:xfrm>
            <a:off x="76200" y="-5169"/>
            <a:ext cx="8991600" cy="1138773"/>
          </a:xfrm>
          <a:prstGeom prst="rect">
            <a:avLst/>
          </a:prstGeom>
        </p:spPr>
        <p:txBody>
          <a:bodyPr wrap="square">
            <a:spAutoFit/>
          </a:bodyPr>
          <a:lstStyle/>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Murders the Priests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22:18-19)</a:t>
            </a:r>
          </a:p>
          <a:p>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7AE528F-D541-47E4-A600-4AE6E99E38A2}"/>
              </a:ext>
            </a:extLst>
          </p:cNvPr>
          <p:cNvSpPr/>
          <p:nvPr/>
        </p:nvSpPr>
        <p:spPr>
          <a:xfrm>
            <a:off x="26830" y="672162"/>
            <a:ext cx="9040970" cy="1569660"/>
          </a:xfrm>
          <a:prstGeom prst="rect">
            <a:avLst/>
          </a:prstGeom>
        </p:spPr>
        <p:txBody>
          <a:bodyPr wrap="square">
            <a:spAutoFit/>
          </a:bodyPr>
          <a:lstStyle/>
          <a:p>
            <a:pPr algn="ct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king said to </a:t>
            </a:r>
            <a:r>
              <a:rPr lang="en-US"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Doeg</a:t>
            </a: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Turn thou, and fall upon the priests…and he fell upon the priests, and slew on that day fourscore and five. </a:t>
            </a:r>
          </a:p>
        </p:txBody>
      </p:sp>
      <p:pic>
        <p:nvPicPr>
          <p:cNvPr id="3" name="Picture 2" descr="A group of people posing for a photo&#10;&#10;Description generated with very high confidence">
            <a:extLst>
              <a:ext uri="{FF2B5EF4-FFF2-40B4-BE49-F238E27FC236}">
                <a16:creationId xmlns:a16="http://schemas.microsoft.com/office/drawing/2014/main" id="{29FCB3AF-6826-42C7-B713-7386C372E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997" y="2190750"/>
            <a:ext cx="3810000" cy="2914202"/>
          </a:xfrm>
          <a:prstGeom prst="rect">
            <a:avLst/>
          </a:prstGeom>
        </p:spPr>
      </p:pic>
      <p:sp>
        <p:nvSpPr>
          <p:cNvPr id="5" name="Rectangle 4">
            <a:extLst>
              <a:ext uri="{FF2B5EF4-FFF2-40B4-BE49-F238E27FC236}">
                <a16:creationId xmlns:a16="http://schemas.microsoft.com/office/drawing/2014/main" id="{D0BC6B6A-B4BE-487D-8F0D-4F5BF286FA15}"/>
              </a:ext>
            </a:extLst>
          </p:cNvPr>
          <p:cNvSpPr/>
          <p:nvPr/>
        </p:nvSpPr>
        <p:spPr>
          <a:xfrm>
            <a:off x="82639" y="2241822"/>
            <a:ext cx="5207358" cy="2862322"/>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  And Nob, the city of the priests, smote he with the edge of the sword, both men and women, children and </a:t>
            </a:r>
            <a:r>
              <a:rPr lang="en-US" sz="3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sucklings</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i="1" dirty="0">
              <a:solidFill>
                <a:srgbClr val="FF0000"/>
              </a:solidFill>
            </a:endParaRPr>
          </a:p>
        </p:txBody>
      </p:sp>
    </p:spTree>
    <p:extLst>
      <p:ext uri="{BB962C8B-B14F-4D97-AF65-F5344CB8AC3E}">
        <p14:creationId xmlns:p14="http://schemas.microsoft.com/office/powerpoint/2010/main" val="6315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54C23-D221-444E-ADAA-B12B2198607D}"/>
              </a:ext>
            </a:extLst>
          </p:cNvPr>
          <p:cNvSpPr/>
          <p:nvPr/>
        </p:nvSpPr>
        <p:spPr>
          <a:xfrm>
            <a:off x="65465" y="1047750"/>
            <a:ext cx="8991600" cy="3354765"/>
          </a:xfrm>
          <a:prstGeom prst="rect">
            <a:avLst/>
          </a:prstGeom>
        </p:spPr>
        <p:txBody>
          <a:bodyPr wrap="square">
            <a:spAutoFit/>
          </a:bodyPr>
          <a:lstStyle/>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Repeatedly lies and Ruthlessly hunts   </a:t>
            </a:r>
          </a:p>
          <a:p>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David.  1 Sam. 23-26</a:t>
            </a:r>
          </a:p>
          <a:p>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Consults a witch. </a:t>
            </a:r>
          </a:p>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Sam 27</a:t>
            </a:r>
          </a:p>
          <a:p>
            <a:endParaRPr lang="en-US"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7AE528F-D541-47E4-A600-4AE6E99E38A2}"/>
              </a:ext>
            </a:extLst>
          </p:cNvPr>
          <p:cNvSpPr/>
          <p:nvPr/>
        </p:nvSpPr>
        <p:spPr>
          <a:xfrm>
            <a:off x="65465" y="-10017"/>
            <a:ext cx="9040970"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Forces David’s Wife Michal to marry </a:t>
            </a:r>
          </a:p>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another. 1 Sam. 25:44</a:t>
            </a:r>
          </a:p>
        </p:txBody>
      </p:sp>
      <p:pic>
        <p:nvPicPr>
          <p:cNvPr id="8" name="Picture 7" descr="A picture containing indoor&#10;&#10;Description generated with high confidence">
            <a:extLst>
              <a:ext uri="{FF2B5EF4-FFF2-40B4-BE49-F238E27FC236}">
                <a16:creationId xmlns:a16="http://schemas.microsoft.com/office/drawing/2014/main" id="{2028C45C-4CBC-47BD-8A85-955E070F8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979" y="1725440"/>
            <a:ext cx="4184832" cy="3418060"/>
          </a:xfrm>
          <a:prstGeom prst="rect">
            <a:avLst/>
          </a:prstGeom>
        </p:spPr>
      </p:pic>
    </p:spTree>
    <p:extLst>
      <p:ext uri="{BB962C8B-B14F-4D97-AF65-F5344CB8AC3E}">
        <p14:creationId xmlns:p14="http://schemas.microsoft.com/office/powerpoint/2010/main" val="321280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4">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CC101C-CECC-4959-9F8C-486F13F55CCB}"/>
              </a:ext>
            </a:extLst>
          </p:cNvPr>
          <p:cNvSpPr/>
          <p:nvPr/>
        </p:nvSpPr>
        <p:spPr>
          <a:xfrm>
            <a:off x="210396" y="2380802"/>
            <a:ext cx="4818803" cy="861774"/>
          </a:xfrm>
          <a:prstGeom prst="rect">
            <a:avLst/>
          </a:prstGeom>
        </p:spPr>
        <p:txBody>
          <a:bodyPr wrap="square">
            <a:spAutoFit/>
          </a:bodyPr>
          <a:lstStyle/>
          <a:p>
            <a:pPr algn="ctr"/>
            <a:br>
              <a:rPr lang="en-US" sz="3200" b="1" i="1" dirty="0">
                <a:solidFill>
                  <a:srgbClr val="FF0000"/>
                </a:solidFill>
                <a:latin typeface="Times New Roman" panose="02020603050405020304" pitchFamily="18" charset="0"/>
                <a:cs typeface="Times New Roman" panose="02020603050405020304" pitchFamily="18" charset="0"/>
              </a:rPr>
            </a:b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7AE528F-D541-47E4-A600-4AE6E99E38A2}"/>
              </a:ext>
            </a:extLst>
          </p:cNvPr>
          <p:cNvSpPr/>
          <p:nvPr/>
        </p:nvSpPr>
        <p:spPr>
          <a:xfrm>
            <a:off x="65465" y="-10017"/>
            <a:ext cx="9040970" cy="646331"/>
          </a:xfrm>
          <a:prstGeom prst="rect">
            <a:avLst/>
          </a:prstGeom>
        </p:spPr>
        <p:txBody>
          <a:bodyPr wrap="square">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In despair he commits suicide. 1 Sam. 31 </a:t>
            </a:r>
          </a:p>
        </p:txBody>
      </p:sp>
      <p:pic>
        <p:nvPicPr>
          <p:cNvPr id="3" name="Picture 2" descr="A picture containing outdoor&#10;&#10;Description generated with very high confidence">
            <a:extLst>
              <a:ext uri="{FF2B5EF4-FFF2-40B4-BE49-F238E27FC236}">
                <a16:creationId xmlns:a16="http://schemas.microsoft.com/office/drawing/2014/main" id="{032DCE0B-70E0-42B5-9E19-873A7FDF5C2E}"/>
              </a:ext>
            </a:extLst>
          </p:cNvPr>
          <p:cNvPicPr>
            <a:picLocks noChangeAspect="1"/>
          </p:cNvPicPr>
          <p:nvPr/>
        </p:nvPicPr>
        <p:blipFill rotWithShape="1">
          <a:blip r:embed="rId3">
            <a:extLst>
              <a:ext uri="{28A0092B-C50C-407E-A947-70E740481C1C}">
                <a14:useLocalDpi xmlns:a14="http://schemas.microsoft.com/office/drawing/2010/main" val="0"/>
              </a:ext>
            </a:extLst>
          </a:blip>
          <a:srcRect t="6953" b="10696"/>
          <a:stretch/>
        </p:blipFill>
        <p:spPr>
          <a:xfrm>
            <a:off x="1600200" y="522081"/>
            <a:ext cx="5428445" cy="3352800"/>
          </a:xfrm>
          <a:prstGeom prst="rect">
            <a:avLst/>
          </a:prstGeom>
        </p:spPr>
      </p:pic>
      <p:sp>
        <p:nvSpPr>
          <p:cNvPr id="5" name="Rectangle 4">
            <a:extLst>
              <a:ext uri="{FF2B5EF4-FFF2-40B4-BE49-F238E27FC236}">
                <a16:creationId xmlns:a16="http://schemas.microsoft.com/office/drawing/2014/main" id="{6983ED97-0CCF-4B5B-AEC1-8454AF2D74F2}"/>
              </a:ext>
            </a:extLst>
          </p:cNvPr>
          <p:cNvSpPr/>
          <p:nvPr/>
        </p:nvSpPr>
        <p:spPr>
          <a:xfrm>
            <a:off x="65465" y="3909846"/>
            <a:ext cx="9002335" cy="1077218"/>
          </a:xfrm>
          <a:prstGeom prst="rect">
            <a:avLst/>
          </a:prstGeom>
        </p:spPr>
        <p:txBody>
          <a:bodyPr wrap="square">
            <a:spAutoFit/>
          </a:bodyPr>
          <a:lstStyle/>
          <a:p>
            <a:pPr algn="ct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had many opportunities to Repent, but his pride kept him caught in Satan’s snare!</a:t>
            </a:r>
          </a:p>
        </p:txBody>
      </p:sp>
    </p:spTree>
    <p:extLst>
      <p:ext uri="{BB962C8B-B14F-4D97-AF65-F5344CB8AC3E}">
        <p14:creationId xmlns:p14="http://schemas.microsoft.com/office/powerpoint/2010/main" val="1630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757056"/>
          </a:xfrm>
        </p:spPr>
        <p:txBody>
          <a:bodyPr/>
          <a:lstStyle/>
          <a:p>
            <a:pPr marL="0" indent="0" algn="ctr">
              <a:spcBef>
                <a:spcPts val="0"/>
              </a:spcBef>
              <a:buNone/>
            </a:pPr>
            <a:r>
              <a:rPr lang="en-US" altLang="en-US" sz="4000" b="1" dirty="0">
                <a:effectLst>
                  <a:outerShdw blurRad="38100" dist="38100" dir="2700000" algn="tl">
                    <a:srgbClr val="000000">
                      <a:alpha val="43137"/>
                    </a:srgbClr>
                  </a:outerShdw>
                </a:effectLst>
              </a:rPr>
              <a:t>How do we “reverse the curse?”</a:t>
            </a:r>
          </a:p>
          <a:p>
            <a:pPr marL="514350" indent="-514350">
              <a:spcBef>
                <a:spcPts val="0"/>
              </a:spcBef>
              <a:buAutoNum type="arabicPeriod"/>
            </a:pPr>
            <a:r>
              <a:rPr lang="en-US" altLang="en-US" sz="3600" b="1" dirty="0">
                <a:effectLst>
                  <a:outerShdw blurRad="38100" dist="38100" dir="2700000" algn="tl">
                    <a:srgbClr val="000000">
                      <a:alpha val="43137"/>
                    </a:srgbClr>
                  </a:outerShdw>
                </a:effectLst>
              </a:rPr>
              <a:t>Recognize your responsibility</a:t>
            </a:r>
            <a:r>
              <a:rPr lang="en-US" altLang="en-US" b="1" dirty="0">
                <a:effectLst>
                  <a:outerShdw blurRad="38100" dist="38100" dir="2700000" algn="tl">
                    <a:srgbClr val="000000">
                      <a:alpha val="43137"/>
                    </a:srgbClr>
                  </a:outerShdw>
                </a:effectLst>
              </a:rPr>
              <a:t>.  James 4:1-4</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rPr>
              <a:t>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whence comes wars and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fightings</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among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you…even of your own lusts…”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(Confess your sin! 1 </a:t>
            </a:r>
            <a:r>
              <a:rPr lang="en-US" alt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a:t>
            </a:r>
          </a:p>
          <a:p>
            <a:pPr marL="0" indent="0">
              <a:spcBef>
                <a:spcPts val="1200"/>
              </a:spcBef>
              <a:buNone/>
            </a:pPr>
            <a:r>
              <a:rPr lang="en-US" altLang="en-US" b="1" dirty="0">
                <a:effectLst>
                  <a:outerShdw blurRad="38100" dist="38100" dir="2700000" algn="tl">
                    <a:srgbClr val="000000">
                      <a:alpha val="43137"/>
                    </a:srgbClr>
                  </a:outerShdw>
                </a:effectLst>
              </a:rPr>
              <a:t>2. </a:t>
            </a:r>
            <a:r>
              <a:rPr lang="en-US" altLang="en-US" sz="3600" b="1" dirty="0">
                <a:effectLst>
                  <a:outerShdw blurRad="38100" dist="38100" dir="2700000" algn="tl">
                    <a:srgbClr val="000000">
                      <a:alpha val="43137"/>
                    </a:srgbClr>
                  </a:outerShdw>
                </a:effectLst>
              </a:rPr>
              <a:t>Respond to God.  </a:t>
            </a:r>
            <a:r>
              <a:rPr lang="en-US" altLang="en-US" b="1" dirty="0" err="1">
                <a:effectLst>
                  <a:outerShdw blurRad="38100" dist="38100" dir="2700000" algn="tl">
                    <a:srgbClr val="000000">
                      <a:alpha val="43137"/>
                    </a:srgbClr>
                  </a:outerShdw>
                </a:effectLst>
              </a:rPr>
              <a:t>Jms</a:t>
            </a:r>
            <a:r>
              <a:rPr lang="en-US" altLang="en-US" b="1" dirty="0">
                <a:effectLst>
                  <a:outerShdw blurRad="38100" dist="38100" dir="2700000" algn="tl">
                    <a:srgbClr val="000000">
                      <a:alpha val="43137"/>
                    </a:srgbClr>
                  </a:outerShdw>
                </a:effectLst>
              </a:rPr>
              <a:t> 4:7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Submit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yourselves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therefore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God</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Hypotassō</a:t>
            </a:r>
            <a:r>
              <a:rPr lang="en-US" altLang="en-US" b="1" dirty="0">
                <a:solidFill>
                  <a:srgbClr val="0000FF"/>
                </a:solidFill>
                <a:latin typeface="Times New Roman" panose="02020603050405020304" pitchFamily="18" charset="0"/>
                <a:cs typeface="Times New Roman" panose="02020603050405020304" pitchFamily="18" charset="0"/>
              </a:rPr>
              <a:t>: subordinate, obey.</a:t>
            </a:r>
          </a:p>
          <a:p>
            <a:pPr marL="0" indent="0">
              <a:spcBef>
                <a:spcPts val="1200"/>
              </a:spcBef>
              <a:buNone/>
            </a:pP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(Cooperate with God  Pr. 3:5,6</a:t>
            </a: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13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arn(inVertical)">
                                      <p:cBhvr>
                                        <p:cTn id="7" dur="500"/>
                                        <p:tgtEl>
                                          <p:spTgt spid="51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barn(inVertical)">
                                      <p:cBhvr>
                                        <p:cTn id="10" dur="500"/>
                                        <p:tgtEl>
                                          <p:spTgt spid="512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Effect transition="in" filter="barn(inVertical)">
                                      <p:cBhvr>
                                        <p:cTn id="13" dur="500"/>
                                        <p:tgtEl>
                                          <p:spTgt spid="512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 calcmode="lin" valueType="num">
                                      <p:cBhvr>
                                        <p:cTn id="18"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9"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0"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1" dur="1000"/>
                                        <p:tgtEl>
                                          <p:spTgt spid="51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barn(inVertical)">
                                      <p:cBhvr>
                                        <p:cTn id="26" dur="500"/>
                                        <p:tgtEl>
                                          <p:spTgt spid="512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barn(inVertical)">
                                      <p:cBhvr>
                                        <p:cTn id="29" dur="500"/>
                                        <p:tgtEl>
                                          <p:spTgt spid="512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123">
                                            <p:txEl>
                                              <p:pRg st="7" end="7"/>
                                            </p:txEl>
                                          </p:spTgt>
                                        </p:tgtEl>
                                        <p:attrNameLst>
                                          <p:attrName>style.visibility</p:attrName>
                                        </p:attrNameLst>
                                      </p:cBhvr>
                                      <p:to>
                                        <p:strVal val="visible"/>
                                      </p:to>
                                    </p:set>
                                    <p:anim calcmode="lin" valueType="num">
                                      <p:cBhvr>
                                        <p:cTn id="34" dur="10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512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75705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Some Biblical “images” of Satan include: </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Deceiver  (2 </a:t>
            </a:r>
            <a:r>
              <a:rPr lang="en-US" altLang="en-US" sz="3600" b="1" dirty="0" err="1">
                <a:effectLst>
                  <a:outerShdw blurRad="38100" dist="38100" dir="2700000" algn="tl">
                    <a:srgbClr val="000000">
                      <a:alpha val="43137"/>
                    </a:srgbClr>
                  </a:outerShdw>
                </a:effectLst>
              </a:rPr>
              <a:t>Jn</a:t>
            </a:r>
            <a:r>
              <a:rPr lang="en-US" altLang="en-US" sz="3600" b="1" dirty="0">
                <a:effectLst>
                  <a:outerShdw blurRad="38100" dist="38100" dir="2700000" algn="tl">
                    <a:srgbClr val="000000">
                      <a:alpha val="43137"/>
                    </a:srgbClr>
                  </a:outerShdw>
                </a:effectLst>
              </a:rPr>
              <a:t> 1:7)</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Destroyer (John 10:10; 1 Cor. 10:10)</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Tempter  (Mt 4:3) </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Serpent  (Gen. 3:1; 2 Cor 11:3)</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Roaring Lion  (1 Peter 5:8) </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Prince of this World  (</a:t>
            </a:r>
            <a:r>
              <a:rPr lang="en-US" altLang="en-US" sz="3600" b="1" dirty="0" err="1">
                <a:effectLst>
                  <a:outerShdw blurRad="38100" dist="38100" dir="2700000" algn="tl">
                    <a:srgbClr val="000000">
                      <a:alpha val="43137"/>
                    </a:srgbClr>
                  </a:outerShdw>
                </a:effectLst>
              </a:rPr>
              <a:t>Jn</a:t>
            </a:r>
            <a:r>
              <a:rPr lang="en-US" altLang="en-US" sz="3600" b="1" dirty="0">
                <a:effectLst>
                  <a:outerShdw blurRad="38100" dist="38100" dir="2700000" algn="tl">
                    <a:srgbClr val="000000">
                      <a:alpha val="43137"/>
                    </a:srgbClr>
                  </a:outerShdw>
                </a:effectLst>
              </a:rPr>
              <a:t> 12:31; 14:30; 16:11)</a:t>
            </a:r>
          </a:p>
          <a:p>
            <a:pPr>
              <a:spcBef>
                <a:spcPts val="6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god of this world  (2 Cor. 4:4)</a:t>
            </a:r>
          </a:p>
        </p:txBody>
      </p:sp>
    </p:spTree>
    <p:extLst>
      <p:ext uri="{BB962C8B-B14F-4D97-AF65-F5344CB8AC3E}">
        <p14:creationId xmlns:p14="http://schemas.microsoft.com/office/powerpoint/2010/main" val="3991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arn(inVertical)">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arn(inVertic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p:cTn id="27"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512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 calcmode="lin" valueType="num">
                                      <p:cBhvr>
                                        <p:cTn id="34"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512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123">
                                            <p:txEl>
                                              <p:pRg st="7" end="7"/>
                                            </p:txEl>
                                          </p:spTgt>
                                        </p:tgtEl>
                                        <p:attrNameLst>
                                          <p:attrName>style.visibility</p:attrName>
                                        </p:attrNameLst>
                                      </p:cBhvr>
                                      <p:to>
                                        <p:strVal val="visible"/>
                                      </p:to>
                                    </p:set>
                                    <p:anim calcmode="lin" valueType="num">
                                      <p:cBhvr>
                                        <p:cTn id="41" dur="10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512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133350"/>
            <a:ext cx="9067800" cy="4757056"/>
          </a:xfrm>
        </p:spPr>
        <p:txBody>
          <a:bodyPr/>
          <a:lstStyle/>
          <a:p>
            <a:pPr marL="0" indent="0" algn="ctr">
              <a:spcBef>
                <a:spcPts val="0"/>
              </a:spcBef>
              <a:buNone/>
            </a:pPr>
            <a:r>
              <a:rPr lang="en-US" altLang="en-US" sz="4000" b="1" dirty="0">
                <a:effectLst>
                  <a:outerShdw blurRad="38100" dist="38100" dir="2700000" algn="tl">
                    <a:srgbClr val="000000">
                      <a:alpha val="43137"/>
                    </a:srgbClr>
                  </a:outerShdw>
                </a:effectLst>
              </a:rPr>
              <a:t>How do we get out of Satan’s Snares!</a:t>
            </a:r>
          </a:p>
          <a:p>
            <a:pPr marL="0" indent="0">
              <a:spcBef>
                <a:spcPts val="0"/>
              </a:spcBef>
              <a:buNone/>
            </a:pP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Resist the devil</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he will flee from you.  Vs 7</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(Contest Satan’s claims on you.  Eph. 6:10-18)</a:t>
            </a:r>
          </a:p>
          <a:p>
            <a:pPr marL="0" indent="0">
              <a:spcBef>
                <a:spcPts val="0"/>
              </a:spcBef>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altLang="en-US" b="1" dirty="0">
                <a:latin typeface="Times New Roman" panose="02020603050405020304" pitchFamily="18" charset="0"/>
                <a:cs typeface="Times New Roman" panose="02020603050405020304" pitchFamily="18" charset="0"/>
              </a:rPr>
              <a:t>4. </a:t>
            </a:r>
            <a:r>
              <a:rPr lang="en-US" altLang="en-US" b="1" i="1" u="sng" dirty="0">
                <a:latin typeface="Times New Roman" panose="02020603050405020304" pitchFamily="18" charset="0"/>
                <a:cs typeface="Times New Roman" panose="02020603050405020304" pitchFamily="18" charset="0"/>
              </a:rPr>
              <a:t>Reconnect</a:t>
            </a:r>
            <a:r>
              <a:rPr lang="en-US" altLang="en-US" b="1" dirty="0">
                <a:latin typeface="Times New Roman" panose="02020603050405020304" pitchFamily="18" charset="0"/>
                <a:cs typeface="Times New Roman" panose="02020603050405020304" pitchFamily="18" charset="0"/>
              </a:rPr>
              <a:t> with God!  Vs 8</a:t>
            </a:r>
            <a:r>
              <a:rPr lang="en-US" altLang="en-US" b="1" i="1" dirty="0">
                <a:solidFill>
                  <a:srgbClr val="FF0000"/>
                </a:solidFill>
                <a:latin typeface="Times New Roman" panose="02020603050405020304" pitchFamily="18" charset="0"/>
                <a:cs typeface="Times New Roman" panose="02020603050405020304" pitchFamily="18" charset="0"/>
              </a:rPr>
              <a: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Draw nigh to God”</a:t>
            </a:r>
          </a:p>
          <a:p>
            <a:pPr marL="0" indent="0">
              <a:spcBef>
                <a:spcPts val="0"/>
              </a:spcBef>
              <a:buNone/>
            </a:pPr>
            <a:r>
              <a:rPr lang="en-US" altLang="en-US" sz="4000" b="1" dirty="0">
                <a:solidFill>
                  <a:srgbClr val="0000FF"/>
                </a:solidFill>
                <a:latin typeface="Times New Roman" panose="02020603050405020304" pitchFamily="18" charset="0"/>
                <a:cs typeface="Times New Roman" panose="02020603050405020304" pitchFamily="18" charset="0"/>
              </a:rPr>
              <a:t>     (Commit to God  </a:t>
            </a:r>
            <a:r>
              <a:rPr lang="en-US" altLang="en-US" b="1" dirty="0">
                <a:solidFill>
                  <a:srgbClr val="0000FF"/>
                </a:solidFill>
                <a:latin typeface="Times New Roman" panose="02020603050405020304" pitchFamily="18" charset="0"/>
                <a:cs typeface="Times New Roman" panose="02020603050405020304" pitchFamily="18" charset="0"/>
              </a:rPr>
              <a:t>Ro. 12:1,2; Mt 11:28,29)</a:t>
            </a:r>
            <a:endParaRPr lang="en-US" altLang="en-US" sz="4000" b="1" dirty="0">
              <a:solidFill>
                <a:srgbClr val="0000FF"/>
              </a:solidFill>
              <a:latin typeface="Times New Roman" panose="02020603050405020304" pitchFamily="18" charset="0"/>
              <a:cs typeface="Times New Roman" panose="02020603050405020304" pitchFamily="18" charset="0"/>
            </a:endParaRPr>
          </a:p>
          <a:p>
            <a:pPr marL="0" indent="0">
              <a:spcBef>
                <a:spcPts val="1200"/>
              </a:spcBef>
              <a:buNone/>
            </a:pPr>
            <a:r>
              <a:rPr lang="en-US" altLang="en-US" sz="3600" b="1" dirty="0">
                <a:latin typeface="Times New Roman" panose="02020603050405020304" pitchFamily="18" charset="0"/>
                <a:cs typeface="Times New Roman" panose="02020603050405020304" pitchFamily="18" charset="0"/>
              </a:rPr>
              <a:t>5. Repent!  Vs. 8-10</a:t>
            </a:r>
          </a:p>
          <a:p>
            <a:pPr marL="0" indent="0">
              <a:spcBef>
                <a:spcPts val="0"/>
              </a:spcBef>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Clean your heart and life. 2 </a:t>
            </a:r>
            <a:r>
              <a:rPr lang="en-US" altLang="en-US" sz="3600" b="1" dirty="0" err="1">
                <a:solidFill>
                  <a:srgbClr val="0000FF"/>
                </a:solidFill>
                <a:latin typeface="Times New Roman" panose="02020603050405020304" pitchFamily="18" charset="0"/>
                <a:cs typeface="Times New Roman" panose="02020603050405020304" pitchFamily="18" charset="0"/>
              </a:rPr>
              <a:t>Ti</a:t>
            </a:r>
            <a:r>
              <a:rPr lang="en-US" altLang="en-US" sz="3600" b="1" dirty="0">
                <a:solidFill>
                  <a:srgbClr val="0000FF"/>
                </a:solidFill>
                <a:latin typeface="Times New Roman" panose="02020603050405020304" pitchFamily="18" charset="0"/>
                <a:cs typeface="Times New Roman" panose="02020603050405020304" pitchFamily="18" charset="0"/>
              </a:rPr>
              <a:t> 2:19-21)</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barn(inVertic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barn(inVertical)">
                                      <p:cBhvr>
                                        <p:cTn id="28" dur="500"/>
                                        <p:tgtEl>
                                          <p:spTgt spid="512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 calcmode="lin" valueType="num">
                                      <p:cBhvr>
                                        <p:cTn id="33" dur="10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5123">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24494"/>
            <a:ext cx="9144000" cy="4757056"/>
          </a:xfrm>
        </p:spPr>
        <p:txBody>
          <a:bodyPr/>
          <a:lstStyle/>
          <a:p>
            <a:pPr marL="0" indent="0">
              <a:spcBef>
                <a:spcPts val="0"/>
              </a:spcBef>
              <a:buNone/>
            </a:pPr>
            <a:endParaRPr lang="en-US" altLang="en-US" b="1" dirty="0">
              <a:effectLst>
                <a:outerShdw blurRad="38100" dist="38100" dir="2700000" algn="tl">
                  <a:srgbClr val="000000">
                    <a:alpha val="43137"/>
                  </a:srgbClr>
                </a:outerShdw>
              </a:effectLst>
            </a:endParaRPr>
          </a:p>
          <a:p>
            <a:pPr marL="0" indent="0">
              <a:spcBef>
                <a:spcPts val="0"/>
              </a:spcBef>
              <a:buNone/>
            </a:pPr>
            <a:r>
              <a:rPr lang="en-US" altLang="en-US" b="1" dirty="0">
                <a:effectLst>
                  <a:outerShdw blurRad="38100" dist="38100" dir="2700000" algn="tl">
                    <a:srgbClr val="000000">
                      <a:alpha val="43137"/>
                    </a:srgbClr>
                  </a:outerShdw>
                </a:effectLst>
              </a:rPr>
              <a:t>James 4:8-10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Cleanse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hands, ye sinners;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purify your hearts</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 double minded.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 afflicted, and mourn, and weep: </a:t>
            </a:r>
          </a:p>
          <a:p>
            <a:pPr marL="0" indent="0" algn="ctr">
              <a:spcBef>
                <a:spcPts val="0"/>
              </a:spcBef>
              <a:buNone/>
            </a:pP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(“godly sorrow worketh repentance” </a:t>
            </a:r>
            <a:r>
              <a:rPr lang="en-US" altLang="en-US" sz="28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Cor 7:10)</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Humble yourselves in the sight of the Lord, </a:t>
            </a: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he shall lift you up. “</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6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fade">
                                      <p:cBhvr>
                                        <p:cTn id="7" dur="1000"/>
                                        <p:tgtEl>
                                          <p:spTgt spid="5123">
                                            <p:txEl>
                                              <p:pRg st="4" end="4"/>
                                            </p:txEl>
                                          </p:spTgt>
                                        </p:tgtEl>
                                      </p:cBhvr>
                                    </p:animEffect>
                                    <p:anim calcmode="lin" valueType="num">
                                      <p:cBhvr>
                                        <p:cTn id="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anim calcmode="lin" valueType="num">
                                      <p:cBhvr>
                                        <p:cTn id="14"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757056"/>
          </a:xfrm>
        </p:spPr>
        <p:txBody>
          <a:bodyPr/>
          <a:lstStyle/>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servant of the Lord must not strive; but be gentle unto all men, apt to teach, patient,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meekness instructing those that oppose themselves; if God peradventure will give them repentance to the acknowledging of the truth;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they might recover themselves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 of the snare of the devil.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taken captive by him at his will”</a:t>
            </a:r>
          </a:p>
          <a:p>
            <a:pPr marL="0" indent="0" algn="ctr">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 2:24-26</a:t>
            </a:r>
          </a:p>
        </p:txBody>
      </p:sp>
    </p:spTree>
    <p:extLst>
      <p:ext uri="{BB962C8B-B14F-4D97-AF65-F5344CB8AC3E}">
        <p14:creationId xmlns:p14="http://schemas.microsoft.com/office/powerpoint/2010/main" val="337343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757056"/>
          </a:xfrm>
        </p:spPr>
        <p:txBody>
          <a:bodyPr/>
          <a:lstStyle/>
          <a:p>
            <a:pPr marL="0" indent="0" algn="ctr">
              <a:spcBef>
                <a:spcPts val="0"/>
              </a:spcBef>
              <a:buNone/>
            </a:pPr>
            <a:r>
              <a:rPr lang="en-US" altLang="en-US" sz="3600" b="1" dirty="0">
                <a:effectLst>
                  <a:outerShdw blurRad="38100" dist="38100" dir="2700000" algn="tl">
                    <a:srgbClr val="000000">
                      <a:alpha val="43137"/>
                    </a:srgbClr>
                  </a:outerShdw>
                </a:effectLst>
              </a:rPr>
              <a:t>Last week we examined how Satan was able to “snare” Gideon and set in motion events that would destroy his family.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“Gideon made an ephod thereof, and put it in his city, even in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Ophrah</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all Israel went whoring after it: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thing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became a snare unto Gideon</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his house</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(Family)</a:t>
            </a:r>
          </a:p>
          <a:p>
            <a:pPr marL="0" indent="0" algn="ctr">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Judges 8:27</a:t>
            </a:r>
          </a:p>
        </p:txBody>
      </p:sp>
    </p:spTree>
    <p:extLst>
      <p:ext uri="{BB962C8B-B14F-4D97-AF65-F5344CB8AC3E}">
        <p14:creationId xmlns:p14="http://schemas.microsoft.com/office/powerpoint/2010/main" val="39706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1000"/>
                                        <p:tgtEl>
                                          <p:spTgt spid="5123">
                                            <p:txEl>
                                              <p:pRg st="4" end="4"/>
                                            </p:txEl>
                                          </p:spTgt>
                                        </p:tgtEl>
                                      </p:cBhvr>
                                    </p:animEffect>
                                    <p:anim calcmode="lin" valueType="num">
                                      <p:cBhvr>
                                        <p:cTn id="1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67614" y="57150"/>
            <a:ext cx="9067800" cy="4966606"/>
          </a:xfrm>
        </p:spPr>
        <p:txBody>
          <a:bodyPr/>
          <a:lstStyle/>
          <a:p>
            <a:pPr marL="0" indent="0" algn="ctr">
              <a:spcBef>
                <a:spcPts val="0"/>
              </a:spcBef>
              <a:buNone/>
            </a:pPr>
            <a:r>
              <a:rPr lang="en-US" altLang="en-US" sz="4400" b="1" i="1" dirty="0">
                <a:effectLst>
                  <a:outerShdw blurRad="38100" dist="38100" dir="2700000" algn="tl">
                    <a:srgbClr val="000000">
                      <a:alpha val="43137"/>
                    </a:srgbClr>
                  </a:outerShdw>
                </a:effectLst>
              </a:rPr>
              <a:t>We learned that Satan’s Snares are:</a:t>
            </a:r>
          </a:p>
          <a:p>
            <a:pPr>
              <a:spcBef>
                <a:spcPts val="600"/>
              </a:spcBef>
              <a:buFont typeface="Wingdings" panose="05000000000000000000" pitchFamily="2" charset="2"/>
              <a:buChar char="Ø"/>
            </a:pPr>
            <a:r>
              <a:rPr lang="en-US" altLang="en-US" sz="3600" b="1" i="1" dirty="0">
                <a:effectLst>
                  <a:outerShdw blurRad="38100" dist="38100" dir="2700000" algn="tl">
                    <a:srgbClr val="000000">
                      <a:alpha val="43137"/>
                    </a:srgbClr>
                  </a:outerShdw>
                </a:effectLst>
              </a:rPr>
              <a:t>Seductive: </a:t>
            </a:r>
            <a:r>
              <a:rPr lang="en-US" altLang="en-US" sz="3600" b="1" i="1" dirty="0">
                <a:solidFill>
                  <a:srgbClr val="0000FF"/>
                </a:solidFill>
                <a:effectLst>
                  <a:outerShdw blurRad="38100" dist="38100" dir="2700000" algn="tl">
                    <a:srgbClr val="000000">
                      <a:alpha val="43137"/>
                    </a:srgbClr>
                  </a:outerShdw>
                </a:effectLst>
              </a:rPr>
              <a:t>Involve something we “want”.</a:t>
            </a:r>
          </a:p>
          <a:p>
            <a:pPr>
              <a:spcBef>
                <a:spcPts val="600"/>
              </a:spcBef>
              <a:buFont typeface="Wingdings" panose="05000000000000000000" pitchFamily="2" charset="2"/>
              <a:buChar char="Ø"/>
            </a:pPr>
            <a:r>
              <a:rPr lang="en-US" altLang="en-US" sz="3600" b="1" i="1" dirty="0">
                <a:effectLst>
                  <a:outerShdw blurRad="38100" dist="38100" dir="2700000" algn="tl">
                    <a:srgbClr val="000000">
                      <a:alpha val="43137"/>
                    </a:srgbClr>
                  </a:outerShdw>
                </a:effectLst>
              </a:rPr>
              <a:t>Subtle: </a:t>
            </a:r>
            <a:r>
              <a:rPr lang="en-US" altLang="en-US" sz="3600" b="1" i="1" dirty="0">
                <a:solidFill>
                  <a:srgbClr val="0000FF"/>
                </a:solidFill>
                <a:effectLst>
                  <a:outerShdw blurRad="38100" dist="38100" dir="2700000" algn="tl">
                    <a:srgbClr val="000000">
                      <a:alpha val="43137"/>
                    </a:srgbClr>
                  </a:outerShdw>
                </a:effectLst>
              </a:rPr>
              <a:t>We “rationalize” our “compromises”.</a:t>
            </a:r>
          </a:p>
          <a:p>
            <a:pPr>
              <a:spcBef>
                <a:spcPts val="600"/>
              </a:spcBef>
              <a:buFont typeface="Wingdings" panose="05000000000000000000" pitchFamily="2" charset="2"/>
              <a:buChar char="Ø"/>
            </a:pPr>
            <a:r>
              <a:rPr lang="en-US" altLang="en-US" sz="3600" b="1" i="1" dirty="0">
                <a:effectLst>
                  <a:outerShdw blurRad="38100" dist="38100" dir="2700000" algn="tl">
                    <a:srgbClr val="000000">
                      <a:alpha val="43137"/>
                    </a:srgbClr>
                  </a:outerShdw>
                </a:effectLst>
              </a:rPr>
              <a:t>Strong: </a:t>
            </a:r>
            <a:r>
              <a:rPr lang="en-US" altLang="en-US" sz="3600" b="1" i="1" dirty="0">
                <a:solidFill>
                  <a:srgbClr val="0000FF"/>
                </a:solidFill>
                <a:effectLst>
                  <a:outerShdw blurRad="38100" dist="38100" dir="2700000" algn="tl">
                    <a:srgbClr val="000000">
                      <a:alpha val="43137"/>
                    </a:srgbClr>
                  </a:outerShdw>
                </a:effectLst>
              </a:rPr>
              <a:t>They will “trap” us and lead us away </a:t>
            </a:r>
          </a:p>
          <a:p>
            <a:pPr marL="0" indent="0">
              <a:spcBef>
                <a:spcPts val="600"/>
              </a:spcBef>
              <a:buNone/>
            </a:pPr>
            <a:r>
              <a:rPr lang="en-US" altLang="en-US" sz="3600" b="1" i="1" dirty="0">
                <a:solidFill>
                  <a:srgbClr val="0000FF"/>
                </a:solidFill>
                <a:effectLst>
                  <a:outerShdw blurRad="38100" dist="38100" dir="2700000" algn="tl">
                    <a:srgbClr val="000000">
                      <a:alpha val="43137"/>
                    </a:srgbClr>
                  </a:outerShdw>
                </a:effectLst>
              </a:rPr>
              <a:t>         from God, His House, and His Protection.</a:t>
            </a:r>
          </a:p>
          <a:p>
            <a:pPr marL="0" indent="0" algn="ctr">
              <a:spcBef>
                <a:spcPts val="600"/>
              </a:spcBef>
              <a:buNone/>
            </a:pPr>
            <a:r>
              <a:rPr lang="en-US" altLang="en-US" sz="3600" b="1" i="1" dirty="0">
                <a:effectLst>
                  <a:outerShdw blurRad="38100" dist="38100" dir="2700000" algn="tl">
                    <a:srgbClr val="000000">
                      <a:alpha val="43137"/>
                    </a:srgbClr>
                  </a:outerShdw>
                </a:effectLst>
              </a:rPr>
              <a:t>2 Tim. 2:19-26</a:t>
            </a:r>
          </a:p>
          <a:p>
            <a:pPr marL="0" indent="0" algn="ctr">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appears that Gideon was “snared” because of a subtle “bitterness”.</a:t>
            </a:r>
          </a:p>
          <a:p>
            <a:pPr marL="0" indent="0">
              <a:spcBef>
                <a:spcPts val="0"/>
              </a:spcBef>
              <a:buNone/>
            </a:pPr>
            <a:endParaRPr lang="en-US"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70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 calcmode="lin" valueType="num">
                                      <p:cBhvr>
                                        <p:cTn id="14"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p:cTn id="21"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anim calcmode="lin" valueType="num">
                                      <p:cBhvr>
                                        <p:cTn id="26"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51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 calcmode="lin" valueType="num">
                                      <p:cBhvr>
                                        <p:cTn id="33"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67614" y="57150"/>
            <a:ext cx="9067800" cy="4966606"/>
          </a:xfrm>
        </p:spPr>
        <p:txBody>
          <a:bodyPr/>
          <a:lstStyle/>
          <a:p>
            <a:pPr marL="0" indent="0" algn="ctr">
              <a:spcBef>
                <a:spcPts val="0"/>
              </a:spcBef>
              <a:buNone/>
            </a:pPr>
            <a:r>
              <a:rPr lang="en-US" altLang="en-US" sz="4400" b="1" i="1" dirty="0">
                <a:effectLst>
                  <a:outerShdw blurRad="38100" dist="38100" dir="2700000" algn="tl">
                    <a:srgbClr val="000000">
                      <a:alpha val="43137"/>
                    </a:srgbClr>
                  </a:outerShdw>
                </a:effectLst>
              </a:rPr>
              <a:t>Although Satan has an almost limitless “bait shop” with which to tempt or lure us into his snares, </a:t>
            </a:r>
          </a:p>
          <a:p>
            <a:pPr marL="0" indent="0" algn="ctr">
              <a:spcBef>
                <a:spcPts val="0"/>
              </a:spcBef>
              <a:buNone/>
            </a:pPr>
            <a:r>
              <a:rPr lang="en-US" altLang="en-US" sz="4400" b="1" i="1" dirty="0">
                <a:effectLst>
                  <a:outerShdw blurRad="38100" dist="38100" dir="2700000" algn="tl">
                    <a:srgbClr val="000000">
                      <a:alpha val="43137"/>
                    </a:srgbClr>
                  </a:outerShdw>
                </a:effectLst>
              </a:rPr>
              <a:t>they all fall into either the:</a:t>
            </a:r>
          </a:p>
          <a:p>
            <a:pPr marL="0" indent="0" algn="ctr">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lust of the flesh,</a:t>
            </a:r>
          </a:p>
          <a:p>
            <a:pPr marL="0" indent="0" algn="ctr">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lust of the eyes, </a:t>
            </a:r>
          </a:p>
          <a:p>
            <a:pPr marL="0" indent="0" algn="ctr">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Pride of life.”  </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2:15</a:t>
            </a: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3" end="3"/>
                                            </p:txEl>
                                          </p:spTgt>
                                        </p:tgtEl>
                                        <p:attrNameLst>
                                          <p:attrName>style.visibility</p:attrName>
                                        </p:attrNameLst>
                                      </p:cBhvr>
                                      <p:to>
                                        <p:strVal val="visible"/>
                                      </p:to>
                                    </p:set>
                                    <p:anim calcmode="lin" valueType="num">
                                      <p:cBhvr>
                                        <p:cTn id="14"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 calcmode="lin" valueType="num">
                                      <p:cBhvr>
                                        <p:cTn id="21"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6052456"/>
          </a:xfrm>
        </p:spPr>
        <p:txBody>
          <a:bodyPr/>
          <a:lstStyle/>
          <a:p>
            <a:pPr marL="0" indent="0" algn="ctr">
              <a:buNone/>
            </a:pPr>
            <a:r>
              <a:rPr lang="en-US" altLang="en-US" sz="4400" b="1" dirty="0">
                <a:solidFill>
                  <a:srgbClr val="0000FF"/>
                </a:solidFill>
                <a:effectLst>
                  <a:outerShdw blurRad="38100" dist="38100" dir="2700000" algn="tl">
                    <a:srgbClr val="000000">
                      <a:alpha val="43137"/>
                    </a:srgbClr>
                  </a:outerShdw>
                </a:effectLst>
              </a:rPr>
              <a:t>Bitterness is one of Satan’s most Subtle and Seductive Snares. </a:t>
            </a:r>
          </a:p>
          <a:p>
            <a:pPr marL="0" indent="0" algn="ctr">
              <a:buNone/>
            </a:pPr>
            <a:r>
              <a:rPr lang="en-US" altLang="en-US" b="1" dirty="0" err="1">
                <a:effectLst>
                  <a:outerShdw blurRad="38100" dist="38100" dir="2700000" algn="tl">
                    <a:srgbClr val="000000">
                      <a:alpha val="43137"/>
                    </a:srgbClr>
                  </a:outerShdw>
                </a:effectLst>
              </a:rPr>
              <a:t>Heb</a:t>
            </a:r>
            <a:r>
              <a:rPr lang="en-US" altLang="en-US" b="1" dirty="0">
                <a:effectLst>
                  <a:outerShdw blurRad="38100" dist="38100" dir="2700000" algn="tl">
                    <a:srgbClr val="000000">
                      <a:alpha val="43137"/>
                    </a:srgbClr>
                  </a:outerShdw>
                </a:effectLst>
              </a:rPr>
              <a:t> 12:15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“Looking diligently lest any man fail of the grace of God; </a:t>
            </a:r>
          </a:p>
          <a:p>
            <a:pPr marL="0" indent="0" algn="ctr">
              <a:buNone/>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lest any root of bitterness springing up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trouble you, </a:t>
            </a:r>
          </a:p>
          <a:p>
            <a:pPr marL="0" indent="0" algn="ctr">
              <a:buNone/>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thereby many be defiled</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buNone/>
            </a:pPr>
            <a:endParaRPr lang="en-US" altLang="en-US" sz="44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95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arn(inVertical)">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arn(inVertic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p:cTn id="17"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6052456"/>
          </a:xfrm>
        </p:spPr>
        <p:txBody>
          <a:bodyPr/>
          <a:lstStyle/>
          <a:p>
            <a:pPr marL="0" indent="0">
              <a:spcBef>
                <a:spcPts val="0"/>
              </a:spcBef>
              <a:buNone/>
            </a:pPr>
            <a:r>
              <a:rPr lang="en-US" altLang="en-US" sz="4400" b="1" dirty="0">
                <a:effectLst>
                  <a:outerShdw blurRad="38100" dist="38100" dir="2700000" algn="tl">
                    <a:srgbClr val="000000">
                      <a:alpha val="43137"/>
                    </a:srgbClr>
                  </a:outerShdw>
                </a:effectLst>
              </a:rPr>
              <a:t>    Why is “bitterness” such a snare? </a:t>
            </a:r>
          </a:p>
          <a:p>
            <a:pPr marL="0" indent="0">
              <a:spcBef>
                <a:spcPts val="0"/>
              </a:spcBef>
              <a:buNone/>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 usually involves some “wound”.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(Offense)</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“Wounds” are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inevitable!</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17:11 </a:t>
            </a: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impossible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that offences will come”</a:t>
            </a:r>
          </a:p>
          <a:p>
            <a:pPr marL="0" indent="0">
              <a:spcBef>
                <a:spcPts val="600"/>
              </a:spcBef>
              <a:spcAft>
                <a:spcPts val="600"/>
              </a:spcAft>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Bitter </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pikri’a</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from </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pikros</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pierce or cut! </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Someone will eventually “cut” you! </a:t>
            </a:r>
          </a:p>
          <a:p>
            <a:pPr marL="0" indent="0">
              <a:spcBef>
                <a:spcPts val="0"/>
              </a:spcBef>
              <a:buNone/>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“offences”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skandalon</a:t>
            </a:r>
            <a:r>
              <a:rPr lang="en-US" b="1" dirty="0">
                <a:latin typeface="Times New Roman" panose="02020603050405020304" pitchFamily="18" charset="0"/>
                <a:cs typeface="Times New Roman" panose="02020603050405020304" pitchFamily="18" charset="0"/>
              </a:rPr>
              <a:t>) literally means: </a:t>
            </a:r>
            <a:br>
              <a:rPr lang="en-US" b="1" dirty="0">
                <a:latin typeface="Times New Roman" panose="02020603050405020304" pitchFamily="18" charset="0"/>
                <a:cs typeface="Times New Roman" panose="02020603050405020304" pitchFamily="18" charset="0"/>
              </a:rPr>
            </a:br>
            <a:r>
              <a:rPr lang="en-US" sz="3600" b="1" i="1" dirty="0">
                <a:solidFill>
                  <a:srgbClr val="0000FF"/>
                </a:solidFill>
                <a:latin typeface="Times New Roman" panose="02020603050405020304" pitchFamily="18" charset="0"/>
                <a:cs typeface="Times New Roman" panose="02020603050405020304" pitchFamily="18" charset="0"/>
              </a:rPr>
              <a:t>                 “to set (bend) a </a:t>
            </a:r>
            <a:r>
              <a:rPr lang="en-US" sz="3600" b="1" i="1" u="sng" dirty="0">
                <a:solidFill>
                  <a:srgbClr val="FF0066"/>
                </a:solidFill>
                <a:latin typeface="Times New Roman" panose="02020603050405020304" pitchFamily="18" charset="0"/>
                <a:cs typeface="Times New Roman" panose="02020603050405020304" pitchFamily="18" charset="0"/>
              </a:rPr>
              <a:t>snare</a:t>
            </a:r>
            <a:r>
              <a:rPr lang="en-US" sz="3600" b="1" i="1" dirty="0">
                <a:solidFill>
                  <a:srgbClr val="0000FF"/>
                </a:solidFill>
                <a:latin typeface="Times New Roman" panose="02020603050405020304" pitchFamily="18" charset="0"/>
                <a:cs typeface="Times New Roman" panose="02020603050405020304" pitchFamily="18" charset="0"/>
              </a:rPr>
              <a:t>!”</a:t>
            </a:r>
            <a:endParaRPr lang="en-US" altLang="en-US" sz="4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2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barn(inVertical)">
                                      <p:cBhvr>
                                        <p:cTn id="14" dur="500"/>
                                        <p:tgtEl>
                                          <p:spTgt spid="512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arn(inVertic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p:cTn id="27"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512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Effect transition="in" filter="wipe(down)">
                                      <p:cBhvr>
                                        <p:cTn id="35"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4985656"/>
          </a:xfrm>
        </p:spPr>
        <p:txBody>
          <a:bodyPr/>
          <a:lstStyle/>
          <a:p>
            <a:pPr marL="0" indent="0" algn="ctr">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Snare of Bitterness</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Bitterness involves some “wound”.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(Offense)</a:t>
            </a:r>
          </a:p>
          <a:p>
            <a:pPr marL="0" indent="0">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Wounds are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memorable</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(Leave </a:t>
            </a:r>
            <a:r>
              <a:rPr lang="en-US" altLang="en-US"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scars</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“Bitter”(</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pikria</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comes from </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pikros</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pierce.</a:t>
            </a:r>
          </a:p>
          <a:p>
            <a:pPr marL="0" indent="0">
              <a:spcBef>
                <a:spcPts val="0"/>
              </a:spcBef>
              <a:buNone/>
            </a:pP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Pikros</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comes from </a:t>
            </a:r>
            <a:r>
              <a:rPr lang="en-US" altLang="en-US"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pēg’numi</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set a peg </a:t>
            </a:r>
          </a:p>
          <a:p>
            <a:pPr marL="0" indent="0">
              <a:spcBef>
                <a:spcPts val="0"/>
              </a:spcBef>
              <a:buNone/>
            </a:pP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 as to pitch a tent) so it won’t move!</a:t>
            </a:r>
          </a:p>
          <a:p>
            <a:pPr marL="0" indent="0">
              <a:spcBef>
                <a:spcPts val="12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Emotion </a:t>
            </a:r>
            <a:r>
              <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(pain, fear, anger, </a:t>
            </a:r>
            <a:r>
              <a:rPr lang="en-US" altLang="en-US"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etc</a:t>
            </a:r>
            <a:r>
              <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as a “hammer” to drive the memory deep in our mind.</a:t>
            </a:r>
          </a:p>
          <a:p>
            <a:pPr marL="0" indent="0">
              <a:spcBef>
                <a:spcPts val="0"/>
              </a:spcBef>
              <a:buNone/>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(Amy and Flo)</a:t>
            </a:r>
          </a:p>
        </p:txBody>
      </p:sp>
    </p:spTree>
    <p:extLst>
      <p:ext uri="{BB962C8B-B14F-4D97-AF65-F5344CB8AC3E}">
        <p14:creationId xmlns:p14="http://schemas.microsoft.com/office/powerpoint/2010/main" val="39921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7" dur="500"/>
                                        <p:tgtEl>
                                          <p:spTgt spid="512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10" dur="500"/>
                                        <p:tgtEl>
                                          <p:spTgt spid="512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animEffect transition="in" filter="randombar(horizontal)">
                                      <p:cBhvr>
                                        <p:cTn id="15" dur="500"/>
                                        <p:tgtEl>
                                          <p:spTgt spid="512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3">
                                            <p:txEl>
                                              <p:pRg st="7" end="7"/>
                                            </p:txEl>
                                          </p:spTgt>
                                        </p:tgtEl>
                                        <p:attrNameLst>
                                          <p:attrName>style.visibility</p:attrName>
                                        </p:attrNameLst>
                                      </p:cBhvr>
                                      <p:to>
                                        <p:strVal val="visible"/>
                                      </p:to>
                                    </p:set>
                                    <p:animEffect transition="in" filter="fade">
                                      <p:cBhvr>
                                        <p:cTn id="20" dur="1000"/>
                                        <p:tgtEl>
                                          <p:spTgt spid="5123">
                                            <p:txEl>
                                              <p:pRg st="7" end="7"/>
                                            </p:txEl>
                                          </p:spTgt>
                                        </p:tgtEl>
                                      </p:cBhvr>
                                    </p:animEffect>
                                    <p:anim calcmode="lin" valueType="num">
                                      <p:cBhvr>
                                        <p:cTn id="21"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2124</Words>
  <Application>Microsoft Office PowerPoint</Application>
  <PresentationFormat>On-screen Show (16:9)</PresentationFormat>
  <Paragraphs>221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Goudy Old Style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Keith Peters</cp:lastModifiedBy>
  <cp:revision>85</cp:revision>
  <dcterms:created xsi:type="dcterms:W3CDTF">2012-05-21T15:50:32Z</dcterms:created>
  <dcterms:modified xsi:type="dcterms:W3CDTF">2017-07-27T19:14:13Z</dcterms:modified>
</cp:coreProperties>
</file>