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4" r:id="rId2"/>
  </p:sldMasterIdLst>
  <p:notesMasterIdLst>
    <p:notesMasterId r:id="rId36"/>
  </p:notesMasterIdLst>
  <p:handoutMasterIdLst>
    <p:handoutMasterId r:id="rId37"/>
  </p:handoutMasterIdLst>
  <p:sldIdLst>
    <p:sldId id="422" r:id="rId3"/>
    <p:sldId id="445" r:id="rId4"/>
    <p:sldId id="493" r:id="rId5"/>
    <p:sldId id="433" r:id="rId6"/>
    <p:sldId id="495" r:id="rId7"/>
    <p:sldId id="494" r:id="rId8"/>
    <p:sldId id="526" r:id="rId9"/>
    <p:sldId id="308" r:id="rId10"/>
    <p:sldId id="273" r:id="rId11"/>
    <p:sldId id="497" r:id="rId12"/>
    <p:sldId id="527" r:id="rId13"/>
    <p:sldId id="530" r:id="rId14"/>
    <p:sldId id="274" r:id="rId15"/>
    <p:sldId id="501" r:id="rId16"/>
    <p:sldId id="500" r:id="rId17"/>
    <p:sldId id="502" r:id="rId18"/>
    <p:sldId id="499" r:id="rId19"/>
    <p:sldId id="506" r:id="rId20"/>
    <p:sldId id="528" r:id="rId21"/>
    <p:sldId id="523" r:id="rId22"/>
    <p:sldId id="524" r:id="rId23"/>
    <p:sldId id="507" r:id="rId24"/>
    <p:sldId id="510" r:id="rId25"/>
    <p:sldId id="512" r:id="rId26"/>
    <p:sldId id="508" r:id="rId27"/>
    <p:sldId id="513" r:id="rId28"/>
    <p:sldId id="511" r:id="rId29"/>
    <p:sldId id="515" r:id="rId30"/>
    <p:sldId id="516" r:id="rId31"/>
    <p:sldId id="518" r:id="rId32"/>
    <p:sldId id="525" r:id="rId33"/>
    <p:sldId id="520" r:id="rId34"/>
    <p:sldId id="519" r:id="rId3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0000"/>
    <a:srgbClr val="FFFFFF"/>
    <a:srgbClr val="B8B8B8"/>
    <a:srgbClr val="004080"/>
    <a:srgbClr val="763219"/>
    <a:srgbClr val="16531B"/>
    <a:srgbClr val="DC8F67"/>
    <a:srgbClr val="81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85" autoAdjust="0"/>
    <p:restoredTop sz="90929"/>
  </p:normalViewPr>
  <p:slideViewPr>
    <p:cSldViewPr>
      <p:cViewPr varScale="1">
        <p:scale>
          <a:sx n="112" d="100"/>
          <a:sy n="112" d="100"/>
        </p:scale>
        <p:origin x="91" y="1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dirty="0"/>
              <a:t>Dare to Love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z="800" dirty="0"/>
              <a:t>©Bristol Works, Inc.</a:t>
            </a:r>
          </a:p>
          <a:p>
            <a:r>
              <a:rPr lang="en-US" sz="800" dirty="0"/>
              <a:t>Rose Publishing, Inc. </a:t>
            </a: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D6380C-3D92-DD43-A3F7-E6BA8EDDC9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98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8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BD6F3C-A906-7D44-9395-B59891EAC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8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341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7F080-488B-5546-BC86-966190690697}" type="slidenum">
              <a:rPr lang="en-US"/>
              <a:pPr/>
              <a:t>10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37:1; Proverbs 27:4; 1 Timothy 6:4; Titus 3:3.</a:t>
            </a:r>
          </a:p>
        </p:txBody>
      </p:sp>
    </p:spTree>
    <p:extLst>
      <p:ext uri="{BB962C8B-B14F-4D97-AF65-F5344CB8AC3E}">
        <p14:creationId xmlns:p14="http://schemas.microsoft.com/office/powerpoint/2010/main" val="431917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7F080-488B-5546-BC86-966190690697}" type="slidenum">
              <a:rPr lang="en-US"/>
              <a:pPr/>
              <a:t>11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37:1; Proverbs 27:4; 1 Timothy 6:4; Titus 3:3.</a:t>
            </a:r>
          </a:p>
        </p:txBody>
      </p:sp>
    </p:spTree>
    <p:extLst>
      <p:ext uri="{BB962C8B-B14F-4D97-AF65-F5344CB8AC3E}">
        <p14:creationId xmlns:p14="http://schemas.microsoft.com/office/powerpoint/2010/main" val="2073390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7F080-488B-5546-BC86-966190690697}" type="slidenum">
              <a:rPr lang="en-US"/>
              <a:pPr/>
              <a:t>12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37:1; Proverbs 27:4; 1 Timothy 6:4; Titus 3:3.</a:t>
            </a:r>
          </a:p>
        </p:txBody>
      </p:sp>
    </p:spTree>
    <p:extLst>
      <p:ext uri="{BB962C8B-B14F-4D97-AF65-F5344CB8AC3E}">
        <p14:creationId xmlns:p14="http://schemas.microsoft.com/office/powerpoint/2010/main" val="2901011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13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14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  <p:extLst>
      <p:ext uri="{BB962C8B-B14F-4D97-AF65-F5344CB8AC3E}">
        <p14:creationId xmlns:p14="http://schemas.microsoft.com/office/powerpoint/2010/main" val="133176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15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  <p:extLst>
      <p:ext uri="{BB962C8B-B14F-4D97-AF65-F5344CB8AC3E}">
        <p14:creationId xmlns:p14="http://schemas.microsoft.com/office/powerpoint/2010/main" val="208918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16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  <p:extLst>
      <p:ext uri="{BB962C8B-B14F-4D97-AF65-F5344CB8AC3E}">
        <p14:creationId xmlns:p14="http://schemas.microsoft.com/office/powerpoint/2010/main" val="3380693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17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  <p:extLst>
      <p:ext uri="{BB962C8B-B14F-4D97-AF65-F5344CB8AC3E}">
        <p14:creationId xmlns:p14="http://schemas.microsoft.com/office/powerpoint/2010/main" val="882375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18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  <p:extLst>
      <p:ext uri="{BB962C8B-B14F-4D97-AF65-F5344CB8AC3E}">
        <p14:creationId xmlns:p14="http://schemas.microsoft.com/office/powerpoint/2010/main" val="1899341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19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  <p:extLst>
      <p:ext uri="{BB962C8B-B14F-4D97-AF65-F5344CB8AC3E}">
        <p14:creationId xmlns:p14="http://schemas.microsoft.com/office/powerpoint/2010/main" val="281951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2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03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20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  <p:extLst>
      <p:ext uri="{BB962C8B-B14F-4D97-AF65-F5344CB8AC3E}">
        <p14:creationId xmlns:p14="http://schemas.microsoft.com/office/powerpoint/2010/main" val="2569840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21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  <p:extLst>
      <p:ext uri="{BB962C8B-B14F-4D97-AF65-F5344CB8AC3E}">
        <p14:creationId xmlns:p14="http://schemas.microsoft.com/office/powerpoint/2010/main" val="826196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22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  <p:extLst>
      <p:ext uri="{BB962C8B-B14F-4D97-AF65-F5344CB8AC3E}">
        <p14:creationId xmlns:p14="http://schemas.microsoft.com/office/powerpoint/2010/main" val="3514381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23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  <p:extLst>
      <p:ext uri="{BB962C8B-B14F-4D97-AF65-F5344CB8AC3E}">
        <p14:creationId xmlns:p14="http://schemas.microsoft.com/office/powerpoint/2010/main" val="1575624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24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  <p:extLst>
      <p:ext uri="{BB962C8B-B14F-4D97-AF65-F5344CB8AC3E}">
        <p14:creationId xmlns:p14="http://schemas.microsoft.com/office/powerpoint/2010/main" val="4111748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25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  <p:extLst>
      <p:ext uri="{BB962C8B-B14F-4D97-AF65-F5344CB8AC3E}">
        <p14:creationId xmlns:p14="http://schemas.microsoft.com/office/powerpoint/2010/main" val="10590697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26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  <p:extLst>
      <p:ext uri="{BB962C8B-B14F-4D97-AF65-F5344CB8AC3E}">
        <p14:creationId xmlns:p14="http://schemas.microsoft.com/office/powerpoint/2010/main" val="2741726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27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  <p:extLst>
      <p:ext uri="{BB962C8B-B14F-4D97-AF65-F5344CB8AC3E}">
        <p14:creationId xmlns:p14="http://schemas.microsoft.com/office/powerpoint/2010/main" val="2425372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28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  <p:extLst>
      <p:ext uri="{BB962C8B-B14F-4D97-AF65-F5344CB8AC3E}">
        <p14:creationId xmlns:p14="http://schemas.microsoft.com/office/powerpoint/2010/main" val="35206148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29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  <p:extLst>
      <p:ext uri="{BB962C8B-B14F-4D97-AF65-F5344CB8AC3E}">
        <p14:creationId xmlns:p14="http://schemas.microsoft.com/office/powerpoint/2010/main" val="288409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3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98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30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  <p:extLst>
      <p:ext uri="{BB962C8B-B14F-4D97-AF65-F5344CB8AC3E}">
        <p14:creationId xmlns:p14="http://schemas.microsoft.com/office/powerpoint/2010/main" val="14983734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31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  <p:extLst>
      <p:ext uri="{BB962C8B-B14F-4D97-AF65-F5344CB8AC3E}">
        <p14:creationId xmlns:p14="http://schemas.microsoft.com/office/powerpoint/2010/main" val="38280419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32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  <p:extLst>
      <p:ext uri="{BB962C8B-B14F-4D97-AF65-F5344CB8AC3E}">
        <p14:creationId xmlns:p14="http://schemas.microsoft.com/office/powerpoint/2010/main" val="17758380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AAAB5-38DC-394F-B025-32123276EFCF}" type="slidenum">
              <a:rPr lang="en-US"/>
              <a:pPr/>
              <a:t>33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10:3; Proverbs 25:14.</a:t>
            </a:r>
          </a:p>
          <a:p>
            <a:r>
              <a:rPr lang="en-US"/>
              <a:t>Image ©Manuel</a:t>
            </a:r>
          </a:p>
        </p:txBody>
      </p:sp>
    </p:spTree>
    <p:extLst>
      <p:ext uri="{BB962C8B-B14F-4D97-AF65-F5344CB8AC3E}">
        <p14:creationId xmlns:p14="http://schemas.microsoft.com/office/powerpoint/2010/main" val="673754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4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8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5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51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8E69E-82BB-384C-AD4C-1785DB012114}" type="slidenum">
              <a:rPr lang="en-US"/>
              <a:pPr/>
              <a:t>6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43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A7B5C-54BD-C34A-8110-F9C1E6087AB1}" type="slidenum">
              <a:rPr lang="en-US"/>
              <a:pPr/>
              <a:t>7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0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DF375-EA34-7548-A1D6-812CBB9D860A}" type="slidenum">
              <a:rPr lang="en-US"/>
              <a:pPr/>
              <a:t>8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7F080-488B-5546-BC86-966190690697}" type="slidenum">
              <a:rPr lang="en-US"/>
              <a:pPr/>
              <a:t>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also Psalm 37:1; Proverbs 27:4; 1 Timothy 6:4; Titus 3:3.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420186-7391-C14D-89C6-F7CFB1E979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424350-993C-434E-B36D-141C59F4C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219076"/>
            <a:ext cx="2768600" cy="6257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19076"/>
            <a:ext cx="8102600" cy="6257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B8BF5D-DAFE-B240-890E-D49427DE9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CD1F5E-B839-4BC3-A964-D2999235B44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49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C092AE-952B-CD41-BE6E-427EE4675C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CA1C72-49F6-384E-8DAC-97DDC811A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600"/>
            <a:ext cx="5435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990600"/>
            <a:ext cx="5435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FDB763-0744-934E-BCAD-F2107EA5D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E4D01B-D689-4B42-9181-891618236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E823C2-9BD3-DE40-8805-766959261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6BA86E-21C6-9244-BAD4-9FCADCD0D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C38A3F-8FB9-BA44-8C8B-ADE56B802C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5275FB-6EB2-6449-810D-68EF0B7BEF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19075"/>
            <a:ext cx="1107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990600"/>
            <a:ext cx="1107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6806DE-D5D3-1C43-8A26-058803FE46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Symbol" charset="2"/>
        <a:buChar char="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9CD92B-0DDD-449B-8132-BB5685BBF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7293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EDB05D-4F2B-45CC-9A3A-D96D372CB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C78B91-4A66-4FAF-AE0C-0B6610826AA3}"/>
              </a:ext>
            </a:extLst>
          </p:cNvPr>
          <p:cNvSpPr txBox="1"/>
          <p:nvPr/>
        </p:nvSpPr>
        <p:spPr>
          <a:xfrm>
            <a:off x="533400" y="228600"/>
            <a:ext cx="1143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Learning to Love</a:t>
            </a:r>
          </a:p>
          <a:p>
            <a:pPr algn="ctr"/>
            <a:r>
              <a:rPr lang="en-U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Corinthians 13</a:t>
            </a:r>
          </a:p>
        </p:txBody>
      </p:sp>
    </p:spTree>
    <p:extLst>
      <p:ext uri="{BB962C8B-B14F-4D97-AF65-F5344CB8AC3E}">
        <p14:creationId xmlns:p14="http://schemas.microsoft.com/office/powerpoint/2010/main" val="220805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11074400" cy="533400"/>
          </a:xfrm>
        </p:spPr>
        <p:txBody>
          <a:bodyPr/>
          <a:lstStyle/>
          <a:p>
            <a:r>
              <a:rPr lang="en-US" sz="7200" b="1" dirty="0"/>
              <a:t>Agape is not Envious</a:t>
            </a:r>
            <a:endParaRPr lang="en-US" sz="6000" b="1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idx="1"/>
          </p:nvPr>
        </p:nvSpPr>
        <p:spPr>
          <a:xfrm>
            <a:off x="-76200" y="762000"/>
            <a:ext cx="12039600" cy="54864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4400" b="1" dirty="0"/>
              <a:t>B. Explanation: Envy:</a:t>
            </a:r>
          </a:p>
          <a:p>
            <a:pPr marL="457200" lvl="1" indent="0">
              <a:buNone/>
            </a:pPr>
            <a:r>
              <a:rPr lang="en-US" sz="3600" b="1" dirty="0"/>
              <a:t>  1) Based on Selfishness.  </a:t>
            </a:r>
          </a:p>
          <a:p>
            <a:pPr marL="457200" lvl="1" indent="0">
              <a:buNone/>
            </a:pPr>
            <a:r>
              <a:rPr lang="en-US" sz="3600" b="1" dirty="0"/>
              <a:t>  2) Violates the 10</a:t>
            </a:r>
            <a:r>
              <a:rPr lang="en-US" sz="3600" b="1" baseline="30000" dirty="0"/>
              <a:t>th</a:t>
            </a:r>
            <a:r>
              <a:rPr lang="en-US" sz="3600" b="1" dirty="0"/>
              <a:t> Commandment.  (Ex. 20:17)</a:t>
            </a:r>
          </a:p>
          <a:p>
            <a:pPr marL="457200" lvl="1" indent="0">
              <a:buNone/>
            </a:pPr>
            <a:r>
              <a:rPr lang="en-US" sz="3600" b="1" dirty="0"/>
              <a:t>  3) Comes from comparisons. 2 Cor 10:12</a:t>
            </a:r>
          </a:p>
          <a:p>
            <a:pPr marL="457200" lvl="1" indent="0" algn="ctr">
              <a:spcBef>
                <a:spcPts val="600"/>
              </a:spcBef>
              <a:buNone/>
            </a:pPr>
            <a:r>
              <a:rPr lang="en-US" sz="3600" b="1" dirty="0"/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“they, measuring … by themselves, and comparing themselves among themselves, are not wise.” 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3600" b="1" dirty="0"/>
              <a:t>  4) Produces resentment and bitterness…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600" b="1" dirty="0"/>
              <a:t>  5)  Which poisons relationships.  (Heb. 12:15)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600" b="1" dirty="0"/>
              <a:t>               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“thereby many be defiled”    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3600" b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42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11074400" cy="533400"/>
          </a:xfrm>
        </p:spPr>
        <p:txBody>
          <a:bodyPr/>
          <a:lstStyle/>
          <a:p>
            <a:r>
              <a:rPr lang="en-US" sz="7200" b="1"/>
              <a:t>Agape is not envious…</a:t>
            </a:r>
            <a:endParaRPr lang="en-US" sz="6000" b="1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idx="1"/>
          </p:nvPr>
        </p:nvSpPr>
        <p:spPr>
          <a:xfrm>
            <a:off x="-76200" y="762000"/>
            <a:ext cx="12039600" cy="54864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4400" b="1"/>
              <a:t>C. Illustration:  Cain. </a:t>
            </a:r>
            <a:r>
              <a:rPr lang="en-US" sz="4000" b="1"/>
              <a:t>Gen. 4:3–8; 1 John 3:12</a:t>
            </a:r>
            <a:endParaRPr lang="en-US" sz="3600" b="1" dirty="0"/>
          </a:p>
        </p:txBody>
      </p:sp>
      <p:pic>
        <p:nvPicPr>
          <p:cNvPr id="4" name="Picture 3" descr="A person riding a horse&#10;&#10;Description generated with high confidence">
            <a:extLst>
              <a:ext uri="{FF2B5EF4-FFF2-40B4-BE49-F238E27FC236}">
                <a16:creationId xmlns:a16="http://schemas.microsoft.com/office/drawing/2014/main" id="{B29BE306-9004-444F-B729-35162EE3E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657092"/>
            <a:ext cx="6934545" cy="5200908"/>
          </a:xfrm>
          <a:prstGeom prst="rect">
            <a:avLst/>
          </a:prstGeom>
        </p:spPr>
      </p:pic>
      <p:pic>
        <p:nvPicPr>
          <p:cNvPr id="7" name="Picture 6" descr="A picture containing surfing, outdoor, man, wave&#10;&#10;Description generated with very high confidence">
            <a:extLst>
              <a:ext uri="{FF2B5EF4-FFF2-40B4-BE49-F238E27FC236}">
                <a16:creationId xmlns:a16="http://schemas.microsoft.com/office/drawing/2014/main" id="{D91A1361-2E2F-4C3A-AE05-102EFA954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2779" y="1631489"/>
            <a:ext cx="7094621" cy="52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2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11074400" cy="533400"/>
          </a:xfrm>
        </p:spPr>
        <p:txBody>
          <a:bodyPr/>
          <a:lstStyle/>
          <a:p>
            <a:r>
              <a:rPr lang="en-US" sz="7200" b="1"/>
              <a:t>Agape is not envious…</a:t>
            </a:r>
            <a:endParaRPr lang="en-US" sz="6000" b="1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idx="1"/>
          </p:nvPr>
        </p:nvSpPr>
        <p:spPr>
          <a:xfrm>
            <a:off x="-76200" y="762000"/>
            <a:ext cx="12039600" cy="548640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4400" b="1" dirty="0"/>
              <a:t>1 John 3:11-13 “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message that ye heard from the beginning, </a:t>
            </a:r>
          </a:p>
          <a:p>
            <a:pPr marL="457200" lvl="1" indent="0" algn="ctr"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we should love one another. </a:t>
            </a:r>
          </a:p>
          <a:p>
            <a:pPr marL="457200" lvl="1" indent="0" algn="ctr">
              <a:buNone/>
            </a:pPr>
            <a:r>
              <a:rPr lang="en-US" sz="4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as Cain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who was of that wicked one, and slew his brother. And wherefore slew he him? Because his own works were evil,</a:t>
            </a:r>
          </a:p>
          <a:p>
            <a:pPr marL="457200" lvl="1" indent="0" algn="ctr">
              <a:buNone/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his brother's righteous.” </a:t>
            </a:r>
            <a:b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9402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ird&#10;&#10;Description generated with high confidence">
            <a:extLst>
              <a:ext uri="{FF2B5EF4-FFF2-40B4-BE49-F238E27FC236}">
                <a16:creationId xmlns:a16="http://schemas.microsoft.com/office/drawing/2014/main" id="{20226AFE-7DF5-4F10-8408-C06ABFD1DB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" r="10046" b="1"/>
          <a:stretch/>
        </p:blipFill>
        <p:spPr>
          <a:xfrm>
            <a:off x="327547" y="321733"/>
            <a:ext cx="11542722" cy="4107392"/>
          </a:xfrm>
          <a:prstGeom prst="rect">
            <a:avLst/>
          </a:prstGeom>
        </p:spPr>
      </p:pic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>
          <a:xfrm>
            <a:off x="321731" y="4429125"/>
            <a:ext cx="11542721" cy="2107141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Charity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vaunteth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itself,</a:t>
            </a:r>
            <a:b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not puffed up.”     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>
          <a:xfrm>
            <a:off x="71718" y="121024"/>
            <a:ext cx="11074400" cy="533400"/>
          </a:xfrm>
        </p:spPr>
        <p:txBody>
          <a:bodyPr/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Agape is not </a:t>
            </a:r>
            <a:r>
              <a:rPr lang="en-US" sz="8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Arrogant</a:t>
            </a:r>
            <a:endParaRPr lang="en-US" sz="66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1" name="Rectangle 11"/>
          <p:cNvSpPr>
            <a:spLocks noGrp="1" noChangeArrowheads="1"/>
          </p:cNvSpPr>
          <p:nvPr>
            <p:ph idx="1"/>
          </p:nvPr>
        </p:nvSpPr>
        <p:spPr>
          <a:xfrm>
            <a:off x="190500" y="838200"/>
            <a:ext cx="11811000" cy="548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vaunteth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itself, is not puffed up”</a:t>
            </a:r>
            <a:endParaRPr lang="en-US" sz="4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/>
              <a:t> 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Definition: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Webster’s: </a:t>
            </a:r>
            <a:r>
              <a:rPr lang="en-US" sz="4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an exaggerated sense of </a:t>
            </a:r>
          </a:p>
          <a:p>
            <a:pPr>
              <a:spcBef>
                <a:spcPts val="0"/>
              </a:spcBef>
            </a:pPr>
            <a:r>
              <a:rPr lang="en-US" sz="4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one's own importance or abilities:</a:t>
            </a:r>
          </a:p>
          <a:p>
            <a:pPr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Greek Vaunt:(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perpereu’omai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ts val="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brag or boast.</a:t>
            </a:r>
          </a:p>
          <a:p>
            <a:pPr>
              <a:spcBef>
                <a:spcPts val="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“Puffed up”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physio’ō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inflated.</a:t>
            </a:r>
          </a:p>
        </p:txBody>
      </p:sp>
      <p:pic>
        <p:nvPicPr>
          <p:cNvPr id="3" name="Picture 2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0211C674-C70B-4F41-A116-2D1BC5238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936" y="4242636"/>
            <a:ext cx="2505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81336"/>
            <a:ext cx="11811000" cy="533400"/>
          </a:xfrm>
        </p:spPr>
        <p:txBody>
          <a:bodyPr/>
          <a:lstStyle/>
          <a:p>
            <a:pPr algn="l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Agape is not Arrogant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1" name="Rectangle 11"/>
          <p:cNvSpPr>
            <a:spLocks noGrp="1" noChangeArrowheads="1"/>
          </p:cNvSpPr>
          <p:nvPr>
            <p:ph idx="1"/>
          </p:nvPr>
        </p:nvSpPr>
        <p:spPr>
          <a:xfrm>
            <a:off x="381000" y="756864"/>
            <a:ext cx="11811000" cy="548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Explanation.  Agape is about giving! </a:t>
            </a:r>
          </a:p>
          <a:p>
            <a:pPr>
              <a:spcBef>
                <a:spcPts val="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 That’s why anything done for self      </a:t>
            </a:r>
          </a:p>
          <a:p>
            <a:pPr>
              <a:spcBef>
                <a:spcPts val="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glorification is empty.  Vs 1-3 (Eccl.)</a:t>
            </a:r>
          </a:p>
          <a:p>
            <a:pPr>
              <a:spcBef>
                <a:spcPts val="120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2) God hates pride!  (Pr. 6:16-19)</a:t>
            </a:r>
          </a:p>
          <a:p>
            <a:pPr>
              <a:spcBef>
                <a:spcPts val="120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3) Pride produces Conflict.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13:10 </a:t>
            </a:r>
          </a:p>
          <a:p>
            <a:pPr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“Only by </a:t>
            </a: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pride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cometh contention”</a:t>
            </a:r>
          </a:p>
          <a:p>
            <a:pPr>
              <a:spcBef>
                <a:spcPts val="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zādôn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arrogance, presumption.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AE5906-63C4-4397-B58A-5B3D1CDE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Illustration.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12:38-40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1" name="Rectangle 11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11811000" cy="54864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“Beware of the scribes, which love to go in long clothing, and love salutations in the market,  the chief seats in the synagogues, and the uppermost rooms at feasts: </a:t>
            </a:r>
          </a:p>
          <a:p>
            <a:pPr marL="0" indent="0"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devour widows' houses, and for a pretense make long prayers:</a:t>
            </a:r>
          </a:p>
          <a:p>
            <a:pPr marL="0" indent="0" algn="ctr">
              <a:spcBef>
                <a:spcPts val="0"/>
              </a:spcBef>
            </a:pP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shall receive greater damnation.”</a:t>
            </a:r>
          </a:p>
          <a:p>
            <a:pPr marL="0" indent="0" algn="ctr">
              <a:spcBef>
                <a:spcPts val="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(also Luke 18:10-14)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0F46FA8E-AE25-498D-B9BC-47F0AD88E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" y="848435"/>
            <a:ext cx="4266063" cy="44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6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pPr algn="l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Agape is not </a:t>
            </a:r>
            <a:r>
              <a:rPr lang="en-US" sz="7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inappropriate</a:t>
            </a:r>
            <a:endParaRPr lang="en-US" sz="60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1" name="Rectangle 11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11887200" cy="548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5 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“Doth not behave itself </a:t>
            </a:r>
            <a:r>
              <a:rPr 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unseemly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ts val="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Definition: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Webster: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suitable or proper in the       </a:t>
            </a:r>
          </a:p>
          <a:p>
            <a:pPr>
              <a:spcBef>
                <a:spcPts val="0"/>
              </a:spcBef>
            </a:pP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circumstances</a:t>
            </a:r>
          </a:p>
          <a:p>
            <a:pPr>
              <a:spcBef>
                <a:spcPts val="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2) Greek: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aschēmone’ō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unattractive,                               </a:t>
            </a:r>
          </a:p>
          <a:p>
            <a:pPr>
              <a:spcBef>
                <a:spcPts val="0"/>
              </a:spcBef>
            </a:pPr>
            <a:r>
              <a:rPr lang="en-US" sz="5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inappropriate.</a:t>
            </a:r>
          </a:p>
        </p:txBody>
      </p:sp>
    </p:spTree>
    <p:extLst>
      <p:ext uri="{BB962C8B-B14F-4D97-AF65-F5344CB8AC3E}">
        <p14:creationId xmlns:p14="http://schemas.microsoft.com/office/powerpoint/2010/main" val="338981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pPr algn="l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Agape is not 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inappropriate</a:t>
            </a:r>
            <a:endParaRPr lang="en-US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1" name="Rectangle 11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11887200" cy="6019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Explanation: </a:t>
            </a:r>
          </a:p>
          <a:p>
            <a:pPr>
              <a:spcBef>
                <a:spcPts val="0"/>
              </a:spcBef>
            </a:pPr>
            <a:r>
              <a:rPr lang="en-US" sz="5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Standards of “appropriate” have changed! </a:t>
            </a:r>
          </a:p>
          <a:p>
            <a:pPr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a) Language (slang) </a:t>
            </a:r>
          </a:p>
          <a:p>
            <a:pPr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b) Dress/clothes</a:t>
            </a:r>
          </a:p>
          <a:p>
            <a:pPr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c) Music, Dance, art, etc.  </a:t>
            </a:r>
          </a:p>
          <a:p>
            <a:pPr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d) Behavior.</a:t>
            </a:r>
          </a:p>
          <a:p>
            <a:pPr>
              <a:spcBef>
                <a:spcPts val="18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2) Shifting standards affect our relationships     </a:t>
            </a:r>
          </a:p>
          <a:p>
            <a:pPr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because they affect &amp; reflect our Values! </a:t>
            </a:r>
          </a:p>
          <a:p>
            <a:pPr>
              <a:spcBef>
                <a:spcPts val="1800"/>
              </a:spcBef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0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pPr algn="l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Agape is not 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inappropriate</a:t>
            </a:r>
            <a:endParaRPr lang="en-US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1" name="Rectangle 11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11887200" cy="60198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We must be Principled people or we’ll drift with the changing currents of our culture!</a:t>
            </a:r>
          </a:p>
          <a:p>
            <a:pPr algn="ctr">
              <a:spcBef>
                <a:spcPts val="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Pr. 22:28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“Remove not the ancient landmarks”</a:t>
            </a:r>
          </a:p>
          <a:p>
            <a:pPr>
              <a:spcBef>
                <a:spcPts val="18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Heb. 6:19 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“Which hope we have as an anchor</a:t>
            </a:r>
          </a:p>
          <a:p>
            <a:pPr algn="ctr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soul, both sure and steadfast”</a:t>
            </a:r>
          </a:p>
          <a:p>
            <a:pPr algn="ctr"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Agape love considers the impact our actions and attitudes might have on others.  </a:t>
            </a:r>
          </a:p>
          <a:p>
            <a:pPr algn="ctr"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10:23-33</a:t>
            </a:r>
          </a:p>
        </p:txBody>
      </p:sp>
    </p:spTree>
    <p:extLst>
      <p:ext uri="{BB962C8B-B14F-4D97-AF65-F5344CB8AC3E}">
        <p14:creationId xmlns:p14="http://schemas.microsoft.com/office/powerpoint/2010/main" val="17863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11734800" cy="5334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gifts of love include:</a:t>
            </a:r>
            <a:endParaRPr lang="en-US" sz="6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12192000" cy="54864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8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737DB5-3867-48B5-9BB4-FE2AB1C7BE17}"/>
              </a:ext>
            </a:extLst>
          </p:cNvPr>
          <p:cNvSpPr/>
          <p:nvPr/>
        </p:nvSpPr>
        <p:spPr>
          <a:xfrm>
            <a:off x="457200" y="1066801"/>
            <a:ext cx="116586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Physical: 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(Eros: erotic)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5:18,19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Emotional: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Philos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Affection)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Titus 2:3,4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Spiritual: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(Agape: Charity)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13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5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Each of these types of love are gifts from the God of Love!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(James 1:17)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can (and should) learn to grow in our expression and appreciation of each of these “sacred” gifts. 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30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pPr algn="l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Israel drifted from God. 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12039600" cy="60198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whom shall I speak, and give warning?</a:t>
            </a:r>
          </a:p>
          <a:p>
            <a:pPr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word of the LORD is unto them a reproach; </a:t>
            </a: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have no delight in it</a:t>
            </a: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they ashamed when they had committed abomination? </a:t>
            </a:r>
          </a:p>
          <a:p>
            <a:pPr algn="ctr">
              <a:spcBef>
                <a:spcPts val="0"/>
              </a:spcBef>
            </a:pP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nay, they were not at all ashamed,</a:t>
            </a:r>
          </a:p>
          <a:p>
            <a:pPr algn="ctr">
              <a:spcBef>
                <a:spcPts val="0"/>
              </a:spcBef>
            </a:pP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neither could they blush:”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6:10,15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9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11887200" cy="533400"/>
          </a:xfrm>
        </p:spPr>
        <p:txBody>
          <a:bodyPr/>
          <a:lstStyle/>
          <a:p>
            <a:pPr algn="l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 drifted from God!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12039600" cy="60198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“Thus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saith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LORD, Stand ye in the ways, and see, and </a:t>
            </a: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ask for the old paths, </a:t>
            </a:r>
          </a:p>
          <a:p>
            <a:pPr algn="ctr">
              <a:spcBef>
                <a:spcPts val="0"/>
              </a:spcBef>
            </a:pP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good way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walk therein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shall find rest for your souls.</a:t>
            </a:r>
          </a:p>
          <a:p>
            <a:pPr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they said, </a:t>
            </a:r>
          </a:p>
          <a:p>
            <a:pPr algn="ctr">
              <a:spcBef>
                <a:spcPts val="0"/>
              </a:spcBef>
            </a:pPr>
            <a:r>
              <a:rPr lang="en-US" sz="8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will not walk therein!” </a:t>
            </a:r>
            <a:endParaRPr lang="en-US" sz="7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Jeremiah 6:16 </a:t>
            </a:r>
            <a:endParaRPr lang="en-US" sz="5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3F8073-5D84-426B-845C-92D72976BBBB}"/>
              </a:ext>
            </a:extLst>
          </p:cNvPr>
          <p:cNvSpPr/>
          <p:nvPr/>
        </p:nvSpPr>
        <p:spPr>
          <a:xfrm>
            <a:off x="367551" y="794802"/>
            <a:ext cx="1173480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Jimmy Kimmel commenting on “Best Picture” Oscar Nominations said: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0000FF"/>
                </a:solidFill>
              </a:rPr>
              <a:t>"of the nine best picture nominees</a:t>
            </a:r>
          </a:p>
          <a:p>
            <a:pPr algn="ctr"/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two </a:t>
            </a:r>
            <a:r>
              <a:rPr lang="en-US" sz="4000" b="1" i="1" dirty="0">
                <a:solidFill>
                  <a:srgbClr val="0000FF"/>
                </a:solidFill>
              </a:rPr>
              <a:t>made more than $100 million.</a:t>
            </a:r>
          </a:p>
          <a:p>
            <a:pPr algn="ctr"/>
            <a:r>
              <a:rPr lang="en-US" sz="4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that's not the point. </a:t>
            </a:r>
          </a:p>
          <a:p>
            <a:pPr algn="ctr"/>
            <a:r>
              <a:rPr lang="en-US" sz="4000" b="1" i="1" dirty="0">
                <a:solidFill>
                  <a:srgbClr val="0000FF"/>
                </a:solidFill>
              </a:rPr>
              <a:t>We don't make films like </a:t>
            </a:r>
            <a:r>
              <a:rPr lang="en-US" sz="4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'Call Me By Your Name' </a:t>
            </a:r>
            <a:r>
              <a:rPr lang="en-US" sz="4000" b="1" i="1" dirty="0">
                <a:solidFill>
                  <a:srgbClr val="0000FF"/>
                </a:solidFill>
              </a:rPr>
              <a:t>for money.</a:t>
            </a:r>
          </a:p>
          <a:p>
            <a:pPr algn="ctr"/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make them to upset Mike Pence.“</a:t>
            </a:r>
            <a:endParaRPr 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Aka: Christians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EC1375-FA5D-4568-8038-EC861786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51" y="76200"/>
            <a:ext cx="11074400" cy="533400"/>
          </a:xfrm>
        </p:spPr>
        <p:txBody>
          <a:bodyPr/>
          <a:lstStyle/>
          <a:p>
            <a:pPr algn="l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Promoting the inappropriate.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1463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3F8073-5D84-426B-845C-92D72976BBBB}"/>
              </a:ext>
            </a:extLst>
          </p:cNvPr>
          <p:cNvSpPr/>
          <p:nvPr/>
        </p:nvSpPr>
        <p:spPr>
          <a:xfrm>
            <a:off x="340657" y="851648"/>
            <a:ext cx="1173480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Another 2018 “best picture nomination was for the movie “A Fantastic Woman”.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“Fantastic Woman”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actually a man (transgendered) and played by a “Transgendered” actor/actress(?) </a:t>
            </a:r>
          </a:p>
          <a:p>
            <a:pPr algn="ctr"/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Reality show “dating naked” was finally canceled after 3 seasons! </a:t>
            </a:r>
            <a:endParaRPr lang="en-US" sz="7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EC1375-FA5D-4568-8038-EC861786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7" y="363071"/>
            <a:ext cx="11074400" cy="533400"/>
          </a:xfrm>
        </p:spPr>
        <p:txBody>
          <a:bodyPr/>
          <a:lstStyle/>
          <a:p>
            <a:pPr algn="l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Example.   Hollywood agendas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2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3F8073-5D84-426B-845C-92D72976BBBB}"/>
              </a:ext>
            </a:extLst>
          </p:cNvPr>
          <p:cNvSpPr/>
          <p:nvPr/>
        </p:nvSpPr>
        <p:spPr>
          <a:xfrm>
            <a:off x="-76199" y="851648"/>
            <a:ext cx="1215165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lips of the righteous know what is acceptable: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rāṣôn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helpful,</a:t>
            </a:r>
            <a:r>
              <a:rPr lang="en-US" sz="4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delightful) 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mouth of the wicked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speaketh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frowardness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tahpukôt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perversity, to </a:t>
            </a:r>
            <a:r>
              <a:rPr lang="en-US" sz="4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overturn!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calls us to be people of principle </a:t>
            </a:r>
          </a:p>
          <a:p>
            <a:pPr algn="ctr"/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midst of this perversity!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EC1375-FA5D-4568-8038-EC861786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762000"/>
            <a:ext cx="11074400" cy="533400"/>
          </a:xfrm>
        </p:spPr>
        <p:txBody>
          <a:bodyPr/>
          <a:lstStyle/>
          <a:p>
            <a:pPr algn="l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Proverbs 10:32 </a:t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11887200" cy="533400"/>
          </a:xfrm>
        </p:spPr>
        <p:txBody>
          <a:bodyPr/>
          <a:lstStyle/>
          <a:p>
            <a:pPr algn="l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Agape is not </a:t>
            </a:r>
            <a:r>
              <a:rPr lang="en-US" sz="8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selfish</a:t>
            </a:r>
            <a:endParaRPr lang="en-US" sz="60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1" name="Rectangle 11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11887200" cy="137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vs 5  “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Seeketh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her own”</a:t>
            </a:r>
          </a:p>
          <a:p>
            <a:pPr>
              <a:spcBef>
                <a:spcPts val="0"/>
              </a:spcBef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D0E64-846E-49C6-B8FE-286F4C4B8D19}"/>
              </a:ext>
            </a:extLst>
          </p:cNvPr>
          <p:cNvSpPr/>
          <p:nvPr/>
        </p:nvSpPr>
        <p:spPr>
          <a:xfrm>
            <a:off x="228600" y="1709679"/>
            <a:ext cx="64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Definition: </a:t>
            </a:r>
          </a:p>
          <a:p>
            <a:pPr>
              <a:spcBef>
                <a:spcPts val="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Lacking consideration 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for others</a:t>
            </a:r>
            <a:r>
              <a:rPr lang="en-US" sz="6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Concerned chiefly with 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one's own interests,     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profit or pleasure.</a:t>
            </a:r>
          </a:p>
        </p:txBody>
      </p:sp>
      <p:pic>
        <p:nvPicPr>
          <p:cNvPr id="1034" name="Picture 10" descr="Related image">
            <a:extLst>
              <a:ext uri="{FF2B5EF4-FFF2-40B4-BE49-F238E27FC236}">
                <a16:creationId xmlns:a16="http://schemas.microsoft.com/office/drawing/2014/main" id="{803304FE-421B-41D1-AB70-3CB737D02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0"/>
          <a:stretch/>
        </p:blipFill>
        <p:spPr bwMode="auto">
          <a:xfrm>
            <a:off x="6324140" y="2895600"/>
            <a:ext cx="5867860" cy="39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6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pPr algn="l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Agape is not </a:t>
            </a:r>
            <a:r>
              <a:rPr lang="en-US" sz="8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selfish</a:t>
            </a:r>
            <a:endParaRPr lang="en-US" sz="6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1" name="Rectangle 11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11887200" cy="137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vs 5  “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Seeketh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her own”</a:t>
            </a:r>
          </a:p>
          <a:p>
            <a:pPr>
              <a:spcBef>
                <a:spcPts val="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Explanation:  Agape is “other” focused. </a:t>
            </a:r>
          </a:p>
          <a:p>
            <a:pPr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That’s what motivates it to give!</a:t>
            </a:r>
          </a:p>
        </p:txBody>
      </p:sp>
      <p:pic>
        <p:nvPicPr>
          <p:cNvPr id="4" name="Picture 3" descr="A person that is standing in the grass&#10;&#10;Description generated with high confidence">
            <a:extLst>
              <a:ext uri="{FF2B5EF4-FFF2-40B4-BE49-F238E27FC236}">
                <a16:creationId xmlns:a16="http://schemas.microsoft.com/office/drawing/2014/main" id="{4CA5ABBD-416A-4CC3-ACEB-D56BAE347C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00"/>
          <a:stretch/>
        </p:blipFill>
        <p:spPr>
          <a:xfrm>
            <a:off x="7696200" y="3664618"/>
            <a:ext cx="4495800" cy="31813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5075F7-C114-463B-BE39-5C4788A29C96}"/>
              </a:ext>
            </a:extLst>
          </p:cNvPr>
          <p:cNvSpPr/>
          <p:nvPr/>
        </p:nvSpPr>
        <p:spPr>
          <a:xfrm>
            <a:off x="381000" y="3276600"/>
            <a:ext cx="7391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have been called unto liberty; use not liberty for an occasion to the flesh,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love serve one another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/>
            <a:r>
              <a:rPr lang="en-US" sz="4400" b="1" dirty="0"/>
              <a:t>Galatians 5:13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1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AE5906-63C4-4397-B58A-5B3D1CDE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12192000" cy="533400"/>
          </a:xfrm>
        </p:spPr>
        <p:txBody>
          <a:bodyPr/>
          <a:lstStyle/>
          <a:p>
            <a:pPr algn="l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is the antithesis of selfishness</a:t>
            </a:r>
            <a:endParaRPr lang="en-US" sz="6000" b="1" dirty="0"/>
          </a:p>
        </p:txBody>
      </p:sp>
      <p:sp>
        <p:nvSpPr>
          <p:cNvPr id="20491" name="Rectangle 11"/>
          <p:cNvSpPr>
            <a:spLocks noGrp="1" noChangeArrowheads="1"/>
          </p:cNvSpPr>
          <p:nvPr>
            <p:ph idx="1"/>
          </p:nvPr>
        </p:nvSpPr>
        <p:spPr>
          <a:xfrm>
            <a:off x="152400" y="1344306"/>
            <a:ext cx="6858000" cy="54864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Matthew 11:29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“Take my yoke upon you,</a:t>
            </a:r>
          </a:p>
          <a:p>
            <a:pPr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and learn of me;</a:t>
            </a:r>
          </a:p>
          <a:p>
            <a:pPr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meek </a:t>
            </a:r>
          </a:p>
          <a:p>
            <a:pPr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lowly in heart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 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praos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Humble, gentle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CCFE5386-5683-4A59-B58F-6B5DEC4E2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1" y="1842449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AE5906-63C4-4397-B58A-5B3D1CDE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11074400" cy="533400"/>
          </a:xfrm>
        </p:spPr>
        <p:txBody>
          <a:bodyPr/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Phil. 2:1-2</a:t>
            </a:r>
            <a:endParaRPr lang="en-US" sz="8000" b="1" dirty="0"/>
          </a:p>
        </p:txBody>
      </p:sp>
      <p:sp>
        <p:nvSpPr>
          <p:cNvPr id="20491" name="Rectangle 11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11811000" cy="54864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there be therefore any consolation in Christ, if any </a:t>
            </a:r>
            <a:r>
              <a:rPr lang="en-US" sz="4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comfort of love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(agape)</a:t>
            </a:r>
          </a:p>
          <a:p>
            <a:pPr algn="ctr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any </a:t>
            </a:r>
            <a:r>
              <a:rPr lang="en-US" sz="4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fellowship of the Spirit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any bowels </a:t>
            </a:r>
            <a:r>
              <a:rPr lang="en-US" sz="4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(sympathies)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mercies, </a:t>
            </a:r>
          </a:p>
          <a:p>
            <a:pPr algn="ctr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Fulfil ye my joy, </a:t>
            </a:r>
            <a:r>
              <a:rPr lang="en-US" sz="4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be likeminded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</a:t>
            </a:r>
            <a:r>
              <a:rPr lang="en-US" sz="6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same love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(agape)</a:t>
            </a:r>
          </a:p>
          <a:p>
            <a:pPr algn="ctr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being of one accord, of </a:t>
            </a:r>
            <a:r>
              <a:rPr lang="en-US" sz="4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mind.” </a:t>
            </a:r>
          </a:p>
          <a:p>
            <a:pPr algn="ctr">
              <a:spcBef>
                <a:spcPts val="0"/>
              </a:spcBef>
            </a:pPr>
            <a:r>
              <a:rPr 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can many be of “one” mind?</a:t>
            </a:r>
            <a:endParaRPr lang="en-US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1"/>
          <p:cNvSpPr>
            <a:spLocks noGrp="1" noChangeArrowheads="1"/>
          </p:cNvSpPr>
          <p:nvPr>
            <p:ph idx="1"/>
          </p:nvPr>
        </p:nvSpPr>
        <p:spPr>
          <a:xfrm>
            <a:off x="349155" y="685800"/>
            <a:ext cx="11811000" cy="548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nothing be done through strife or vainglory;  </a:t>
            </a:r>
          </a:p>
          <a:p>
            <a:pPr algn="ctr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in lowliness of mind, let each esteem other, </a:t>
            </a:r>
          </a:p>
          <a:p>
            <a:pPr algn="ctr">
              <a:spcBef>
                <a:spcPts val="0"/>
              </a:spcBef>
            </a:pP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better than themselves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4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6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mind 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 you </a:t>
            </a:r>
          </a:p>
          <a:p>
            <a:pPr algn="ctr">
              <a:spcBef>
                <a:spcPts val="0"/>
              </a:spcBef>
            </a:pP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was also in Christ.</a:t>
            </a:r>
          </a:p>
          <a:p>
            <a:pPr algn="ctr">
              <a:spcBef>
                <a:spcPts val="0"/>
              </a:spcBef>
            </a:pP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Who, being in the form of God thought it not robbery to be equal with God. </a:t>
            </a:r>
            <a:endParaRPr lang="en-US" sz="4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D76B6-F850-4C8E-97D5-40AA380092F5}"/>
              </a:ext>
            </a:extLst>
          </p:cNvPr>
          <p:cNvSpPr txBox="1"/>
          <p:nvPr/>
        </p:nvSpPr>
        <p:spPr>
          <a:xfrm>
            <a:off x="152400" y="76200"/>
            <a:ext cx="1181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Philippians 2:3-6</a:t>
            </a:r>
          </a:p>
        </p:txBody>
      </p:sp>
    </p:spTree>
    <p:extLst>
      <p:ext uri="{BB962C8B-B14F-4D97-AF65-F5344CB8AC3E}">
        <p14:creationId xmlns:p14="http://schemas.microsoft.com/office/powerpoint/2010/main" val="42777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11734800" cy="5334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greatest of these is charity”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737DB5-3867-48B5-9BB4-FE2AB1C7BE17}"/>
              </a:ext>
            </a:extLst>
          </p:cNvPr>
          <p:cNvSpPr/>
          <p:nvPr/>
        </p:nvSpPr>
        <p:spPr>
          <a:xfrm>
            <a:off x="457200" y="1066801"/>
            <a:ext cx="116586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Eros and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Philos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are depended on the quality of our relationship with the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our love.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Agape is depended on the quality of our relationship with the </a:t>
            </a:r>
            <a:r>
              <a:rPr lang="en-US" sz="6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this Love. 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is Love”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 Jn. 4:8)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08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1"/>
          <p:cNvSpPr>
            <a:spLocks noGrp="1" noChangeArrowheads="1"/>
          </p:cNvSpPr>
          <p:nvPr>
            <p:ph idx="1"/>
          </p:nvPr>
        </p:nvSpPr>
        <p:spPr>
          <a:xfrm>
            <a:off x="381000" y="228600"/>
            <a:ext cx="11811000" cy="54864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Philippians 2:7,8</a:t>
            </a:r>
            <a:br>
              <a:rPr lang="en-US" sz="3600" dirty="0"/>
            </a:br>
            <a:r>
              <a:rPr lang="en-US" sz="48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made himself of no reputation, </a:t>
            </a:r>
          </a:p>
          <a:p>
            <a:pPr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took upon him the form of a servant, </a:t>
            </a:r>
          </a:p>
          <a:p>
            <a:pPr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was made in the likeness of men: </a:t>
            </a:r>
            <a:br>
              <a:rPr lang="en-US" sz="4400" dirty="0"/>
            </a:b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being found in fashion as a man, </a:t>
            </a:r>
          </a:p>
          <a:p>
            <a:pPr algn="ctr">
              <a:spcBef>
                <a:spcPts val="0"/>
              </a:spcBef>
            </a:pP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humbled himself,</a:t>
            </a:r>
          </a:p>
          <a:p>
            <a:pPr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and became obedient unto death, </a:t>
            </a:r>
          </a:p>
          <a:p>
            <a:pPr algn="r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the death of the cross.”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endParaRPr lang="en-US" sz="4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sz="4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 result for Jesus on the cross">
            <a:extLst>
              <a:ext uri="{FF2B5EF4-FFF2-40B4-BE49-F238E27FC236}">
                <a16:creationId xmlns:a16="http://schemas.microsoft.com/office/drawing/2014/main" id="{EEDB5893-2B37-4A89-AC71-2022E1E47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12106" r="-11905" b="14560"/>
          <a:stretch/>
        </p:blipFill>
        <p:spPr bwMode="auto">
          <a:xfrm>
            <a:off x="40943" y="4484546"/>
            <a:ext cx="3200400" cy="237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54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Jesus on the cross">
            <a:extLst>
              <a:ext uri="{FF2B5EF4-FFF2-40B4-BE49-F238E27FC236}">
                <a16:creationId xmlns:a16="http://schemas.microsoft.com/office/drawing/2014/main" id="{EEDB5893-2B37-4A89-AC71-2022E1E47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12106" r="-11905" b="14560"/>
          <a:stretch/>
        </p:blipFill>
        <p:spPr bwMode="auto">
          <a:xfrm>
            <a:off x="40943" y="4484546"/>
            <a:ext cx="3200400" cy="237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4062-ADBD-4606-9321-860F4A5F8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 dirty="0"/>
              <a:t>He completely demonstrated God’s Agape Love!</a:t>
            </a:r>
          </a:p>
          <a:p>
            <a:pPr algn="ctr"/>
            <a:r>
              <a:rPr lang="en-US" sz="4800" dirty="0"/>
              <a:t>Romans 5:8 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commendeth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 love toward us, in that, </a:t>
            </a:r>
          </a:p>
          <a:p>
            <a:pPr algn="ctr"/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we were yet sinners,</a:t>
            </a:r>
          </a:p>
          <a:p>
            <a:pPr algn="ctr"/>
            <a:r>
              <a:rPr 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Christ died for us. </a:t>
            </a:r>
            <a:endParaRPr lang="en-US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9274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3F8073-5D84-426B-845C-92D72976BBBB}"/>
              </a:ext>
            </a:extLst>
          </p:cNvPr>
          <p:cNvSpPr/>
          <p:nvPr/>
        </p:nvSpPr>
        <p:spPr>
          <a:xfrm>
            <a:off x="381000" y="152400"/>
            <a:ext cx="1169445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still looking to demonstrate His love!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Ph. 2:13-16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God which worketh in you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will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do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good pleasure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all things without murmurings and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disputings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be blameless and harmless, </a:t>
            </a: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sons of God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without rebuke,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midst of a crooked and perverse nation,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among whom ye shine as lights in the world;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Holding forth the word of life…”</a:t>
            </a:r>
          </a:p>
        </p:txBody>
      </p:sp>
    </p:spTree>
    <p:extLst>
      <p:ext uri="{BB962C8B-B14F-4D97-AF65-F5344CB8AC3E}">
        <p14:creationId xmlns:p14="http://schemas.microsoft.com/office/powerpoint/2010/main" val="30117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D68A5F-47FD-4290-817D-A2C024A014B1}"/>
              </a:ext>
            </a:extLst>
          </p:cNvPr>
          <p:cNvSpPr/>
          <p:nvPr/>
        </p:nvSpPr>
        <p:spPr>
          <a:xfrm>
            <a:off x="381000" y="-76200"/>
            <a:ext cx="1173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eorgia" panose="02040502050405020303" pitchFamily="18" charset="0"/>
              </a:rPr>
              <a:t>We do this by demonstrating </a:t>
            </a:r>
            <a:r>
              <a:rPr lang="en-US" sz="4400" b="1">
                <a:solidFill>
                  <a:schemeClr val="bg1"/>
                </a:solidFill>
                <a:latin typeface="Georgia" panose="02040502050405020303" pitchFamily="18" charset="0"/>
              </a:rPr>
              <a:t>Love that</a:t>
            </a:r>
            <a:r>
              <a:rPr lang="en-US" sz="4400" b="1" dirty="0">
                <a:solidFill>
                  <a:schemeClr val="bg1"/>
                </a:solidFill>
                <a:latin typeface="Georgia" panose="02040502050405020303" pitchFamily="18" charset="0"/>
              </a:rPr>
              <a:t>:</a:t>
            </a:r>
            <a:endParaRPr lang="en-US" sz="4400" dirty="0"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A6EA35-DEBD-49B9-B405-4D49BE91EA59}"/>
              </a:ext>
            </a:extLst>
          </p:cNvPr>
          <p:cNvSpPr/>
          <p:nvPr/>
        </p:nvSpPr>
        <p:spPr>
          <a:xfrm>
            <a:off x="0" y="990600"/>
            <a:ext cx="1201553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suffereth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kind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… </a:t>
            </a:r>
            <a:r>
              <a:rPr lang="en-US" sz="4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envieth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not;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4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vaunteth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itself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puffed up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Doth not behave itself unseemly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seeketh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her own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you allow God to develop His agape love in your life?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will”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Ph. 2:13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>
              <a:buFont typeface="Wingdings" panose="05000000000000000000" pitchFamily="2" charset="2"/>
              <a:buChar char="Ø"/>
            </a:pPr>
            <a:r>
              <a:rPr lang="en-US" sz="5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you allow Him to “demonstrate” it through your life?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do”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Ph. 2:13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2B9781-D760-49E7-AF8E-ECEB7767C127}"/>
              </a:ext>
            </a:extLst>
          </p:cNvPr>
          <p:cNvSpPr txBox="1"/>
          <p:nvPr/>
        </p:nvSpPr>
        <p:spPr>
          <a:xfrm>
            <a:off x="523919" y="972235"/>
            <a:ext cx="1158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13 provides a description of some of the different “dimensions” of agape love.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E8861-6CE6-46D1-B215-8BEF984A06DA}"/>
              </a:ext>
            </a:extLst>
          </p:cNvPr>
          <p:cNvSpPr txBox="1"/>
          <p:nvPr/>
        </p:nvSpPr>
        <p:spPr>
          <a:xfrm>
            <a:off x="304800" y="2667000"/>
            <a:ext cx="1173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“Charity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suffereth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</a:p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(patient endurance) 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is Kind”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(practical benevolence)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084022-AC99-4F8B-9490-E3F40A5FCEAE}"/>
              </a:ext>
            </a:extLst>
          </p:cNvPr>
          <p:cNvSpPr/>
          <p:nvPr/>
        </p:nvSpPr>
        <p:spPr>
          <a:xfrm>
            <a:off x="533400" y="-168533"/>
            <a:ext cx="108253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greatest of these is charity” 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8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2B9781-D760-49E7-AF8E-ECEB7767C127}"/>
              </a:ext>
            </a:extLst>
          </p:cNvPr>
          <p:cNvSpPr txBox="1"/>
          <p:nvPr/>
        </p:nvSpPr>
        <p:spPr>
          <a:xfrm>
            <a:off x="457200" y="811236"/>
            <a:ext cx="1158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uses the pressures of life (Ro. 8:28) to produce the qualities of agape Love in our lives.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E8861-6CE6-46D1-B215-8BEF984A06DA}"/>
              </a:ext>
            </a:extLst>
          </p:cNvPr>
          <p:cNvSpPr txBox="1"/>
          <p:nvPr/>
        </p:nvSpPr>
        <p:spPr>
          <a:xfrm>
            <a:off x="381000" y="2133600"/>
            <a:ext cx="1173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Ro. 5:3-5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“Tribulation worketh patience;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patience,  experience; and experience, hope..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084022-AC99-4F8B-9490-E3F40A5FCEAE}"/>
              </a:ext>
            </a:extLst>
          </p:cNvPr>
          <p:cNvSpPr/>
          <p:nvPr/>
        </p:nvSpPr>
        <p:spPr>
          <a:xfrm>
            <a:off x="533400" y="-168533"/>
            <a:ext cx="108253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greatest of these is charity” 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11" name="Picture 10" descr="A picture containing blur&#10;&#10;Description generated with high confidence">
            <a:extLst>
              <a:ext uri="{FF2B5EF4-FFF2-40B4-BE49-F238E27FC236}">
                <a16:creationId xmlns:a16="http://schemas.microsoft.com/office/drawing/2014/main" id="{A50F3FF7-2B6E-4D01-A32B-27150963EA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11" t="5071" r="4848" b="8792"/>
          <a:stretch/>
        </p:blipFill>
        <p:spPr>
          <a:xfrm>
            <a:off x="8153400" y="3630701"/>
            <a:ext cx="4038600" cy="32272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2EE128-C73A-491B-BF5A-B810C6385911}"/>
              </a:ext>
            </a:extLst>
          </p:cNvPr>
          <p:cNvSpPr/>
          <p:nvPr/>
        </p:nvSpPr>
        <p:spPr>
          <a:xfrm>
            <a:off x="457200" y="3811012"/>
            <a:ext cx="75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love of God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shed abroad in our hearts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Holy Ghost” </a:t>
            </a:r>
            <a:b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599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11734800" cy="5334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greatest of these is charity”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737DB5-3867-48B5-9BB4-FE2AB1C7BE17}"/>
              </a:ext>
            </a:extLst>
          </p:cNvPr>
          <p:cNvSpPr/>
          <p:nvPr/>
        </p:nvSpPr>
        <p:spPr>
          <a:xfrm>
            <a:off x="457200" y="914400"/>
            <a:ext cx="11658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other qualities listed in this chapter give examples of what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“practical kindness under pressure”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Actually looks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doesn’t look)</a:t>
            </a: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like.  </a:t>
            </a:r>
          </a:p>
        </p:txBody>
      </p:sp>
      <p:pic>
        <p:nvPicPr>
          <p:cNvPr id="4" name="Picture 3" descr="A picture containing blur&#10;&#10;Description generated with high confidence">
            <a:extLst>
              <a:ext uri="{FF2B5EF4-FFF2-40B4-BE49-F238E27FC236}">
                <a16:creationId xmlns:a16="http://schemas.microsoft.com/office/drawing/2014/main" id="{CC39F778-45A5-464E-A069-68F42656FB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11" t="5071" r="4848" b="8792"/>
          <a:stretch/>
        </p:blipFill>
        <p:spPr>
          <a:xfrm>
            <a:off x="9260482" y="4515386"/>
            <a:ext cx="2931517" cy="23426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F712C9-0C99-41B4-AC74-46C0293F7FB0}"/>
              </a:ext>
            </a:extLst>
          </p:cNvPr>
          <p:cNvSpPr txBox="1"/>
          <p:nvPr/>
        </p:nvSpPr>
        <p:spPr>
          <a:xfrm>
            <a:off x="457200" y="4836319"/>
            <a:ext cx="8803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we can distinguish between the real and the counterfeit.  </a:t>
            </a:r>
          </a:p>
        </p:txBody>
      </p:sp>
    </p:spTree>
    <p:extLst>
      <p:ext uri="{BB962C8B-B14F-4D97-AF65-F5344CB8AC3E}">
        <p14:creationId xmlns:p14="http://schemas.microsoft.com/office/powerpoint/2010/main" val="400322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C27D44-D9A9-4888-BAAB-B3EB4D6B584F}"/>
              </a:ext>
            </a:extLst>
          </p:cNvPr>
          <p:cNvSpPr/>
          <p:nvPr/>
        </p:nvSpPr>
        <p:spPr>
          <a:xfrm>
            <a:off x="533400" y="609600"/>
            <a:ext cx="1089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sometimes easier to understand (or appreciate)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something is,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6F16D1-B48B-462E-A103-2D4392FED6D1}"/>
              </a:ext>
            </a:extLst>
          </p:cNvPr>
          <p:cNvSpPr/>
          <p:nvPr/>
        </p:nvSpPr>
        <p:spPr>
          <a:xfrm>
            <a:off x="1333500" y="3352800"/>
            <a:ext cx="9525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recognizing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it’s not!</a:t>
            </a:r>
          </a:p>
        </p:txBody>
      </p:sp>
    </p:spTree>
    <p:extLst>
      <p:ext uri="{BB962C8B-B14F-4D97-AF65-F5344CB8AC3E}">
        <p14:creationId xmlns:p14="http://schemas.microsoft.com/office/powerpoint/2010/main" val="22194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music, child, indoor&#10;&#10;Description generated with very high confidence">
            <a:extLst>
              <a:ext uri="{FF2B5EF4-FFF2-40B4-BE49-F238E27FC236}">
                <a16:creationId xmlns:a16="http://schemas.microsoft.com/office/drawing/2014/main" id="{92F1042C-AD11-4201-B4BC-1E65077358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73" b="33496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>
          <a:xfrm>
            <a:off x="-2743200" y="4608105"/>
            <a:ext cx="12107779" cy="22498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000" b="1" i="1" kern="1200" dirty="0">
                <a:solidFill>
                  <a:srgbClr val="00B050"/>
                </a:solidFill>
              </a:rPr>
              <a:t>1. “Charity </a:t>
            </a:r>
            <a:r>
              <a:rPr lang="en-US" sz="6000" b="1" i="1" kern="1200" dirty="0" err="1">
                <a:solidFill>
                  <a:srgbClr val="00B050"/>
                </a:solidFill>
              </a:rPr>
              <a:t>Envieth</a:t>
            </a:r>
            <a:r>
              <a:rPr lang="en-US" sz="6000" b="1" i="1" kern="1200" dirty="0">
                <a:solidFill>
                  <a:srgbClr val="00B050"/>
                </a:solidFill>
              </a:rPr>
              <a:t> not”</a:t>
            </a:r>
          </a:p>
        </p:txBody>
      </p:sp>
      <p:pic>
        <p:nvPicPr>
          <p:cNvPr id="9" name="Picture 8" descr="A picture containing green&#10;&#10;Description generated with very high confidence">
            <a:extLst>
              <a:ext uri="{FF2B5EF4-FFF2-40B4-BE49-F238E27FC236}">
                <a16:creationId xmlns:a16="http://schemas.microsoft.com/office/drawing/2014/main" id="{D12A0C3F-A268-4D98-9FD2-C2D507BAE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128" y="4565176"/>
            <a:ext cx="2285994" cy="228313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/>
              <a:t>1. Agape is not </a:t>
            </a:r>
            <a:r>
              <a:rPr lang="en-US" sz="72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Envious</a:t>
            </a:r>
            <a:endParaRPr lang="en-US" sz="6000" b="1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11201400" cy="5486400"/>
          </a:xfrm>
        </p:spPr>
        <p:txBody>
          <a:bodyPr/>
          <a:lstStyle/>
          <a:p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“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Envieth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not”  </a:t>
            </a:r>
            <a:r>
              <a:rPr lang="en-US" sz="5400" dirty="0"/>
              <a:t>Vs 4</a:t>
            </a:r>
            <a:endParaRPr lang="en-US" dirty="0"/>
          </a:p>
          <a:p>
            <a:pPr marL="1200150" lvl="1" indent="-742950">
              <a:buAutoNum type="alphaUcPeriod"/>
            </a:pPr>
            <a:r>
              <a:rPr lang="en-US" sz="3600" b="1" dirty="0"/>
              <a:t>Definition: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600" b="1" dirty="0"/>
              <a:t>  1) Webster: </a:t>
            </a:r>
            <a:r>
              <a:rPr lang="en-US" sz="3600" b="1" i="1" dirty="0">
                <a:solidFill>
                  <a:srgbClr val="0000FF"/>
                </a:solidFill>
              </a:rPr>
              <a:t>a feeling of discontented or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0000FF"/>
                </a:solidFill>
              </a:rPr>
              <a:t>      resentful longing aroused by someone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0000FF"/>
                </a:solidFill>
              </a:rPr>
              <a:t>      else’s possessions, qualities, or luck. </a:t>
            </a:r>
          </a:p>
          <a:p>
            <a:pPr marL="457200" lvl="1" indent="0">
              <a:buNone/>
            </a:pPr>
            <a:r>
              <a:rPr lang="en-US" sz="3600" b="1" dirty="0"/>
              <a:t> 2) Greek: </a:t>
            </a:r>
            <a:r>
              <a:rPr lang="en-US" sz="3600" b="1" dirty="0" err="1"/>
              <a:t>Zēlo’ō</a:t>
            </a:r>
            <a:r>
              <a:rPr lang="en-US" sz="3600" b="1" dirty="0"/>
              <a:t>: </a:t>
            </a:r>
            <a:r>
              <a:rPr lang="en-US" sz="3600" b="1" dirty="0">
                <a:solidFill>
                  <a:srgbClr val="0000FF"/>
                </a:solidFill>
              </a:rPr>
              <a:t>To Envy or covet</a:t>
            </a:r>
          </a:p>
          <a:p>
            <a:pPr marL="457200" lvl="1" indent="0">
              <a:buNone/>
            </a:pPr>
            <a:r>
              <a:rPr lang="en-US" sz="3600" b="1" dirty="0"/>
              <a:t>      From </a:t>
            </a:r>
            <a:r>
              <a:rPr lang="en-US" sz="3600" b="1" dirty="0" err="1"/>
              <a:t>zē’los</a:t>
            </a:r>
            <a:r>
              <a:rPr lang="en-US" sz="3600" b="1" dirty="0"/>
              <a:t>: </a:t>
            </a:r>
            <a:r>
              <a:rPr lang="en-US" sz="3600" b="1" dirty="0">
                <a:solidFill>
                  <a:srgbClr val="0000FF"/>
                </a:solidFill>
              </a:rPr>
              <a:t>Heat, (anger) </a:t>
            </a:r>
          </a:p>
          <a:p>
            <a:pPr marL="457200" lvl="1" indent="0">
              <a:buNone/>
            </a:pPr>
            <a:r>
              <a:rPr lang="en-US" sz="3600" b="1" dirty="0">
                <a:solidFill>
                  <a:srgbClr val="0000FF"/>
                </a:solidFill>
              </a:rPr>
              <a:t>                             Jealous</a:t>
            </a:r>
          </a:p>
          <a:p>
            <a:pPr marL="457200" lvl="1" indent="0">
              <a:buNone/>
            </a:pPr>
            <a:endParaRPr lang="en-US" sz="3600" b="1" dirty="0"/>
          </a:p>
        </p:txBody>
      </p:sp>
      <p:pic>
        <p:nvPicPr>
          <p:cNvPr id="4" name="Picture 9" descr="Envy_iStock_000008349138Small">
            <a:extLst>
              <a:ext uri="{FF2B5EF4-FFF2-40B4-BE49-F238E27FC236}">
                <a16:creationId xmlns:a16="http://schemas.microsoft.com/office/drawing/2014/main" id="{9C24DE4C-F1B4-4149-9AD5-35815882B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4525962"/>
            <a:ext cx="3505200" cy="233203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33"/>
      </a:hlink>
      <a:folHlink>
        <a:srgbClr val="0000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 Theme 14">
      <a:dk1>
        <a:srgbClr val="2D2015"/>
      </a:dk1>
      <a:lt1>
        <a:srgbClr val="FFFFFF"/>
      </a:lt1>
      <a:dk2>
        <a:srgbClr val="5D3E74"/>
      </a:dk2>
      <a:lt2>
        <a:srgbClr val="E0D460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2D2015"/>
        </a:dk1>
        <a:lt1>
          <a:srgbClr val="FFFFFF"/>
        </a:lt1>
        <a:dk2>
          <a:srgbClr val="5D3E74"/>
        </a:dk2>
        <a:lt2>
          <a:srgbClr val="E0D460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Development:736X Dare to Love PPT:Template1.pot</Template>
  <TotalTime>4351</TotalTime>
  <Words>2017</Words>
  <Application>Microsoft Office PowerPoint</Application>
  <PresentationFormat>Widescreen</PresentationFormat>
  <Paragraphs>279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ＭＳ Ｐゴシック</vt:lpstr>
      <vt:lpstr>Arial</vt:lpstr>
      <vt:lpstr>Georgia</vt:lpstr>
      <vt:lpstr>Symbol</vt:lpstr>
      <vt:lpstr>Times</vt:lpstr>
      <vt:lpstr>Times New Roman</vt:lpstr>
      <vt:lpstr>Wingdings</vt:lpstr>
      <vt:lpstr>Blank Presentation</vt:lpstr>
      <vt:lpstr>4_Office Theme</vt:lpstr>
      <vt:lpstr>PowerPoint Presentation</vt:lpstr>
      <vt:lpstr>God’s gifts of love include:</vt:lpstr>
      <vt:lpstr>“The greatest of these is charity” </vt:lpstr>
      <vt:lpstr>PowerPoint Presentation</vt:lpstr>
      <vt:lpstr>PowerPoint Presentation</vt:lpstr>
      <vt:lpstr>“The greatest of these is charity” </vt:lpstr>
      <vt:lpstr>PowerPoint Presentation</vt:lpstr>
      <vt:lpstr>1. “Charity Envieth not”</vt:lpstr>
      <vt:lpstr>1. Agape is not Envious</vt:lpstr>
      <vt:lpstr>Agape is not Envious</vt:lpstr>
      <vt:lpstr>Agape is not envious…</vt:lpstr>
      <vt:lpstr>Agape is not envious…</vt:lpstr>
      <vt:lpstr> “Charity vaunteth not itself,  is not puffed up.”     Vs 4</vt:lpstr>
      <vt:lpstr>2. Agape is not Arrogant</vt:lpstr>
      <vt:lpstr>2. Agape is not Arrogant</vt:lpstr>
      <vt:lpstr>C. Illustration. Mark 12:38-40</vt:lpstr>
      <vt:lpstr>3. Agape is not inappropriate</vt:lpstr>
      <vt:lpstr>3. Agape is not inappropriate</vt:lpstr>
      <vt:lpstr>3. Agape is not inappropriate</vt:lpstr>
      <vt:lpstr>          Israel drifted from God. </vt:lpstr>
      <vt:lpstr>Israel drifted from God!</vt:lpstr>
      <vt:lpstr>C. Promoting the inappropriate. </vt:lpstr>
      <vt:lpstr>C. Example.   Hollywood agendas  </vt:lpstr>
      <vt:lpstr>Proverbs 10:32    </vt:lpstr>
      <vt:lpstr>4. Agape is not selfish</vt:lpstr>
      <vt:lpstr>4. Agape is not selfish</vt:lpstr>
      <vt:lpstr>Jesus is the antithesis of selfishness</vt:lpstr>
      <vt:lpstr>Conclusion: Phil. 2:1-2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Rose Publishing,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 Publishing</dc:title>
  <dc:creator>Jessica Curiel</dc:creator>
  <cp:lastModifiedBy>Keith Peters</cp:lastModifiedBy>
  <cp:revision>246</cp:revision>
  <cp:lastPrinted>2009-06-23T21:36:12Z</cp:lastPrinted>
  <dcterms:created xsi:type="dcterms:W3CDTF">2011-09-16T20:59:05Z</dcterms:created>
  <dcterms:modified xsi:type="dcterms:W3CDTF">2018-03-11T15:17:17Z</dcterms:modified>
</cp:coreProperties>
</file>