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0" r:id="rId3"/>
  </p:sldMasterIdLst>
  <p:notesMasterIdLst>
    <p:notesMasterId r:id="rId33"/>
  </p:notesMasterIdLst>
  <p:sldIdLst>
    <p:sldId id="268" r:id="rId4"/>
    <p:sldId id="258" r:id="rId5"/>
    <p:sldId id="265" r:id="rId6"/>
    <p:sldId id="264" r:id="rId7"/>
    <p:sldId id="263" r:id="rId8"/>
    <p:sldId id="267" r:id="rId9"/>
    <p:sldId id="266" r:id="rId10"/>
    <p:sldId id="287" r:id="rId11"/>
    <p:sldId id="281" r:id="rId12"/>
    <p:sldId id="259" r:id="rId13"/>
    <p:sldId id="271" r:id="rId14"/>
    <p:sldId id="262" r:id="rId15"/>
    <p:sldId id="270" r:id="rId16"/>
    <p:sldId id="273" r:id="rId17"/>
    <p:sldId id="289" r:id="rId18"/>
    <p:sldId id="288" r:id="rId19"/>
    <p:sldId id="274" r:id="rId20"/>
    <p:sldId id="275" r:id="rId21"/>
    <p:sldId id="278" r:id="rId22"/>
    <p:sldId id="279" r:id="rId23"/>
    <p:sldId id="277" r:id="rId24"/>
    <p:sldId id="290" r:id="rId25"/>
    <p:sldId id="282" r:id="rId26"/>
    <p:sldId id="293" r:id="rId27"/>
    <p:sldId id="283" r:id="rId28"/>
    <p:sldId id="292" r:id="rId29"/>
    <p:sldId id="286" r:id="rId30"/>
    <p:sldId id="291" r:id="rId31"/>
    <p:sldId id="260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4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6FE97-749E-40C4-B6DF-356DBF47C1D3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867C6-ED20-400E-ACD3-D77BBF77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0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867C6-ED20-400E-ACD3-D77BBF776C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9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B7435-D82B-98FC-A5E4-32392767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12BE0-F99E-48EA-A2CE-2AA680DBF385}" type="datetimeFigureOut">
              <a:rPr lang="en-US"/>
              <a:pPr>
                <a:defRPr/>
              </a:pPr>
              <a:t>6/29/2024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FD319-FF85-CF19-793E-5CABCEFE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35EB1-5EBA-3441-991E-74180BE9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7A225-DAE5-4337-AAF2-871DFE08B4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47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AFB50-8849-FAC1-2CB0-1BF9D77DF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A8A97-EF8D-4686-9849-32E30B979489}" type="datetimeFigureOut">
              <a:rPr lang="en-US"/>
              <a:pPr>
                <a:defRPr/>
              </a:pPr>
              <a:t>6/29/2024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2C029-8319-8BE8-608B-72DBAF5C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BF6DE-7F96-2ED4-489D-73EE0F94F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31E7B-2DA4-47D6-A763-F85DDBB8A7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55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EB4AD-3F28-BA51-8AC3-26FB48E5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A2C9-0453-4792-8683-C463A366BB2A}" type="datetimeFigureOut">
              <a:rPr lang="en-US"/>
              <a:pPr>
                <a:defRPr/>
              </a:pPr>
              <a:t>6/29/2024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92B74-145B-192E-519D-BACEDB0A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DF55A-E8E0-EEA4-CB21-B2CD9EC9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A53E4-A267-4379-8434-11AEE56C67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585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1C3-F310-4DEA-96D3-2B5391F14850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77-7B18-4F13-9E5D-BA36417A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01C3-F310-4DEA-96D3-2B5391F14850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77-7B18-4F13-9E5D-BA36417A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1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D6367-F1BE-CB4E-E621-760BF150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D989-6D7D-4D2C-8FCD-F0C46170C4E1}" type="datetimeFigureOut">
              <a:rPr lang="en-US"/>
              <a:pPr>
                <a:defRPr/>
              </a:pPr>
              <a:t>6/29/2024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B5BAA-3AAA-AB92-86D2-A7751C9D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66C2F-A013-A6B1-EFE6-4BA37DE67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8A0AC-4B68-465F-A2EB-C9CBE346B0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39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A30F7-FB64-1408-B085-A77F5010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5CFB2-81AF-4518-9ACD-886E0E8DC8DF}" type="datetimeFigureOut">
              <a:rPr lang="en-US"/>
              <a:pPr>
                <a:defRPr/>
              </a:pPr>
              <a:t>6/29/2024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E2B7F-3B47-15D7-C234-2F426017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E76F0-EA30-DA31-31FD-F49C268E9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B0BE5-5D17-4789-9E0E-35F6164969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88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EC9B1E-77DE-D465-D0B9-1A779B0F2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F6EB1-2A9C-4D95-AC11-03D43442D948}" type="datetimeFigureOut">
              <a:rPr lang="en-US"/>
              <a:pPr>
                <a:defRPr/>
              </a:pPr>
              <a:t>6/29/2024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0D108A-AAC3-BE20-E0EA-647E4E1A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F926DD-97BD-2F4C-5929-78CBC8DC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D0779-54DD-4762-B79E-CABAFDF6D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3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BF23D8-E2FC-FF62-72F2-697538C5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9D246-D525-4541-8A08-3E02DD21AB0B}" type="datetimeFigureOut">
              <a:rPr lang="en-US"/>
              <a:pPr>
                <a:defRPr/>
              </a:pPr>
              <a:t>6/29/2024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058122-DFF8-69C6-71C2-7912788D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AF5BF0-38DE-FAB2-F162-3C7E3A3B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89B17-A491-4E87-94BB-B75C82E940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45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D5D9E3-8DC5-00CF-8A34-03F80F0C4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9AE9C-2838-418F-91C4-656EA3ACAF92}" type="datetimeFigureOut">
              <a:rPr lang="en-US"/>
              <a:pPr>
                <a:defRPr/>
              </a:pPr>
              <a:t>6/29/2024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7E27451-250B-C0C0-3F69-B3CBD42D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1F92F77-1B11-AED6-98FC-7A05C2550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A7A6D-F4D1-4D15-9E1F-23EA4C6E34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78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CD2952-2045-868C-37BD-8A9CE0D32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863FB-D761-4722-929A-0C0A6D362C28}" type="datetimeFigureOut">
              <a:rPr lang="en-US"/>
              <a:pPr>
                <a:defRPr/>
              </a:pPr>
              <a:t>6/29/2024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96F2ACF-2F30-CD0B-252A-C70ED901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A45E39-619E-E024-A4E3-AE09E6E85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534EE-2B79-43BE-BA31-B2B73744C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41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9CAF18-A2B4-114E-E118-E8F1015CC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2529-CC26-4C2C-8F21-9C4D61E160D6}" type="datetimeFigureOut">
              <a:rPr lang="en-US"/>
              <a:pPr>
                <a:defRPr/>
              </a:pPr>
              <a:t>6/29/2024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FBD069-8FDD-260A-6593-481973E4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A3689B-F04F-87FC-3405-A83DECE15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7C912-875F-4457-ADEF-84FEFCF109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16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3051E7-26E5-75F6-3D72-A581550B6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F0803-BB9E-4BC5-B558-6FAA94DC9B60}" type="datetimeFigureOut">
              <a:rPr lang="en-US"/>
              <a:pPr>
                <a:defRPr/>
              </a:pPr>
              <a:t>6/29/2024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BF7E5B-8820-E8E9-BC7C-E2D33BC1F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4475E7-0CED-D19D-71D9-00E76E7E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8037F-87DB-4A75-BA97-780DDA660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44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D0B5C74-015F-C84C-B716-8193C4AE36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7DF7D1C-2E7E-ACA6-A2A6-0DD886E17F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C8278-0559-45FC-E7A3-1106BC6D9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A7EB28-21B3-4B40-A070-F7E7BDE56D8B}" type="datetimeFigureOut">
              <a:rPr lang="en-US"/>
              <a:pPr>
                <a:defRPr/>
              </a:pPr>
              <a:t>6/29/2024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B87EB-ECDC-D4F1-37C5-E6FE1048E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42895-9EF2-AEBC-BF23-A70B75D2A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47F8C89-7964-4CCF-9197-D1629957C1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401C3-F310-4DEA-96D3-2B5391F14850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C1377-7B18-4F13-9E5D-BA36417AF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5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cid:2f6143cc-abe9-47f9-bf16-af47ee15bbd1@namprd14.prod.outlook.com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cid:dbfb31c4-8a57-4344-b128-c14d1803124d@namprd14.prod.outlook.com" TargetMode="External"/><Relationship Id="rId3" Type="http://schemas.openxmlformats.org/officeDocument/2006/relationships/image" Target="../media/image6.jpeg"/><Relationship Id="rId7" Type="http://schemas.openxmlformats.org/officeDocument/2006/relationships/image" Target="cid:ae480d76-e0b1-418a-a331-2b31d71bad00@namprd14.prod.outlook.com" TargetMode="External"/><Relationship Id="rId12" Type="http://schemas.openxmlformats.org/officeDocument/2006/relationships/image" Target="../media/image11.jpeg"/><Relationship Id="rId2" Type="http://schemas.openxmlformats.org/officeDocument/2006/relationships/image" Target="../media/image5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cid:a9b4f5a6-1bc6-42bb-9027-d13ee9585a3a@namprd14.prod.outlook.com" TargetMode="External"/><Relationship Id="rId5" Type="http://schemas.openxmlformats.org/officeDocument/2006/relationships/image" Target="../media/image7.png"/><Relationship Id="rId15" Type="http://schemas.openxmlformats.org/officeDocument/2006/relationships/image" Target="cid:69f73236-5d55-4ecc-ae9c-d479af8419ea@namprd14.prod.outlook.com" TargetMode="External"/><Relationship Id="rId10" Type="http://schemas.openxmlformats.org/officeDocument/2006/relationships/image" Target="../media/image10.jpeg"/><Relationship Id="rId4" Type="http://schemas.openxmlformats.org/officeDocument/2006/relationships/image" Target="cid:2f6143cc-abe9-47f9-bf16-af47ee15bbd1@namprd14.prod.outlook.com" TargetMode="External"/><Relationship Id="rId9" Type="http://schemas.openxmlformats.org/officeDocument/2006/relationships/image" Target="cid:36dc2cf5-4523-4cc9-92a9-0d81b0bcc4b4@namprd14.prod.outlook.com" TargetMode="External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lage Ancient Symbols Images – Browse 3,731 Stock Photos, Vectors, and  Video | Adobe Stock">
            <a:extLst>
              <a:ext uri="{FF2B5EF4-FFF2-40B4-BE49-F238E27FC236}">
                <a16:creationId xmlns:a16="http://schemas.microsoft.com/office/drawing/2014/main" id="{18A26D25-0E03-316E-B116-3AE5BD961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2" b="10403"/>
          <a:stretch/>
        </p:blipFill>
        <p:spPr bwMode="auto">
          <a:xfrm>
            <a:off x="-152400" y="10"/>
            <a:ext cx="124968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F9286A-86E1-4949-67FE-D9EAFB48CD96}"/>
              </a:ext>
            </a:extLst>
          </p:cNvPr>
          <p:cNvSpPr txBox="1"/>
          <p:nvPr/>
        </p:nvSpPr>
        <p:spPr>
          <a:xfrm>
            <a:off x="523875" y="5317240"/>
            <a:ext cx="11287125" cy="895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algn="ctr">
              <a:lnSpc>
                <a:spcPct val="90000"/>
              </a:lnSpc>
              <a:spcAft>
                <a:spcPts val="600"/>
              </a:spcAft>
            </a:pP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 Pro Black" panose="020F0502020204030204" pitchFamily="18" charset="0"/>
                <a:ea typeface="+mj-ea"/>
                <a:cs typeface="+mj-cs"/>
              </a:rPr>
              <a:t>The Drama of the Ages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 Pro Black" panose="020F0502020204030204" pitchFamily="18" charset="0"/>
              <a:ea typeface="+mj-ea"/>
              <a:cs typeface="+mj-cs"/>
            </a:endParaRP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838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8FDEE-9DB1-9D8E-1D5E-98D20E0F6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21301"/>
            <a:ext cx="11125200" cy="4525963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 Catastrophe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Gen. 6:12 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earth also was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corrupt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before God,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(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šāḥaṯ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’: destroyed, spoiled, decayed)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Consequences: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… filled with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violence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 </a:t>
            </a:r>
            <a:endParaRPr lang="en-US" sz="6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ḥāmās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’: violence, cruelty, injustice)    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Correction: vs 17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will bring a flood”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“But Noah found grace…”</a:t>
            </a:r>
          </a:p>
          <a:p>
            <a:pPr marL="0" indent="0">
              <a:buNone/>
            </a:pPr>
            <a:endParaRPr 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86F70B-8FAD-CAE7-C2E9-19ADB82DFB3C}"/>
              </a:ext>
            </a:extLst>
          </p:cNvPr>
          <p:cNvSpPr txBox="1"/>
          <p:nvPr/>
        </p:nvSpPr>
        <p:spPr>
          <a:xfrm>
            <a:off x="1371600" y="-152400"/>
            <a:ext cx="9448800" cy="873701"/>
          </a:xfrm>
          <a:prstGeom prst="rect">
            <a:avLst/>
          </a:prstGeom>
          <a:solidFill>
            <a:srgbClr val="132133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Corruption eventually results in: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A243-A131-F09B-9611-BBE129BA2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11277600" cy="5867399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Corruption </a:t>
            </a:r>
            <a:r>
              <a:rPr lang="en-US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Catastrophe </a:t>
            </a:r>
            <a:endParaRPr lang="en-US" sz="5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5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Confusion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 11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Due to continued    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corruption &amp; rebellion </a:t>
            </a:r>
            <a:r>
              <a:rPr lang="en-US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decided to 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“confound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balal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mix, confuse)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language… 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is the name of it called Babel;” </a:t>
            </a:r>
            <a:r>
              <a:rPr lang="en-US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(confusion)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Gen. 11:7 </a:t>
            </a:r>
          </a:p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name of Earth’s final capital! </a:t>
            </a:r>
          </a:p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(Rev. 17-18)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6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9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A243-A131-F09B-9611-BBE129BA2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33400"/>
            <a:ext cx="11430000" cy="5592764"/>
          </a:xfrm>
        </p:spPr>
        <p:txBody>
          <a:bodyPr rtlCol="0">
            <a:normAutofit fontScale="925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5. Christ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(Is. 53; Jn 3:16; Gal. 4:4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Thes. 1:15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“This is a faithful saying, and worthy of all acceptation, that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christos</a:t>
            </a:r>
            <a:r>
              <a:rPr lang="en-US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anointed)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3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iēsous</a:t>
            </a:r>
            <a:r>
              <a:rPr lang="en-US" sz="2200" b="1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Jehovah is salvation) </a:t>
            </a:r>
            <a:endParaRPr lang="en-US" sz="5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 into the world to save sinners…”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Lk 19:10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Son of man is come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to seek and to save </a:t>
            </a:r>
            <a:r>
              <a:rPr lang="en-US" sz="5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which was lost</a:t>
            </a: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 fontAlgn="auto">
              <a:spcBef>
                <a:spcPts val="1800"/>
              </a:spcBef>
              <a:spcAft>
                <a:spcPts val="0"/>
              </a:spcAft>
              <a:buNone/>
              <a:defRPr/>
            </a:pPr>
            <a:endParaRPr lang="en-US" sz="5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8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A243-A131-F09B-9611-BBE129BA2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685800"/>
            <a:ext cx="11658600" cy="1905000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did this through the </a:t>
            </a:r>
            <a:r>
              <a:rPr lang="en-US" sz="7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9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7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Cross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3:14-17; Ro. 5:8; 6:23; 1 Cor 1:18</a:t>
            </a:r>
            <a:endParaRPr lang="en-US" sz="5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C993DF-5D18-6F79-513E-C253F7060832}"/>
              </a:ext>
            </a:extLst>
          </p:cNvPr>
          <p:cNvSpPr txBox="1"/>
          <p:nvPr/>
        </p:nvSpPr>
        <p:spPr>
          <a:xfrm>
            <a:off x="533400" y="2282042"/>
            <a:ext cx="111252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“For the preaching of the cross is to them that perish foolishness;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unto us which are saved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it is the power of God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2298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A243-A131-F09B-9611-BBE129BA2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81000"/>
            <a:ext cx="11620500" cy="6400800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7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6) C: Cross  </a:t>
            </a:r>
            <a:r>
              <a:rPr lang="en-US" sz="5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2:14-16  </a:t>
            </a: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is our peace </a:t>
            </a: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Having abolished in his flesh the enmity,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the law of commandments …;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to make in himself of twain one new man,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making peace;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9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that he might reconcile both unto God in one body by the cross,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9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having slain the enmity thereby:”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4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A243-A131-F09B-9611-BBE129BA2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81001"/>
            <a:ext cx="11620500" cy="4876799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7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6) C: Cross  </a:t>
            </a:r>
            <a:r>
              <a:rPr lang="en-US" sz="5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Col. 2:13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you, being dead in your sins </a:t>
            </a:r>
            <a:r>
              <a:rPr lang="en-US" sz="5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hath he quickened together with him,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having forgiven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all trespasses”</a:t>
            </a:r>
          </a:p>
        </p:txBody>
      </p:sp>
      <p:pic>
        <p:nvPicPr>
          <p:cNvPr id="1026" name="Picture 2" descr="The Passion Of The Christ 2: Cast ...">
            <a:extLst>
              <a:ext uri="{FF2B5EF4-FFF2-40B4-BE49-F238E27FC236}">
                <a16:creationId xmlns:a16="http://schemas.microsoft.com/office/drawing/2014/main" id="{04E06C54-7619-60F9-EA33-7390F2F7D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76600"/>
            <a:ext cx="5715000" cy="349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26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A243-A131-F09B-9611-BBE129BA2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81001"/>
            <a:ext cx="11620500" cy="3047999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7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6) C: Cross  </a:t>
            </a:r>
            <a:r>
              <a:rPr lang="en-US" sz="5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Col. 2:13,14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“Blotting out the handwriting of ordinances that was against us…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took it out of the way</a:t>
            </a:r>
          </a:p>
        </p:txBody>
      </p:sp>
      <p:pic>
        <p:nvPicPr>
          <p:cNvPr id="2" name="Picture 2" descr="Mel Gibson offers a peek at his ''Passion''">
            <a:extLst>
              <a:ext uri="{FF2B5EF4-FFF2-40B4-BE49-F238E27FC236}">
                <a16:creationId xmlns:a16="http://schemas.microsoft.com/office/drawing/2014/main" id="{63150947-3B0B-D446-9E88-62823C006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90800"/>
            <a:ext cx="3886201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A96F4A-E62E-9F73-02AA-93115A5AAB6D}"/>
              </a:ext>
            </a:extLst>
          </p:cNvPr>
          <p:cNvSpPr txBox="1"/>
          <p:nvPr/>
        </p:nvSpPr>
        <p:spPr>
          <a:xfrm>
            <a:off x="533400" y="3092440"/>
            <a:ext cx="8763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nailing it to his cross</a:t>
            </a:r>
            <a:r>
              <a:rPr lang="en-US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Cor. 5:21</a:t>
            </a:r>
            <a:endParaRPr kumimoji="0" lang="en-US" sz="72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A243-A131-F09B-9611-BBE129BA2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33400"/>
            <a:ext cx="11353800" cy="6705600"/>
          </a:xfrm>
        </p:spPr>
        <p:txBody>
          <a:bodyPr rtlCol="0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500" b="1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Because of the Cross, we have the hope of the: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135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en-US" sz="1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C: Consummation</a:t>
            </a:r>
            <a:r>
              <a:rPr lang="en-US" sz="1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(Completion) Rev. 21:1-4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1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saw a new heaven and a new earth</a:t>
            </a:r>
            <a:r>
              <a:rPr lang="en-US" sz="135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135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the first heaven and the first earth were passed away; and there was no more sea. 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135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John saw the holy city, new Jerusalem, coming down from God out of heaven,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135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prepared as a bride adorned for her husband. 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11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6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94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A243-A131-F09B-9611-BBE129BA2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33400"/>
            <a:ext cx="11582400" cy="6248399"/>
          </a:xfrm>
        </p:spPr>
        <p:txBody>
          <a:bodyPr rtlCol="0">
            <a:normAutofit fontScale="25000" lnSpcReduction="2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1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heard a great voice out of heaven saying, </a:t>
            </a:r>
          </a:p>
          <a:p>
            <a:pPr marL="0" indent="0" algn="ctr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sz="17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Behold, the tabernacle of God is with men, and he will dwell with them, and they shall be his people, and God himself shall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7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be with them, and be their God.</a:t>
            </a:r>
          </a:p>
          <a:p>
            <a:pPr marL="0" indent="0" algn="ctr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sz="17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shall wipe away all tears from their eyes;</a:t>
            </a:r>
          </a:p>
          <a:p>
            <a:pPr marL="0" indent="0" algn="ctr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sz="17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there shall be no more death,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7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neither sorrow, nor crying,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7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shall there be any more pain:</a:t>
            </a:r>
          </a:p>
          <a:p>
            <a:pPr marL="0" indent="0" algn="ctr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sz="17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the former things are passed away.”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4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velation 4 Unveiled: Exploring the Majesty of God's Throne in Heaven">
            <a:extLst>
              <a:ext uri="{FF2B5EF4-FFF2-40B4-BE49-F238E27FC236}">
                <a16:creationId xmlns:a16="http://schemas.microsoft.com/office/drawing/2014/main" id="{62F0F402-29D4-145A-96D3-8BDDD698D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9A30F6-FD06-FDBE-2424-3076466A82FD}"/>
              </a:ext>
            </a:extLst>
          </p:cNvPr>
          <p:cNvSpPr txBox="1"/>
          <p:nvPr/>
        </p:nvSpPr>
        <p:spPr>
          <a:xfrm>
            <a:off x="304800" y="4611826"/>
            <a:ext cx="11277600" cy="218521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1321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he that sat upon the throne said,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Behold, I make all things new.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Write: for these words are true and faithful.”</a:t>
            </a:r>
          </a:p>
        </p:txBody>
      </p:sp>
    </p:spTree>
    <p:extLst>
      <p:ext uri="{BB962C8B-B14F-4D97-AF65-F5344CB8AC3E}">
        <p14:creationId xmlns:p14="http://schemas.microsoft.com/office/powerpoint/2010/main" val="109722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Founding fathers signing the Declaration of Independence in 1776 :  r/PromptPorn">
            <a:extLst>
              <a:ext uri="{FF2B5EF4-FFF2-40B4-BE49-F238E27FC236}">
                <a16:creationId xmlns:a16="http://schemas.microsoft.com/office/drawing/2014/main" id="{36F9CC53-169C-94F1-833E-252A95A70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4" y="0"/>
            <a:ext cx="11043466" cy="64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D2EAAD-ECD9-5D5E-7452-54091295EBA9}"/>
              </a:ext>
            </a:extLst>
          </p:cNvPr>
          <p:cNvSpPr txBox="1"/>
          <p:nvPr/>
        </p:nvSpPr>
        <p:spPr>
          <a:xfrm>
            <a:off x="549564" y="4724400"/>
            <a:ext cx="11353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That all men are created equal,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 endowed by their creator…”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FC3EA-388A-A5D9-61B4-EF5E997A5745}"/>
              </a:ext>
            </a:extLst>
          </p:cNvPr>
          <p:cNvSpPr txBox="1"/>
          <p:nvPr/>
        </p:nvSpPr>
        <p:spPr>
          <a:xfrm>
            <a:off x="578189" y="-25680"/>
            <a:ext cx="116900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vitation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“We hold these truths to be self-evident,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9F0E7"/>
                </a:solidFill>
                <a:latin typeface="Book Antiqua" panose="02040602050305030304" pitchFamily="18" charset="0"/>
              </a:rPr>
              <a:t>Consummation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7C660-6243-4447-A090-69DF2805C0B2}"/>
              </a:ext>
            </a:extLst>
          </p:cNvPr>
          <p:cNvSpPr txBox="1"/>
          <p:nvPr/>
        </p:nvSpPr>
        <p:spPr>
          <a:xfrm>
            <a:off x="2152650" y="5829085"/>
            <a:ext cx="102008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9F0E7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Eden Restored Rev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47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A243-A131-F09B-9611-BBE129BA2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457200"/>
            <a:ext cx="11210925" cy="6324600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the cycle of history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begins with Creation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(God’s original design/desire)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It’s corrupted by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Satan’s desire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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Catastrophe (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suffering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Confusion (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stupid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Cor. 4:4; 2 Tim. 2:24-26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AAACEC-3C3D-162A-72CE-EA18181D3A1B}"/>
              </a:ext>
            </a:extLst>
          </p:cNvPr>
          <p:cNvSpPr txBox="1"/>
          <p:nvPr/>
        </p:nvSpPr>
        <p:spPr>
          <a:xfrm>
            <a:off x="7086600" y="457200"/>
            <a:ext cx="62042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(and your story!)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4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A243-A131-F09B-9611-BBE129BA2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33400"/>
            <a:ext cx="11506200" cy="6248399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This cycle of history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Creation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Corruption  Catastrophe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Confusion 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Ro. 1:28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“even as they did not like to retain God in their knowledge,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God gave them over to a reprobate mind”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AAACEC-3C3D-162A-72CE-EA18181D3A1B}"/>
              </a:ext>
            </a:extLst>
          </p:cNvPr>
          <p:cNvSpPr txBox="1"/>
          <p:nvPr/>
        </p:nvSpPr>
        <p:spPr>
          <a:xfrm>
            <a:off x="6705600" y="457200"/>
            <a:ext cx="62042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your story!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A243-A131-F09B-9611-BBE129BA2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81000"/>
            <a:ext cx="11506200" cy="6477000"/>
          </a:xfrm>
        </p:spPr>
        <p:txBody>
          <a:bodyPr rtlCol="0">
            <a:normAutofit fontScale="70000" lnSpcReduction="2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7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Thankfully God stepped in with: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9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 </a:t>
            </a:r>
            <a:r>
              <a:rPr lang="en-US" sz="9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Cross </a:t>
            </a:r>
            <a:r>
              <a:rPr lang="en-US" sz="6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(2 Cor. 4:6)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Pt 1:18-20  </a:t>
            </a:r>
            <a:r>
              <a:rPr lang="en-US" sz="6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“Forasmuch as ye know that ye were not redeemed with corruptible things, …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with the precious blood of Christ, as of a lamb without blemish and without spot: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verily was foreordained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before the foundation of the world,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6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was manifest in these last times</a:t>
            </a:r>
            <a:endParaRPr lang="en-US" sz="63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E8248C-E2A5-70F8-62C1-5D57C94F350E}"/>
              </a:ext>
            </a:extLst>
          </p:cNvPr>
          <p:cNvSpPr txBox="1"/>
          <p:nvPr/>
        </p:nvSpPr>
        <p:spPr>
          <a:xfrm>
            <a:off x="8745474" y="5486400"/>
            <a:ext cx="613105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3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you!”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1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A243-A131-F09B-9611-BBE129BA2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11506200" cy="2590800"/>
          </a:xfrm>
        </p:spPr>
        <p:txBody>
          <a:bodyPr rtlCol="0">
            <a:normAutofit fontScale="85000" lnSpcReduction="1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of Christ and the Cross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desire/design can be restored</a:t>
            </a:r>
            <a:r>
              <a:rPr lang="en-US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(Ps. 23:1-3; Is. 61:1-3; 2 Cor 5:17)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63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F3D6E7-B9EF-C169-4DB9-6E09369DECFF}"/>
              </a:ext>
            </a:extLst>
          </p:cNvPr>
          <p:cNvSpPr txBox="1"/>
          <p:nvPr/>
        </p:nvSpPr>
        <p:spPr>
          <a:xfrm>
            <a:off x="448559" y="3048000"/>
            <a:ext cx="11125200" cy="4167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Satan doesn’t “give up” when we’re saved,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seeks to repeat this cycle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the hope of us getting “stuck” in guilt, shame, and/or pride.  </a:t>
            </a: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Jn 1:6-10)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10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A243-A131-F09B-9611-BBE129BA2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11506200" cy="5410200"/>
          </a:xfrm>
        </p:spPr>
        <p:txBody>
          <a:bodyPr rtlCol="0">
            <a:normAutofit fontScale="85000" lnSpcReduction="1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of Christ and the Cross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desire/design can be restored</a:t>
            </a:r>
            <a:r>
              <a:rPr lang="en-US" sz="5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Ps. 23:1 </a:t>
            </a:r>
            <a:r>
              <a:rPr lang="en-US" sz="57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Lord is my shepherd…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7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restoreth my soul!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7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leadeth me in the paths of righteousness for His name’s sake.”</a:t>
            </a:r>
            <a:endParaRPr lang="en-US" sz="63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3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poster with a steering wheel and text&#10;&#10;Description automatically generated">
            <a:extLst>
              <a:ext uri="{FF2B5EF4-FFF2-40B4-BE49-F238E27FC236}">
                <a16:creationId xmlns:a16="http://schemas.microsoft.com/office/drawing/2014/main" id="{3E50CC75-212D-2F6E-EA54-8163A4E51480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45748"/>
            <a:ext cx="11125200" cy="6036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7DD64E-904C-F998-F2C6-880173B9936E}"/>
              </a:ext>
            </a:extLst>
          </p:cNvPr>
          <p:cNvSpPr txBox="1"/>
          <p:nvPr/>
        </p:nvSpPr>
        <p:spPr>
          <a:xfrm>
            <a:off x="1524000" y="-177581"/>
            <a:ext cx="861060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 are you in this cycle?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9B2606-FAA3-022D-A60B-4EC9DD5AA727}"/>
              </a:ext>
            </a:extLst>
          </p:cNvPr>
          <p:cNvSpPr txBox="1"/>
          <p:nvPr/>
        </p:nvSpPr>
        <p:spPr>
          <a:xfrm>
            <a:off x="6248400" y="838200"/>
            <a:ext cx="2057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4:4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55BEF7-9319-206A-9E8D-168120555271}"/>
              </a:ext>
            </a:extLst>
          </p:cNvPr>
          <p:cNvSpPr txBox="1"/>
          <p:nvPr/>
        </p:nvSpPr>
        <p:spPr>
          <a:xfrm>
            <a:off x="9067800" y="2667000"/>
            <a:ext cx="21336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4:6</a:t>
            </a:r>
          </a:p>
        </p:txBody>
      </p:sp>
    </p:spTree>
    <p:extLst>
      <p:ext uri="{BB962C8B-B14F-4D97-AF65-F5344CB8AC3E}">
        <p14:creationId xmlns:p14="http://schemas.microsoft.com/office/powerpoint/2010/main" val="193062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Bridge Poster | Bridge Creek Church Of Christ | sincovaga.com.br">
            <a:extLst>
              <a:ext uri="{FF2B5EF4-FFF2-40B4-BE49-F238E27FC236}">
                <a16:creationId xmlns:a16="http://schemas.microsoft.com/office/drawing/2014/main" id="{6DFD8A24-D24F-2187-3B07-29081C7DB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14747" r="4729" b="11543"/>
          <a:stretch/>
        </p:blipFill>
        <p:spPr bwMode="auto">
          <a:xfrm>
            <a:off x="457200" y="1051171"/>
            <a:ext cx="1041039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DD3E3C-A420-456A-77E3-23BAF7B13A62}"/>
              </a:ext>
            </a:extLst>
          </p:cNvPr>
          <p:cNvSpPr txBox="1"/>
          <p:nvPr/>
        </p:nvSpPr>
        <p:spPr>
          <a:xfrm>
            <a:off x="-4623" y="5866972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To God’s final Consummation</a:t>
            </a:r>
            <a:r>
              <a:rPr lang="en-US" sz="3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(2 Cor. 5)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F6F4D1-ECFB-0D50-3272-7E6EFF3E1F00}"/>
              </a:ext>
            </a:extLst>
          </p:cNvPr>
          <p:cNvSpPr txBox="1"/>
          <p:nvPr/>
        </p:nvSpPr>
        <p:spPr>
          <a:xfrm>
            <a:off x="-9183" y="-30403"/>
            <a:ext cx="118003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Christ and the Cross </a:t>
            </a: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(2 Cor 4:6) 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AA241-DF26-BD30-971E-1F8BEF25B19F}"/>
              </a:ext>
            </a:extLst>
          </p:cNvPr>
          <p:cNvSpPr txBox="1"/>
          <p:nvPr/>
        </p:nvSpPr>
        <p:spPr>
          <a:xfrm>
            <a:off x="4709108" y="3638652"/>
            <a:ext cx="61584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(John 3:16; 14:6)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A243-A131-F09B-9611-BBE129BA2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11506200" cy="6096000"/>
          </a:xfrm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you trusted Christ as your savior?</a:t>
            </a:r>
            <a:endParaRPr 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following Him as your 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“Good Shepherd”  Jn 10:11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thief” 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(John 10:10a)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can you </a:t>
            </a:r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others)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tell?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10:26-29 </a:t>
            </a:r>
            <a:endParaRPr lang="en-US" sz="5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7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920CB-1F7C-A8E6-1BD5-B54BD1965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04800"/>
            <a:ext cx="11887200" cy="6553200"/>
          </a:xfrm>
        </p:spPr>
        <p:txBody>
          <a:bodyPr rtlCol="0">
            <a:normAutofit fontScale="70000" lnSpcReduction="2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7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“self evident” truths are you Holding?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7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3:16-18; Jn 14:6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7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willing to pledge your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“Lives…Fortunes and sacred Honor”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7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anything less?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FAE165-88D4-5DD0-A4DC-C441539B9D6F}"/>
              </a:ext>
            </a:extLst>
          </p:cNvPr>
          <p:cNvSpPr txBox="1"/>
          <p:nvPr/>
        </p:nvSpPr>
        <p:spPr>
          <a:xfrm>
            <a:off x="8077200" y="7620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(Trusting)</a:t>
            </a:r>
            <a:r>
              <a:rPr lang="en-US" sz="2800" i="1"/>
              <a:t> 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Founding fathers signing the Declaration of Independence in 1776 :  r/PromptPorn">
            <a:extLst>
              <a:ext uri="{FF2B5EF4-FFF2-40B4-BE49-F238E27FC236}">
                <a16:creationId xmlns:a16="http://schemas.microsoft.com/office/drawing/2014/main" id="{36F9CC53-169C-94F1-833E-252A95A70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D2EAAD-ECD9-5D5E-7452-54091295EBA9}"/>
              </a:ext>
            </a:extLst>
          </p:cNvPr>
          <p:cNvSpPr txBox="1"/>
          <p:nvPr/>
        </p:nvSpPr>
        <p:spPr>
          <a:xfrm>
            <a:off x="122110" y="5501033"/>
            <a:ext cx="120333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prstClr val="white"/>
                </a:solidFill>
                <a:latin typeface="Georgia" panose="02040502050405020303" pitchFamily="18" charset="0"/>
              </a:rPr>
              <a:t>we mutually pledge to each other </a:t>
            </a:r>
          </a:p>
          <a:p>
            <a:pPr algn="ctr"/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</a:rPr>
              <a:t>our Lives, our Fortunes and our sacred Honor.”</a:t>
            </a:r>
            <a:endParaRPr lang="en-US" sz="6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C63C84-80A8-522A-2C42-F49B86334373}"/>
              </a:ext>
            </a:extLst>
          </p:cNvPr>
          <p:cNvSpPr txBox="1"/>
          <p:nvPr/>
        </p:nvSpPr>
        <p:spPr>
          <a:xfrm>
            <a:off x="0" y="152400"/>
            <a:ext cx="12033315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latin typeface="Georgia" panose="02040502050405020303" pitchFamily="18" charset="0"/>
              </a:rPr>
              <a:t>“And for the support of this Declaration, </a:t>
            </a:r>
          </a:p>
          <a:p>
            <a:pPr algn="ctr"/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with a firm reliance on the protection </a:t>
            </a:r>
          </a:p>
          <a:p>
            <a:pPr algn="ctr"/>
            <a:r>
              <a:rPr lang="en-US" sz="5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of divine Providence</a:t>
            </a:r>
            <a:r>
              <a:rPr lang="en-US" sz="5400" b="1" i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19667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538D62-2D42-CCE8-C632-45E655D13A24}"/>
              </a:ext>
            </a:extLst>
          </p:cNvPr>
          <p:cNvSpPr txBox="1"/>
          <p:nvPr/>
        </p:nvSpPr>
        <p:spPr>
          <a:xfrm>
            <a:off x="342900" y="458956"/>
            <a:ext cx="115062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has changed since the Birth of America’s independence from England,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acknowledged Dependence on God,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some things haven’t!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our concept of “truth” may have changed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 Truth is Changeless!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9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A243-A131-F09B-9611-BBE129BA2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19100"/>
            <a:ext cx="11125200" cy="6019799"/>
          </a:xfrm>
        </p:spPr>
        <p:txBody>
          <a:bodyPr rtlCol="0">
            <a:norm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Heb. 1:10-14 </a:t>
            </a:r>
            <a:r>
              <a:rPr lang="en-US" sz="41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Thou, Lord, in the beginning hast laid the foundation of the earth;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heavens are the works of thine hands:</a:t>
            </a:r>
          </a:p>
          <a:p>
            <a:pPr marL="0" indent="0" algn="ctr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shall perish;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thou </a:t>
            </a:r>
            <a:r>
              <a:rPr lang="en-US" sz="48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remainest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all shall wax old…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thou art the same…”</a:t>
            </a:r>
            <a:endParaRPr lang="en-US" sz="54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1F042-1E3E-8F7C-416D-72720C5A4CBC}"/>
              </a:ext>
            </a:extLst>
          </p:cNvPr>
          <p:cNvSpPr txBox="1"/>
          <p:nvPr/>
        </p:nvSpPr>
        <p:spPr>
          <a:xfrm>
            <a:off x="-168778" y="5105400"/>
            <a:ext cx="12388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God’s unchanging nature in a changing world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was the theme of our recent VBS. </a:t>
            </a:r>
          </a:p>
        </p:txBody>
      </p:sp>
    </p:spTree>
    <p:extLst>
      <p:ext uri="{BB962C8B-B14F-4D97-AF65-F5344CB8AC3E}">
        <p14:creationId xmlns:p14="http://schemas.microsoft.com/office/powerpoint/2010/main" val="289595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poster with a steering wheel and text&#10;&#10;Description automatically generated">
            <a:extLst>
              <a:ext uri="{FF2B5EF4-FFF2-40B4-BE49-F238E27FC236}">
                <a16:creationId xmlns:a16="http://schemas.microsoft.com/office/drawing/2014/main" id="{3E50CC75-212D-2F6E-EA54-8163A4E51480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44"/>
            <a:ext cx="12192000" cy="691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C26403-AA3F-85DE-C819-08085B7F9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81" y="4623048"/>
            <a:ext cx="1737409" cy="23119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EDB2C4-4236-BA67-C3A1-CDC0DF889391}"/>
              </a:ext>
            </a:extLst>
          </p:cNvPr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45174"/>
            <a:ext cx="1733948" cy="2311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57B1F7-3C2D-61B9-019E-EECFA75BB2C6}"/>
              </a:ext>
            </a:extLst>
          </p:cNvPr>
          <p:cNvPicPr>
            <a:picLocks noChangeAspect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162"/>
            <a:ext cx="1719951" cy="2293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01BFCF-557A-D264-1908-A759BC3B80DD}"/>
              </a:ext>
            </a:extLst>
          </p:cNvPr>
          <p:cNvPicPr>
            <a:picLocks noChangeAspect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480" y="50614"/>
            <a:ext cx="1829017" cy="243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7A97A2-AAE7-75BD-F80F-F31688FAA617}"/>
              </a:ext>
            </a:extLst>
          </p:cNvPr>
          <p:cNvPicPr>
            <a:picLocks noChangeAspect="1"/>
          </p:cNvPicPr>
          <p:nvPr/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36609"/>
            <a:ext cx="1676400" cy="2235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75A438-5150-39A4-9BEF-8360FFD03C2F}"/>
              </a:ext>
            </a:extLst>
          </p:cNvPr>
          <p:cNvPicPr>
            <a:picLocks noChangeAspect="1"/>
          </p:cNvPicPr>
          <p:nvPr/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2286530"/>
            <a:ext cx="1828800" cy="243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AC69A5-7CC5-B868-E634-90F7A6527B9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392" y="4739476"/>
            <a:ext cx="1840208" cy="2255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856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nald McCrady - Adam And Eve With Jesus Artwork">
            <a:extLst>
              <a:ext uri="{FF2B5EF4-FFF2-40B4-BE49-F238E27FC236}">
                <a16:creationId xmlns:a16="http://schemas.microsoft.com/office/drawing/2014/main" id="{CA04320F-8761-81C1-469A-FE67BAC49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96" y="2209800"/>
            <a:ext cx="6506026" cy="468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28F40B-0677-CABC-9FC1-BBA36CAC0D4E}"/>
              </a:ext>
            </a:extLst>
          </p:cNvPr>
          <p:cNvSpPr txBox="1"/>
          <p:nvPr/>
        </p:nvSpPr>
        <p:spPr>
          <a:xfrm>
            <a:off x="8458200" y="6400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Donald McCrady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9B2353-FE8B-5601-B12F-91A8E29EA87B}"/>
              </a:ext>
            </a:extLst>
          </p:cNvPr>
          <p:cNvSpPr txBox="1"/>
          <p:nvPr/>
        </p:nvSpPr>
        <p:spPr>
          <a:xfrm>
            <a:off x="457200" y="498138"/>
            <a:ext cx="115062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Creation Gen. 1:31  </a:t>
            </a:r>
          </a:p>
          <a:p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 saw every thing that he had made,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behold, </a:t>
            </a:r>
          </a:p>
          <a:p>
            <a:endParaRPr lang="en-US" sz="5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FA24E7-D9A1-EC0E-9731-79D7CA9513A9}"/>
              </a:ext>
            </a:extLst>
          </p:cNvPr>
          <p:cNvSpPr txBox="1"/>
          <p:nvPr/>
        </p:nvSpPr>
        <p:spPr>
          <a:xfrm>
            <a:off x="-16764" y="3075793"/>
            <a:ext cx="61127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 was</a:t>
            </a:r>
          </a:p>
          <a:p>
            <a:pPr algn="ctr"/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very good.” </a:t>
            </a:r>
            <a:endParaRPr lang="en-US" sz="3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E5A099-13B1-8E67-1743-CA735B1E457E}"/>
              </a:ext>
            </a:extLst>
          </p:cNvPr>
          <p:cNvSpPr txBox="1"/>
          <p:nvPr/>
        </p:nvSpPr>
        <p:spPr>
          <a:xfrm>
            <a:off x="465496" y="4907216"/>
            <a:ext cx="5257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ṭôḇ</a:t>
            </a:r>
            <a:r>
              <a:rPr lang="en-US" sz="4400" b="0" i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mᵊ’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ōḏ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Exceedingly Precious 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0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9B2353-FE8B-5601-B12F-91A8E29EA87B}"/>
              </a:ext>
            </a:extLst>
          </p:cNvPr>
          <p:cNvSpPr txBox="1"/>
          <p:nvPr/>
        </p:nvSpPr>
        <p:spPr>
          <a:xfrm>
            <a:off x="457200" y="498138"/>
            <a:ext cx="115062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 Satan’s seductive lies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Adam’s selfish sin,</a:t>
            </a:r>
          </a:p>
          <a:p>
            <a:pPr algn="ctr"/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Creation turned into Corruption</a:t>
            </a:r>
            <a:r>
              <a:rPr 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</a:p>
          <a:p>
            <a:endParaRPr lang="en-US" sz="5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id Satan Promise Eve Immortality?">
            <a:extLst>
              <a:ext uri="{FF2B5EF4-FFF2-40B4-BE49-F238E27FC236}">
                <a16:creationId xmlns:a16="http://schemas.microsoft.com/office/drawing/2014/main" id="{7C0BEC56-6CB9-D5A7-82DC-F73AE77C5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276600"/>
            <a:ext cx="2933874" cy="3806226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amilton Community Whaanau Church">
            <a:extLst>
              <a:ext uri="{FF2B5EF4-FFF2-40B4-BE49-F238E27FC236}">
                <a16:creationId xmlns:a16="http://schemas.microsoft.com/office/drawing/2014/main" id="{62666D6D-3B6E-E5A6-5261-C43C9D7A9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" r="15049"/>
          <a:stretch/>
        </p:blipFill>
        <p:spPr bwMode="auto">
          <a:xfrm>
            <a:off x="3733800" y="3565283"/>
            <a:ext cx="4365172" cy="316098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am and Eve Archives - Redeeming God">
            <a:extLst>
              <a:ext uri="{FF2B5EF4-FFF2-40B4-BE49-F238E27FC236}">
                <a16:creationId xmlns:a16="http://schemas.microsoft.com/office/drawing/2014/main" id="{38EFA662-2801-2EB6-FDD9-48535274E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204528"/>
            <a:ext cx="3200400" cy="3609930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2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9B2353-FE8B-5601-B12F-91A8E29EA87B}"/>
              </a:ext>
            </a:extLst>
          </p:cNvPr>
          <p:cNvSpPr txBox="1"/>
          <p:nvPr/>
        </p:nvSpPr>
        <p:spPr>
          <a:xfrm>
            <a:off x="457200" y="355593"/>
            <a:ext cx="115062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Corruption Gen. 3:17</a:t>
            </a:r>
          </a:p>
          <a:p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“Cursed be the ground for thy sake…”</a:t>
            </a:r>
          </a:p>
        </p:txBody>
      </p:sp>
      <p:pic>
        <p:nvPicPr>
          <p:cNvPr id="2050" name="Picture 2" descr="Fall of Man | Bible, Painting, Genesis, &amp; Dürer | Britannica">
            <a:extLst>
              <a:ext uri="{FF2B5EF4-FFF2-40B4-BE49-F238E27FC236}">
                <a16:creationId xmlns:a16="http://schemas.microsoft.com/office/drawing/2014/main" id="{69CA0254-86D8-3F5F-D5B5-3B5DC61D6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2057400"/>
            <a:ext cx="4267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E48F63-7716-2686-F7AD-B133627FA9D0}"/>
              </a:ext>
            </a:extLst>
          </p:cNvPr>
          <p:cNvSpPr txBox="1"/>
          <p:nvPr/>
        </p:nvSpPr>
        <p:spPr>
          <a:xfrm>
            <a:off x="457200" y="2128634"/>
            <a:ext cx="76962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6:5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 saw that the wickedness of man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great in the earth,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that every imagination of the thoughts of his heart was only evil continually.” </a:t>
            </a:r>
          </a:p>
          <a:p>
            <a:pPr algn="ctr"/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6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53FFE81-7C21-418A-96A4-46B2A989C3AD}" vid="{FBFF6E49-8C2B-4A75-BC5A-B547CF3E44D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1258</Words>
  <Application>Microsoft Office PowerPoint</Application>
  <PresentationFormat>Widescreen</PresentationFormat>
  <Paragraphs>152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Aptos</vt:lpstr>
      <vt:lpstr>Arial</vt:lpstr>
      <vt:lpstr>Arial</vt:lpstr>
      <vt:lpstr>Book Antiqua</vt:lpstr>
      <vt:lpstr>Calibri</vt:lpstr>
      <vt:lpstr>Calibri Light</vt:lpstr>
      <vt:lpstr>Georgia</vt:lpstr>
      <vt:lpstr>Georgia Pro Black</vt:lpstr>
      <vt:lpstr>Invitation</vt:lpstr>
      <vt:lpstr>Times New Roman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Consummation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Media Dep</cp:lastModifiedBy>
  <cp:revision>18</cp:revision>
  <dcterms:created xsi:type="dcterms:W3CDTF">2011-06-20T03:25:39Z</dcterms:created>
  <dcterms:modified xsi:type="dcterms:W3CDTF">2024-06-30T03:00:29Z</dcterms:modified>
</cp:coreProperties>
</file>