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40"/>
  </p:notesMasterIdLst>
  <p:sldIdLst>
    <p:sldId id="309" r:id="rId5"/>
    <p:sldId id="308" r:id="rId6"/>
    <p:sldId id="263" r:id="rId7"/>
    <p:sldId id="298" r:id="rId8"/>
    <p:sldId id="293" r:id="rId9"/>
    <p:sldId id="273" r:id="rId10"/>
    <p:sldId id="296" r:id="rId11"/>
    <p:sldId id="297" r:id="rId12"/>
    <p:sldId id="299" r:id="rId13"/>
    <p:sldId id="295" r:id="rId14"/>
    <p:sldId id="275" r:id="rId15"/>
    <p:sldId id="302" r:id="rId16"/>
    <p:sldId id="303" r:id="rId17"/>
    <p:sldId id="294" r:id="rId18"/>
    <p:sldId id="300" r:id="rId19"/>
    <p:sldId id="301" r:id="rId20"/>
    <p:sldId id="281" r:id="rId21"/>
    <p:sldId id="304" r:id="rId22"/>
    <p:sldId id="282" r:id="rId23"/>
    <p:sldId id="320" r:id="rId24"/>
    <p:sldId id="276" r:id="rId25"/>
    <p:sldId id="310" r:id="rId26"/>
    <p:sldId id="278" r:id="rId27"/>
    <p:sldId id="311" r:id="rId28"/>
    <p:sldId id="312" r:id="rId29"/>
    <p:sldId id="313" r:id="rId30"/>
    <p:sldId id="319" r:id="rId31"/>
    <p:sldId id="314" r:id="rId32"/>
    <p:sldId id="305" r:id="rId33"/>
    <p:sldId id="279" r:id="rId34"/>
    <p:sldId id="306" r:id="rId35"/>
    <p:sldId id="315" r:id="rId36"/>
    <p:sldId id="317" r:id="rId37"/>
    <p:sldId id="287" r:id="rId38"/>
    <p:sldId id="318" r:id="rId39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8" autoAdjust="0"/>
    <p:restoredTop sz="73058" autoAdjust="0"/>
  </p:normalViewPr>
  <p:slideViewPr>
    <p:cSldViewPr>
      <p:cViewPr varScale="1">
        <p:scale>
          <a:sx n="59" d="100"/>
          <a:sy n="59" d="100"/>
        </p:scale>
        <p:origin x="726" y="-30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2C06-CEF5-4DA8-B6D7-E6CE849EBF1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E1277-6919-443D-923D-8BF09E9A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4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347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8594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68" y="390526"/>
            <a:ext cx="3901135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390526"/>
            <a:ext cx="11500202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469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1425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3692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721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492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597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0444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41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0770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679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180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2777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73322" y="2276476"/>
            <a:ext cx="4299081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728155" y="2276476"/>
            <a:ext cx="12698272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6614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6168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2922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1949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476500"/>
            <a:ext cx="7704902" cy="68961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476500"/>
            <a:ext cx="7704902" cy="68961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0075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2290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1364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039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  <a:prstGeom prst="rect">
            <a:avLst/>
          </a:prstGeo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1403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4238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388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2495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50800"/>
            <a:ext cx="3903253" cy="932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50800"/>
            <a:ext cx="11506551" cy="932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765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9738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6659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9299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476500"/>
            <a:ext cx="7704902" cy="68961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476500"/>
            <a:ext cx="7704902" cy="68961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1680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5740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4857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336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9315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1487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19226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59859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50800"/>
            <a:ext cx="3903253" cy="932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50800"/>
            <a:ext cx="11506551" cy="932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9234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2722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19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2013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6569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087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334" b="1" i="1">
          <a:solidFill>
            <a:srgbClr val="FEF9E9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eaLnBrk="1" fontAlgn="base" hangingPunct="1">
        <a:spcBef>
          <a:spcPts val="1467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5867">
          <a:solidFill>
            <a:srgbClr val="FEF9E9"/>
          </a:solidFill>
          <a:latin typeface="+mn-lt"/>
          <a:ea typeface="+mn-ea"/>
          <a:cs typeface="+mn-cs"/>
          <a:sym typeface="Arial" charset="0"/>
        </a:defRPr>
      </a:lvl1pPr>
      <a:lvl2pPr marL="1397070" indent="-522843" algn="l" rtl="0" eaLnBrk="1" fontAlgn="base" hangingPunct="1">
        <a:spcBef>
          <a:spcPts val="12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5067">
          <a:solidFill>
            <a:srgbClr val="FEF9E9"/>
          </a:solidFill>
          <a:latin typeface="+mn-lt"/>
          <a:ea typeface="+mn-ea"/>
          <a:sym typeface="Arial" charset="0"/>
        </a:defRPr>
      </a:lvl2pPr>
      <a:lvl3pPr marL="2173926" indent="-433939" algn="l" rtl="0" eaLnBrk="1" fontAlgn="base" hangingPunct="1">
        <a:spcBef>
          <a:spcPts val="1067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4534">
          <a:solidFill>
            <a:srgbClr val="FEF9E9"/>
          </a:solidFill>
          <a:latin typeface="+mn-lt"/>
          <a:ea typeface="+mn-ea"/>
          <a:sym typeface="Arial" charset="0"/>
        </a:defRPr>
      </a:lvl3pPr>
      <a:lvl4pPr marL="3037569" indent="-429705" algn="l" rtl="0" eaLnBrk="1" fontAlgn="base" hangingPunct="1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3734">
          <a:solidFill>
            <a:srgbClr val="FEF9E9"/>
          </a:solidFill>
          <a:latin typeface="+mn-lt"/>
          <a:ea typeface="+mn-ea"/>
          <a:sym typeface="Arial" charset="0"/>
        </a:defRPr>
      </a:lvl4pPr>
      <a:lvl5pPr marL="3903328" indent="-431822" algn="l" rtl="0" eaLnBrk="1" fontAlgn="base" hangingPunct="1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5pPr>
      <a:lvl6pPr marL="4512959" indent="-431822" algn="l" rtl="0" eaLnBrk="1" fontAlgn="base" hangingPunct="1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6pPr>
      <a:lvl7pPr marL="5122589" indent="-431822" algn="l" rtl="0" eaLnBrk="1" fontAlgn="base" hangingPunct="1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7pPr>
      <a:lvl8pPr marL="5732220" indent="-431822" algn="l" rtl="0" eaLnBrk="1" fontAlgn="base" hangingPunct="1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8pPr>
      <a:lvl9pPr marL="6341850" indent="-431822" algn="l" rtl="0" eaLnBrk="1" fontAlgn="base" hangingPunct="1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728155" y="3643313"/>
            <a:ext cx="1300519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5867">
          <a:solidFill>
            <a:srgbClr val="FEF9E9"/>
          </a:solidFill>
          <a:latin typeface="+mn-lt"/>
          <a:ea typeface="+mn-ea"/>
          <a:cs typeface="+mn-cs"/>
          <a:sym typeface="Arial" charset="0"/>
        </a:defRPr>
      </a:lvl1pPr>
      <a:lvl2pPr marL="1397070" indent="-522843" algn="l" rtl="0" fontAlgn="base">
        <a:spcBef>
          <a:spcPts val="12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5067">
          <a:solidFill>
            <a:srgbClr val="FEF9E9"/>
          </a:solidFill>
          <a:latin typeface="+mn-lt"/>
          <a:ea typeface="+mn-ea"/>
          <a:sym typeface="Arial" charset="0"/>
        </a:defRPr>
      </a:lvl2pPr>
      <a:lvl3pPr marL="2173926" indent="-433939" algn="l" rtl="0" fontAlgn="base">
        <a:spcBef>
          <a:spcPts val="1067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4534">
          <a:solidFill>
            <a:srgbClr val="FEF9E9"/>
          </a:solidFill>
          <a:latin typeface="+mn-lt"/>
          <a:ea typeface="+mn-ea"/>
          <a:sym typeface="Arial" charset="0"/>
        </a:defRPr>
      </a:lvl3pPr>
      <a:lvl4pPr marL="3037569" indent="-429705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3734">
          <a:solidFill>
            <a:srgbClr val="FEF9E9"/>
          </a:solidFill>
          <a:latin typeface="+mn-lt"/>
          <a:ea typeface="+mn-ea"/>
          <a:sym typeface="Arial" charset="0"/>
        </a:defRPr>
      </a:lvl4pPr>
      <a:lvl5pPr marL="3903328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5pPr>
      <a:lvl6pPr marL="4512959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6pPr>
      <a:lvl7pPr marL="5122589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7pPr>
      <a:lvl8pPr marL="5732220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8pPr>
      <a:lvl9pPr marL="6341850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50800"/>
            <a:ext cx="1561301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476500"/>
            <a:ext cx="1561301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rgbClr val="554432"/>
          </a:solidFill>
          <a:latin typeface="+mn-lt"/>
          <a:ea typeface="+mn-ea"/>
          <a:cs typeface="+mn-cs"/>
          <a:sym typeface="Arial" charset="0"/>
        </a:defRPr>
      </a:lvl1pPr>
      <a:lvl2pPr marL="1329333" indent="-522843" algn="l" rtl="0" fontAlgn="base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rgbClr val="554432"/>
          </a:solidFill>
          <a:latin typeface="+mn-lt"/>
          <a:ea typeface="+mn-ea"/>
          <a:sym typeface="Arial" charset="0"/>
        </a:defRPr>
      </a:lvl2pPr>
      <a:lvl3pPr marL="2106189" indent="-433939" algn="l" rtl="0" fontAlgn="base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rgbClr val="554432"/>
          </a:solidFill>
          <a:latin typeface="+mn-lt"/>
          <a:ea typeface="+mn-ea"/>
          <a:sym typeface="Arial" charset="0"/>
        </a:defRPr>
      </a:lvl3pPr>
      <a:lvl4pPr marL="2969832" indent="-429705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rgbClr val="554432"/>
          </a:solidFill>
          <a:latin typeface="+mn-lt"/>
          <a:ea typeface="+mn-ea"/>
          <a:sym typeface="Arial" charset="0"/>
        </a:defRPr>
      </a:lvl4pPr>
      <a:lvl5pPr marL="383559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5pPr>
      <a:lvl6pPr marL="444522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6pPr>
      <a:lvl7pPr marL="505485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7pPr>
      <a:lvl8pPr marL="566448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8pPr>
      <a:lvl9pPr marL="6274114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50800"/>
            <a:ext cx="1561301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476500"/>
            <a:ext cx="1561301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rgbClr val="554432"/>
          </a:solidFill>
          <a:latin typeface="+mn-lt"/>
          <a:ea typeface="+mn-ea"/>
          <a:cs typeface="+mn-cs"/>
          <a:sym typeface="Arial" charset="0"/>
        </a:defRPr>
      </a:lvl1pPr>
      <a:lvl2pPr marL="1329333" indent="-522843" algn="l" rtl="0" fontAlgn="base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rgbClr val="554432"/>
          </a:solidFill>
          <a:latin typeface="+mn-lt"/>
          <a:ea typeface="+mn-ea"/>
          <a:sym typeface="Arial" charset="0"/>
        </a:defRPr>
      </a:lvl2pPr>
      <a:lvl3pPr marL="2106189" indent="-433939" algn="l" rtl="0" fontAlgn="base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rgbClr val="554432"/>
          </a:solidFill>
          <a:latin typeface="+mn-lt"/>
          <a:ea typeface="+mn-ea"/>
          <a:sym typeface="Arial" charset="0"/>
        </a:defRPr>
      </a:lvl3pPr>
      <a:lvl4pPr marL="2969832" indent="-429705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rgbClr val="554432"/>
          </a:solidFill>
          <a:latin typeface="+mn-lt"/>
          <a:ea typeface="+mn-ea"/>
          <a:sym typeface="Arial" charset="0"/>
        </a:defRPr>
      </a:lvl4pPr>
      <a:lvl5pPr marL="383559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5pPr>
      <a:lvl6pPr marL="444522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6pPr>
      <a:lvl7pPr marL="505485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7pPr>
      <a:lvl8pPr marL="566448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8pPr>
      <a:lvl9pPr marL="6274114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2550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131" y="116466"/>
            <a:ext cx="16304463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4" b="1" dirty="0">
                <a:solidFill>
                  <a:schemeClr val="bg1"/>
                </a:solidFill>
              </a:rPr>
              <a:t>2. David Livingstone: 19 March 1813 – 1 May 1873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931" y="1066800"/>
            <a:ext cx="171283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Born in Blantyre, Scotland in 1813.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His father would read Missionary Stories to Him.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One of his favorites was that of Karl </a:t>
            </a:r>
            <a:r>
              <a:rPr lang="en-US" sz="4800" b="1" i="1" dirty="0" err="1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Gützlaff</a:t>
            </a:r>
            <a:r>
              <a:rPr lang="en-US" sz="48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the Dutch missionary who was a medical missionary</a:t>
            </a: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4800" b="1" i="1" dirty="0">
              <a:solidFill>
                <a:srgbClr val="05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One day African Missionary Robert Moffit visited David’s boyhood church and preached: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DAA8E-07FF-4358-A6E9-420F7CC3AE5C}"/>
              </a:ext>
            </a:extLst>
          </p:cNvPr>
          <p:cNvSpPr/>
          <p:nvPr/>
        </p:nvSpPr>
        <p:spPr>
          <a:xfrm>
            <a:off x="364331" y="6558071"/>
            <a:ext cx="1661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</a:rPr>
              <a:t>"Many a morning have I stood on the porch of my house, and have seen the smoke arise from thousand villages—villages whose people are without Christ, without God, and without hope in the world ... “</a:t>
            </a:r>
          </a:p>
        </p:txBody>
      </p:sp>
    </p:spTree>
    <p:extLst>
      <p:ext uri="{BB962C8B-B14F-4D97-AF65-F5344CB8AC3E}">
        <p14:creationId xmlns:p14="http://schemas.microsoft.com/office/powerpoint/2010/main" val="2527146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7509331" cy="844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David surrendered to serve the Lord, writing: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“God, send me anywhere, only go with me.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Lay any burden on me, only sustain me.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And sever any tie in my heart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save the tie that binds my heart to Yours.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Lord Jesus, my King, I dedicate my life to thee.”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He began studying Latin, Greek,  Bible, and Medicine to prepare for a future ministry.   </a:t>
            </a:r>
          </a:p>
        </p:txBody>
      </p:sp>
    </p:spTree>
    <p:extLst>
      <p:ext uri="{BB962C8B-B14F-4D97-AF65-F5344CB8AC3E}">
        <p14:creationId xmlns:p14="http://schemas.microsoft.com/office/powerpoint/2010/main" val="57538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131" y="116466"/>
            <a:ext cx="15543038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4" b="1" dirty="0">
                <a:solidFill>
                  <a:schemeClr val="bg1"/>
                </a:solidFill>
              </a:rPr>
              <a:t>David Livingstone: 19 March 1813 – 1 May 1873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931" y="1066800"/>
            <a:ext cx="171283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God eventually led him to Africa.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There he met and married Mary Moffit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Image result for David Livingstone and Mary Moffat">
            <a:extLst>
              <a:ext uri="{FF2B5EF4-FFF2-40B4-BE49-F238E27FC236}">
                <a16:creationId xmlns:a16="http://schemas.microsoft.com/office/drawing/2014/main" id="{7D1A023B-8F03-4509-9552-20A2EB96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46" y="3671704"/>
            <a:ext cx="10286207" cy="60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7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131" y="116466"/>
            <a:ext cx="15543038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4" b="1" dirty="0">
                <a:solidFill>
                  <a:schemeClr val="bg1"/>
                </a:solidFill>
              </a:rPr>
              <a:t>David Livingstone: 19 March 1813 – 1 May 1873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931" y="1066800"/>
            <a:ext cx="17128332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David kept pushing deeper into Africa to share the gospel despite dangers from beasts, sickness, natives and slave traders.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Because of these mounting dangers, he sent his family home as he pushed forward.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This meant long periods </a:t>
            </a:r>
            <a:r>
              <a:rPr lang="en-US" sz="66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(up to 5 years) </a:t>
            </a:r>
            <a:r>
              <a:rPr lang="en-US" sz="7200" b="1" i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of separation!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In addition to planting many churches, David’s books, maps, reports of Africa made him famous. </a:t>
            </a:r>
            <a:endParaRPr 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78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404" y="0"/>
            <a:ext cx="16713454" cy="610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867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“</a:t>
            </a:r>
            <a:r>
              <a:rPr lang="en-US" sz="60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Forbid that we should ever consider the holding of a commission from the King of Kings a sacrifice,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so long as other men esteem the service of an earthly government as an honor. </a:t>
            </a:r>
            <a:endParaRPr lang="en-US" sz="6000" b="1" i="1" kern="0" dirty="0">
              <a:solidFill>
                <a:srgbClr val="0000FF"/>
              </a:solidFill>
              <a:latin typeface="Calibri" panose="020F0502020204030204" pitchFamily="34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 I am a missionary, heart and soul.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867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C5645-F680-4A41-A137-CF6644194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/>
        </p:blipFill>
        <p:spPr>
          <a:xfrm>
            <a:off x="30222" y="5214416"/>
            <a:ext cx="4003527" cy="45040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858B1-15AE-4886-BBDD-363CCB7CBCF4}"/>
              </a:ext>
            </a:extLst>
          </p:cNvPr>
          <p:cNvSpPr/>
          <p:nvPr/>
        </p:nvSpPr>
        <p:spPr>
          <a:xfrm>
            <a:off x="4012598" y="5247232"/>
            <a:ext cx="135735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God Himself only had one son, </a:t>
            </a:r>
          </a:p>
          <a:p>
            <a:pPr algn="ctr"/>
            <a:r>
              <a:rPr lang="en-US" sz="72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and He was a missionary </a:t>
            </a:r>
          </a:p>
          <a:p>
            <a:pPr algn="ctr"/>
            <a:r>
              <a:rPr lang="en-US" sz="72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and a “physician.” </a:t>
            </a:r>
            <a:endParaRPr lang="en-US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27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404" y="0"/>
            <a:ext cx="1671345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“A poor, poor imitation I am, but in this service I hope to live.  In it I wish to die.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I still prefer poverty and missions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service to riches and ease. </a:t>
            </a:r>
            <a:r>
              <a:rPr lang="en-US" sz="7200" b="1" i="1" kern="0" dirty="0">
                <a:solidFill>
                  <a:srgbClr val="0000FF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This is my Choice.”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rgbClr val="000099"/>
                </a:solidFill>
                <a:latin typeface="Calibri" panose="020F0502020204030204" pitchFamily="34" charset="0"/>
                <a:ea typeface="Gentium Plus" panose="02000503060000020004" pitchFamily="2" charset="0"/>
                <a:cs typeface="Gentium Plus" panose="02000503060000020004" pitchFamily="2" charset="0"/>
              </a:rPr>
              <a:t>David Livingstone</a:t>
            </a:r>
            <a:endParaRPr lang="en-US" sz="4800" b="1" kern="0" dirty="0">
              <a:solidFill>
                <a:srgbClr val="000099"/>
              </a:solidFill>
              <a:latin typeface="Calibri" panose="020F0502020204030204" pitchFamily="34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D4156-F2FC-48B3-81D9-113EBDE6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/>
        </p:blipFill>
        <p:spPr>
          <a:xfrm>
            <a:off x="13336736" y="5715000"/>
            <a:ext cx="4003527" cy="45040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5DFE0F-5B7D-4C2B-B990-8F3E65A6B2FE}"/>
              </a:ext>
            </a:extLst>
          </p:cNvPr>
          <p:cNvSpPr/>
          <p:nvPr/>
        </p:nvSpPr>
        <p:spPr>
          <a:xfrm>
            <a:off x="135731" y="6019800"/>
            <a:ext cx="1303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en-US" sz="6000" b="1" dirty="0">
                <a:solidFill>
                  <a:srgbClr val="050000"/>
                </a:solidFill>
                <a:latin typeface="+mn-lt"/>
                <a:ea typeface="Times New Roman" panose="02020603050405020304" pitchFamily="18" charset="0"/>
              </a:rPr>
              <a:t>One of Livingstone’s greatest achievements was to stir up public support against slavery. </a:t>
            </a:r>
            <a:endParaRPr lang="en-US" sz="48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10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/>
        </p:blipFill>
        <p:spPr>
          <a:xfrm>
            <a:off x="30223" y="6975119"/>
            <a:ext cx="2438474" cy="2743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9131" y="116466"/>
            <a:ext cx="15543038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4" b="1" dirty="0">
                <a:solidFill>
                  <a:schemeClr val="bg1"/>
                </a:solidFill>
              </a:rPr>
              <a:t>David Livingstone: 19 March 1813 – 1 May 1873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931" y="1066800"/>
            <a:ext cx="16688051" cy="553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After decades of missionary service, “discovery”, and suffering a variety of tropical illness, Livingstone died of dysentery in 1872, aged 59.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334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5334" b="1" i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He passed away while kneeling in prayer.</a:t>
            </a:r>
            <a:endParaRPr lang="en-US" sz="48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en-US" sz="48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His body was ordered to England and buried in Westminster Abbey. However, the local African attendants were somewhat reluctant to him give up</a:t>
            </a:r>
            <a:endParaRPr 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EF42F-AE90-45E2-9C24-0F0F9A6EC551}"/>
              </a:ext>
            </a:extLst>
          </p:cNvPr>
          <p:cNvSpPr/>
          <p:nvPr/>
        </p:nvSpPr>
        <p:spPr>
          <a:xfrm>
            <a:off x="2802731" y="6604342"/>
            <a:ext cx="1356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5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In the end they cut out his heart and gave back his body saying: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“You can have his body,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but his heart belongs in Africa!”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18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131" y="3276373"/>
            <a:ext cx="16762417" cy="616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“My beloved mother had come to see me off from Liverpool.  Never shall I forget that day, nor how she went with me into the little cabin that was to be my home for nearly six months.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With a mother’s hand she smoothed my bed and sat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  by my side as we sang the last hymn we would ever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   sing together.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We knelt down, and she prayed-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the last mother’s prayer I was to hear.  </a:t>
            </a:r>
            <a:endParaRPr lang="en-US" sz="5400" b="1" i="1" kern="0" dirty="0">
              <a:solidFill>
                <a:srgbClr val="0000FF"/>
              </a:solidFill>
              <a:latin typeface="Calibri" panose="020F0502020204030204" pitchFamily="34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5809" y="22412"/>
            <a:ext cx="1737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J. Hudson Taylor: 1832-1905 </a:t>
            </a:r>
          </a:p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Left a widowed mother and fiancé in England to go to the inland of China as a missionary. </a:t>
            </a:r>
          </a:p>
          <a:p>
            <a:pPr marL="152408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Here’s an excerpt from his reflections on the day he left.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3"/>
          <a:stretch/>
        </p:blipFill>
        <p:spPr>
          <a:xfrm>
            <a:off x="13927930" y="5990065"/>
            <a:ext cx="3359861" cy="38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6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53" y="0"/>
            <a:ext cx="16843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Hudson Taylor:  reflections on the day he left.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2862" y="866166"/>
            <a:ext cx="1713341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</a:rPr>
              <a:t>When notice was given for guests to leave and we had to say goodbye, never expecting to meet on earth again.</a:t>
            </a:r>
          </a:p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my sake she restrained her feelings …  </a:t>
            </a:r>
          </a:p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went on shore, giving me her blessing. </a:t>
            </a:r>
          </a:p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stood alone on the deck and she followed as we moved toward the dock gates. </a:t>
            </a:r>
          </a:p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I shall never forget the cry of anguish wrung from her heart as we passed the gates.  </a:t>
            </a:r>
          </a:p>
          <a:p>
            <a:pPr marL="152408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went through me  like a knife.  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never knew so fully, until then, what “God so loved the world” really meant</a:t>
            </a: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2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/>
          <a:stretch/>
        </p:blipFill>
        <p:spPr>
          <a:xfrm>
            <a:off x="13415689" y="4267200"/>
            <a:ext cx="3948936" cy="5448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931" y="38008"/>
            <a:ext cx="163580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God used him to found the China Inland Mission, financing by faith 205 missions, 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849 missionaries and the conversion of 125,000 Chinese Christians. 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468423" y="3962373"/>
            <a:ext cx="12361711" cy="378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4" b="1" i="1" dirty="0">
                <a:solidFill>
                  <a:srgbClr val="0000FF"/>
                </a:solidFill>
              </a:rPr>
              <a:t>“All God’s giants have been weak men who did great things for God because they reckoned on </a:t>
            </a:r>
          </a:p>
          <a:p>
            <a:pPr algn="ctr"/>
            <a:r>
              <a:rPr lang="en-US" sz="8000" b="1" i="1" u="sng" dirty="0">
                <a:solidFill>
                  <a:srgbClr val="0000FF"/>
                </a:solidFill>
              </a:rPr>
              <a:t>God being with them.”</a:t>
            </a:r>
          </a:p>
        </p:txBody>
      </p:sp>
    </p:spTree>
    <p:extLst>
      <p:ext uri="{BB962C8B-B14F-4D97-AF65-F5344CB8AC3E}">
        <p14:creationId xmlns:p14="http://schemas.microsoft.com/office/powerpoint/2010/main" val="3937891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31" y="228600"/>
            <a:ext cx="11049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“Follow Me and I will make you…</a:t>
            </a:r>
          </a:p>
          <a:p>
            <a:pPr algn="ctr"/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Fishers of men.”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latin typeface="Georgia" panose="02040502050405020303" pitchFamily="18" charset="0"/>
              </a:rPr>
              <a:t>You can’t follow Christ and stay where/what you are!</a:t>
            </a:r>
          </a:p>
          <a:p>
            <a:pPr algn="ctr"/>
            <a:endParaRPr lang="en-US" sz="66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Georgia" panose="02040502050405020303" pitchFamily="18" charset="0"/>
              </a:rPr>
              <a:t>Since God’s ways are not our ways (Is. 55:8),</a:t>
            </a:r>
          </a:p>
          <a:p>
            <a:pPr algn="ctr"/>
            <a:endParaRPr lang="en-US" sz="6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88A2E-B18B-4D88-87B7-E9A4AFB9F0E3}"/>
              </a:ext>
            </a:extLst>
          </p:cNvPr>
          <p:cNvSpPr/>
          <p:nvPr/>
        </p:nvSpPr>
        <p:spPr>
          <a:xfrm>
            <a:off x="135731" y="8289502"/>
            <a:ext cx="136659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latin typeface="Georgia" panose="02040502050405020303" pitchFamily="18" charset="0"/>
              </a:rPr>
              <a:t>Adjustments are Necessary!</a:t>
            </a:r>
          </a:p>
        </p:txBody>
      </p:sp>
    </p:spTree>
    <p:extLst>
      <p:ext uri="{BB962C8B-B14F-4D97-AF65-F5344CB8AC3E}">
        <p14:creationId xmlns:p14="http://schemas.microsoft.com/office/powerpoint/2010/main" val="627494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/>
          <a:stretch/>
        </p:blipFill>
        <p:spPr>
          <a:xfrm>
            <a:off x="15223331" y="6761224"/>
            <a:ext cx="2141294" cy="2954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88654-9CD4-46DB-85DA-A03576E384B4}"/>
              </a:ext>
            </a:extLst>
          </p:cNvPr>
          <p:cNvSpPr txBox="1"/>
          <p:nvPr/>
        </p:nvSpPr>
        <p:spPr>
          <a:xfrm>
            <a:off x="0" y="254190"/>
            <a:ext cx="16916400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doesn’t matter how great the pressure is.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really matters is where the pressure lies;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whether it comes between you and God, </a:t>
            </a:r>
          </a:p>
          <a:p>
            <a:pPr algn="ctr"/>
            <a:r>
              <a:rPr lang="en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whether it presses you nearer His heart.”</a:t>
            </a:r>
          </a:p>
          <a:p>
            <a:pPr algn="ctr"/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I had a thousand pounds China should have it-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had a thousand lives, China should have them.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No! Not China, but Christ.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do too much for Him?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we do enough for such a precious Savior?” 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Hudson Taylor</a:t>
            </a:r>
            <a:endParaRPr lang="en-US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.T. Studd: Gifted Athlete and Pioneering Missionary ...">
            <a:extLst>
              <a:ext uri="{FF2B5EF4-FFF2-40B4-BE49-F238E27FC236}">
                <a16:creationId xmlns:a16="http://schemas.microsoft.com/office/drawing/2014/main" id="{39CFB014-D51B-443B-8DCF-BC8BCE0F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" y="-481571"/>
            <a:ext cx="6858000" cy="96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210B0-AEE3-457C-A3E2-36F1B1B0AA25}"/>
              </a:ext>
            </a:extLst>
          </p:cNvPr>
          <p:cNvSpPr txBox="1"/>
          <p:nvPr/>
        </p:nvSpPr>
        <p:spPr>
          <a:xfrm>
            <a:off x="7785954" y="152400"/>
            <a:ext cx="9525000" cy="904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</a:rPr>
              <a:t>4. CT </a:t>
            </a:r>
            <a:r>
              <a:rPr lang="en-US" sz="6000" b="1" dirty="0" err="1">
                <a:solidFill>
                  <a:prstClr val="black"/>
                </a:solidFill>
              </a:rPr>
              <a:t>Studd</a:t>
            </a:r>
            <a:r>
              <a:rPr lang="en-US" sz="6000" b="1" dirty="0">
                <a:solidFill>
                  <a:prstClr val="black"/>
                </a:solidFill>
              </a:rPr>
              <a:t> (1860-1931) </a:t>
            </a:r>
            <a:r>
              <a:rPr lang="en-US" sz="5400" b="1" dirty="0">
                <a:solidFill>
                  <a:prstClr val="black"/>
                </a:solidFill>
              </a:rPr>
              <a:t>left all to serve as a Missionary to China, India and Africa.  </a:t>
            </a:r>
            <a:endParaRPr lang="en-US" sz="4800" b="1" dirty="0">
              <a:solidFill>
                <a:prstClr val="black"/>
              </a:solidFill>
            </a:endParaRPr>
          </a:p>
          <a:p>
            <a:pPr lvl="0" algn="ctr"/>
            <a:endParaRPr lang="en-US" sz="5400" b="1" dirty="0">
              <a:solidFill>
                <a:prstClr val="black"/>
              </a:solidFill>
            </a:endParaRPr>
          </a:p>
          <a:p>
            <a:pPr lvl="0" algn="ctr"/>
            <a:r>
              <a:rPr lang="en-US" sz="6000" b="1" u="sng" dirty="0">
                <a:solidFill>
                  <a:prstClr val="black"/>
                </a:solidFill>
              </a:rPr>
              <a:t>While serving in China</a:t>
            </a:r>
            <a:r>
              <a:rPr lang="en-US" sz="5400" b="1" dirty="0">
                <a:solidFill>
                  <a:prstClr val="black"/>
                </a:solidFill>
              </a:rPr>
              <a:t>,</a:t>
            </a:r>
          </a:p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 he received his inheritance at the age of 25.</a:t>
            </a:r>
          </a:p>
          <a:p>
            <a:pPr lvl="0" algn="ctr"/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6600" b="1" dirty="0">
                <a:solidFill>
                  <a:srgbClr val="0000FF"/>
                </a:solidFill>
              </a:rPr>
              <a:t>He gave it all away to other Ministries!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10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9" y="157647"/>
            <a:ext cx="17358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b="1" dirty="0">
                <a:solidFill>
                  <a:prstClr val="black"/>
                </a:solidFill>
              </a:rPr>
              <a:t>When he learned that he still had 3,400  pounds left after his gifts to others;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731" y="2648827"/>
            <a:ext cx="1607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He decided to give it to his new wife as a wedding present.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212DF-65E0-46C7-B64E-E5A3F3EF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05" y="5385354"/>
            <a:ext cx="3962912" cy="4397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5523D-0D1C-4C17-9F63-930568AA8A28}"/>
              </a:ext>
            </a:extLst>
          </p:cNvPr>
          <p:cNvSpPr txBox="1"/>
          <p:nvPr/>
        </p:nvSpPr>
        <p:spPr>
          <a:xfrm>
            <a:off x="364332" y="4648899"/>
            <a:ext cx="12718621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Priscilla Livingstone Stewart was as sure of God as her husband.</a:t>
            </a:r>
          </a:p>
          <a:p>
            <a:pPr algn="ctr">
              <a:spcBef>
                <a:spcPts val="1800"/>
              </a:spcBef>
            </a:pPr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Determining to "start clear" at her wedding she gave that away, too! 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/>
          <a:stretch/>
        </p:blipFill>
        <p:spPr>
          <a:xfrm>
            <a:off x="12639" y="0"/>
            <a:ext cx="17039492" cy="9871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1731" y="7620000"/>
            <a:ext cx="1272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The Home he grew up in. </a:t>
            </a:r>
          </a:p>
        </p:txBody>
      </p:sp>
    </p:spTree>
    <p:extLst>
      <p:ext uri="{BB962C8B-B14F-4D97-AF65-F5344CB8AC3E}">
        <p14:creationId xmlns:p14="http://schemas.microsoft.com/office/powerpoint/2010/main" val="14069535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/>
          <a:stretch/>
        </p:blipFill>
        <p:spPr>
          <a:xfrm>
            <a:off x="-16669" y="0"/>
            <a:ext cx="8462169" cy="3480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1491" y="3671719"/>
            <a:ext cx="894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His home in Africa</a:t>
            </a:r>
            <a:r>
              <a:rPr lang="en-US" sz="1600" dirty="0"/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F9C5FD5-4132-4190-A58C-EDE16687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0" y="4940607"/>
            <a:ext cx="8462169" cy="47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DD9E246-0846-43AC-97B4-68EEB00D4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8440553" y="60319"/>
            <a:ext cx="9083680" cy="96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6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.T. Studd on Missions – Reaching Africa's Unreached">
            <a:extLst>
              <a:ext uri="{FF2B5EF4-FFF2-40B4-BE49-F238E27FC236}">
                <a16:creationId xmlns:a16="http://schemas.microsoft.com/office/drawing/2014/main" id="{7A1451F9-6334-4765-B128-394D1B7C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" y="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7511F2A-9BC6-4CC7-BA1B-E261454D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377" y="35169"/>
            <a:ext cx="7556440" cy="98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218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.T. Studd Quote 6 - Sermon Index">
            <a:extLst>
              <a:ext uri="{FF2B5EF4-FFF2-40B4-BE49-F238E27FC236}">
                <a16:creationId xmlns:a16="http://schemas.microsoft.com/office/drawing/2014/main" id="{F6E5F45E-0A38-49E9-B870-57219760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68"/>
            <a:ext cx="17340263" cy="98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324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33069-B03A-4C2C-8558-F83FEAB7A148}"/>
              </a:ext>
            </a:extLst>
          </p:cNvPr>
          <p:cNvSpPr txBox="1"/>
          <p:nvPr/>
        </p:nvSpPr>
        <p:spPr>
          <a:xfrm>
            <a:off x="211931" y="208300"/>
            <a:ext cx="123444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Collectively,  &gt;$14 billion has been spent on this recent election.</a:t>
            </a: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Bloomberg spent &gt; 900 million on his own Presidential run, and &gt; 100 million to support Democrats in Fl, Ohio, &amp; TX</a:t>
            </a: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LeBron James &amp; Michael Jordan paid off 40,000 Fl. Felons fines so they could vote in this election.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74972-EBD7-4517-B85C-5E5173F9E61D}"/>
              </a:ext>
            </a:extLst>
          </p:cNvPr>
          <p:cNvSpPr txBox="1"/>
          <p:nvPr/>
        </p:nvSpPr>
        <p:spPr>
          <a:xfrm>
            <a:off x="592931" y="8610600"/>
            <a:ext cx="1584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ttps://sports.yahoo.com/lebron-james-michael-jordan-help-bloomberg-pay-felons-fees-florida-amendment-4-voting-rights-election-day-024025571.html?guccounter=1&amp;guce_referrer=aHR0cHM6Ly93d3cuZ29vZ2xlLmNvbS8&amp;guce_referrer_sig=AQAAANVxOaBhAw5Vb6fa8CCaxZ3fplHx0jsDH8JyfecCIlMTcV16gxZGUIQADFslQgyTrT53l3O2LI6nOwwQPA2MnQlidhT1wR1pjl6NsRr2thRK1S447G8CbbxD2WUjZ1oOzcsyTwZ6-Fx1oudnfOZp8JBq_AQ3ZsvCxfEMFT64v47t</a:t>
            </a:r>
          </a:p>
        </p:txBody>
      </p:sp>
    </p:spTree>
    <p:extLst>
      <p:ext uri="{BB962C8B-B14F-4D97-AF65-F5344CB8AC3E}">
        <p14:creationId xmlns:p14="http://schemas.microsoft.com/office/powerpoint/2010/main" val="667898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1931" y="228600"/>
            <a:ext cx="16916400" cy="12395578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“Two little lines I heard one day,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Traveling along life’s busy way;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Bringing conviction to my heart,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from my mind would not depart;</a:t>
            </a: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None/>
            </a:pPr>
            <a:endParaRPr lang="en-US" sz="80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8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one life, ’twill soon be past,  </a:t>
            </a: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8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what’s done for Christ will last.”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84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3863" y="457200"/>
            <a:ext cx="16916400" cy="12395578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“Only one life, yes only one,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Soon will its fleeting hours be done;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Then, in ‘that day’ my Lord to meet,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stand before His Judgement seat;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one life, ’twill soon be past,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what’s done for Christ will last.”</a:t>
            </a:r>
          </a:p>
          <a:p>
            <a:pPr marL="635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22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31" y="228600"/>
            <a:ext cx="11049000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Mt 16:24-25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come after me, let him deny himself, take up his cross, and follow me.</a:t>
            </a:r>
          </a:p>
          <a:p>
            <a:pPr algn="ctr">
              <a:spcBef>
                <a:spcPts val="1200"/>
              </a:spcBef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whosoever will save his life shall lose it: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whosoever will lose his life for my sake shall find it.” </a:t>
            </a:r>
            <a:b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4331" y="-29308"/>
            <a:ext cx="17221200" cy="12395578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“Only one life, the still small voice,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Gently pleads </a:t>
            </a:r>
            <a:r>
              <a:rPr lang="en-US" sz="8000" b="1" i="1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for a better choice</a:t>
            </a: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Bidding me selfish aims to leave,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And to God’s holy will to cleave;</a:t>
            </a: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SzTx/>
              <a:buNone/>
            </a:pPr>
            <a:endParaRPr lang="en-US" sz="8000" b="1" i="1" kern="1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one life, ’twill soon be past,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what’s done for Christ will last.”</a:t>
            </a:r>
          </a:p>
          <a:p>
            <a:pPr marL="635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50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381000"/>
            <a:ext cx="17449800" cy="12395578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160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“Only one life, a few brief years,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Each with its burdens, hopes, and fears;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Each with its claims I must fulfill,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living for self or in His will;</a:t>
            </a: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one life, ’twill soon be past,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Only what’s done for Christ will last.”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C.T. </a:t>
            </a:r>
            <a:r>
              <a:rPr lang="en-US" sz="80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Studd</a:t>
            </a:r>
            <a:endParaRPr lang="en-US" sz="8000" b="1" i="1" kern="1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635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7976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7340263" cy="12192372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Heb.12:1-3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“Wherefore seeing we are compassed about with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so great a cloud of witnesses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,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let us lay aside every weight, 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onkos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hindrance)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the sin which doth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so easily beset us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Euperis’tatos</a:t>
            </a:r>
            <a:r>
              <a:rPr lang="en-US" alt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to stand against, compete)</a:t>
            </a:r>
          </a:p>
          <a:p>
            <a:pPr marL="6350" indent="0" algn="ctr">
              <a:spcBef>
                <a:spcPts val="120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run with patience the race set before us,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Looking unto Jesus the author 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archēgos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’: Captain)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finisher 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(from </a:t>
            </a: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teleios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to complete, perfect)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of our faith…”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What weights are </a:t>
            </a:r>
            <a:r>
              <a:rPr lang="en-US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“standing against”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your following Jesus?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90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4946" y="11723"/>
            <a:ext cx="17340263" cy="86106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vs 2,3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“…who for the joy that was set before him endured the cross, despising the shame,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and is set down at the right hand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of the throne of God.</a:t>
            </a:r>
          </a:p>
          <a:p>
            <a:pPr marL="1149350" indent="-1143000" algn="ctr">
              <a:spcBef>
                <a:spcPts val="1200"/>
              </a:spcBef>
              <a:buAutoNum type="arabicPlain" startAt="3"/>
            </a:pP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For consider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him that endured such contradiction of sinners against himself,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Analogiz’omai</a:t>
            </a:r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accurately estimate, proportion)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lest ye be wearied and faint in your minds.”</a:t>
            </a:r>
          </a:p>
          <a:p>
            <a:pPr marL="6350" indent="0" algn="ctr">
              <a:spcBef>
                <a:spcPts val="0"/>
              </a:spcBef>
              <a:buNone/>
            </a:pPr>
            <a:endParaRPr lang="en-US" alt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70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875" y="0"/>
            <a:ext cx="16764512" cy="97536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>
              <a:buNone/>
            </a:pPr>
            <a:r>
              <a:rPr lang="en-US" altLang="en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What “adjustments” is God calling us to make?  </a:t>
            </a:r>
            <a:endParaRPr lang="en-US" altLang="en-US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6350" indent="0">
              <a:buNone/>
            </a:pPr>
            <a:r>
              <a:rPr lang="en-US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</a:t>
            </a:r>
            <a:r>
              <a:rPr lang="en-US" alt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Wingdings" panose="05000000000000000000" pitchFamily="2" charset="2"/>
              </a:rPr>
              <a:t> </a:t>
            </a:r>
            <a:r>
              <a:rPr lang="en-US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Wingdings" panose="05000000000000000000" pitchFamily="2" charset="2"/>
              </a:rPr>
              <a:t>Priorities?</a:t>
            </a:r>
          </a:p>
          <a:p>
            <a:pPr marL="6350" indent="0">
              <a:buNone/>
            </a:pPr>
            <a:r>
              <a:rPr lang="en-US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Wingdings" panose="05000000000000000000" pitchFamily="2" charset="2"/>
              </a:rPr>
              <a:t>   Relationships?</a:t>
            </a:r>
          </a:p>
          <a:p>
            <a:pPr marL="6350" indent="0">
              <a:buNone/>
            </a:pPr>
            <a:r>
              <a:rPr lang="en-US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Wingdings" panose="05000000000000000000" pitchFamily="2" charset="2"/>
              </a:rPr>
              <a:t>    Thinking?</a:t>
            </a:r>
          </a:p>
          <a:p>
            <a:pPr marL="6350" indent="0">
              <a:buNone/>
            </a:pPr>
            <a:r>
              <a:rPr lang="en-US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Wingdings" panose="05000000000000000000" pitchFamily="2" charset="2"/>
              </a:rPr>
              <a:t>    Commitments?</a:t>
            </a:r>
          </a:p>
          <a:p>
            <a:pPr marL="6350" indent="0">
              <a:buNone/>
            </a:pPr>
            <a:r>
              <a:rPr lang="en-US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Wingdings" panose="05000000000000000000" pitchFamily="2" charset="2"/>
              </a:rPr>
              <a:t>     Actions?</a:t>
            </a:r>
            <a:endParaRPr lang="en-US" alt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6350" indent="0">
              <a:spcBef>
                <a:spcPts val="1600"/>
              </a:spcBef>
              <a:buNone/>
            </a:pPr>
            <a:r>
              <a:rPr lang="en-US" altLang="en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What are you investing in that will truly last?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E5368-D6E6-46E6-A724-D64EEBF8E195}"/>
              </a:ext>
            </a:extLst>
          </p:cNvPr>
          <p:cNvSpPr txBox="1"/>
          <p:nvPr/>
        </p:nvSpPr>
        <p:spPr>
          <a:xfrm>
            <a:off x="8185037" y="1524000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“Lay up for yourselves treasures in heaven…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 there will your heart be also.”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6:20,21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33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first the kingdom of God…”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58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381000"/>
            <a:ext cx="17449800" cy="12395578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160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“Only one life, a few brief years,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Each with its burdens, hopes, and fears;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Each with its claims I must fulfill,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living for self or in His will;</a:t>
            </a: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one life, ’twill soon be past,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Only what’s done for Christ will last.”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80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C.T. </a:t>
            </a:r>
            <a:r>
              <a:rPr lang="en-US" sz="80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Studd</a:t>
            </a:r>
            <a:endParaRPr lang="en-US" sz="8000" b="1" i="1" kern="1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635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9572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31" y="228600"/>
            <a:ext cx="11049000" cy="9654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Georgia" panose="02040502050405020303" pitchFamily="18" charset="0"/>
              </a:rPr>
              <a:t>Matthew 28:18-20</a:t>
            </a:r>
            <a:b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5334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“All power is given unto me in heaven and in earth. </a:t>
            </a:r>
          </a:p>
          <a:p>
            <a:pPr algn="ctr">
              <a:spcBef>
                <a:spcPts val="3200"/>
              </a:spcBef>
            </a:pPr>
            <a:r>
              <a:rPr lang="en-US" sz="5334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 ye therefore</a:t>
            </a:r>
            <a:r>
              <a:rPr lang="en-US" sz="5334" b="1" i="1" dirty="0">
                <a:solidFill>
                  <a:srgbClr val="FF0000"/>
                </a:solidFill>
                <a:latin typeface="Georgia" panose="02040502050405020303" pitchFamily="18" charset="0"/>
              </a:rPr>
              <a:t>, and teach all nations, baptizing them …: </a:t>
            </a:r>
          </a:p>
          <a:p>
            <a:pPr algn="ctr">
              <a:spcBef>
                <a:spcPts val="3200"/>
              </a:spcBef>
            </a:pPr>
            <a:r>
              <a:rPr lang="en-US" sz="5334" b="1" i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5334" b="1" i="1" dirty="0">
                <a:solidFill>
                  <a:srgbClr val="FF0000"/>
                </a:solidFill>
                <a:latin typeface="Georgia" panose="02040502050405020303" pitchFamily="18" charset="0"/>
              </a:rPr>
              <a:t> Teaching them to observe all things whatsoever I have commanded you,</a:t>
            </a:r>
          </a:p>
          <a:p>
            <a:pPr algn="ctr">
              <a:spcBef>
                <a:spcPts val="3200"/>
              </a:spcBef>
            </a:pPr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Lo I am with thee always.”</a:t>
            </a:r>
          </a:p>
        </p:txBody>
      </p:sp>
    </p:spTree>
    <p:extLst>
      <p:ext uri="{BB962C8B-B14F-4D97-AF65-F5344CB8AC3E}">
        <p14:creationId xmlns:p14="http://schemas.microsoft.com/office/powerpoint/2010/main" val="1696874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875" y="152400"/>
            <a:ext cx="16764512" cy="12192372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Missionary:  “One Sent”   John 20:21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“as my Father hath sent me, even so send I you.”</a:t>
            </a:r>
          </a:p>
          <a:p>
            <a:pPr marL="6350" indent="0" algn="ctr">
              <a:spcBef>
                <a:spcPts val="12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God calls all of His people to “follow Him” and to be willing to make any adjustments that may be necessary in order to do so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.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(Ro. 12:1,2; Heb. 12:1,2)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6350" indent="0" algn="ctr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I’d like to introduce some men that demonstrated this and changed the course of eternity for countless others as a result.</a:t>
            </a:r>
          </a:p>
          <a:p>
            <a:pPr marL="635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Their decisions set in motion events that rippled through time and eternity. </a:t>
            </a:r>
          </a:p>
        </p:txBody>
      </p:sp>
    </p:spTree>
    <p:extLst>
      <p:ext uri="{BB962C8B-B14F-4D97-AF65-F5344CB8AC3E}">
        <p14:creationId xmlns:p14="http://schemas.microsoft.com/office/powerpoint/2010/main" val="284048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478" y="-22836"/>
            <a:ext cx="16561305" cy="532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William Carey: 1761-1834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1785, Carey was  the schoolmaster for the village of Moulton.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also became the pastor to the local Baptist church.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this time he read Jonathan Edwards' Account of the Life of the Late Rev. David Brainerd and became deeply concerned with propagating the Christian Gospel throughout the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 b="32063"/>
          <a:stretch/>
        </p:blipFill>
        <p:spPr>
          <a:xfrm>
            <a:off x="13598147" y="6704264"/>
            <a:ext cx="3725447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141" y="5229092"/>
            <a:ext cx="13310006" cy="452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</a:rPr>
              <a:t>He addressed a preacher’s convention about the need to take the Great Commission seriously when an older and more respected preacher said: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</a:rPr>
              <a:t>"Young man, sit down! 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</a:rPr>
              <a:t> When God pleases to convert the heathen, he'll do it without consulting you or me."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7767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478" y="228600"/>
            <a:ext cx="16561305" cy="441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48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He argued that the Great Commission applied to all Christians, and he rebuked fellow believers of his day for ignoring it: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5334" b="1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"Multitudes sit at ease and give themselves no concern about the far greater part of their fellow sinners, who to this day, are lost in ignorance and idolatry."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3"/>
          <a:stretch/>
        </p:blipFill>
        <p:spPr>
          <a:xfrm>
            <a:off x="13445478" y="5331585"/>
            <a:ext cx="3725447" cy="3962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2868" y="4683199"/>
            <a:ext cx="135383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In 1792 he organized a missionary society, and at its inaugural meeting preached a sermon with the call,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b="1" i="1" dirty="0">
                <a:solidFill>
                  <a:srgbClr val="0000FF"/>
                </a:solidFill>
              </a:rPr>
              <a:t>"Expect great things from God;</a:t>
            </a:r>
          </a:p>
          <a:p>
            <a:pPr algn="ctr"/>
            <a:r>
              <a:rPr lang="en-US" sz="6600" b="1" i="1" dirty="0">
                <a:solidFill>
                  <a:srgbClr val="0000FF"/>
                </a:solidFill>
              </a:rPr>
              <a:t> attempt great things for God!"</a:t>
            </a:r>
            <a:endParaRPr lang="en-US" sz="5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238" y="6096000"/>
            <a:ext cx="16561305" cy="27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5400" b="1" dirty="0">
                <a:solidFill>
                  <a:schemeClr val="bg1"/>
                </a:solidFill>
              </a:rPr>
              <a:t>1783 Carey and his family of 5 (+1 on the way)  and Dr. John Thomas (former Surgeon) became pioneer missionaries and sailed to Calcutta, India. </a:t>
            </a:r>
            <a:endParaRPr lang="en-US" sz="54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D96EB-B23E-4768-A09B-1CA650A12E3A}"/>
              </a:ext>
            </a:extLst>
          </p:cNvPr>
          <p:cNvSpPr/>
          <p:nvPr/>
        </p:nvSpPr>
        <p:spPr>
          <a:xfrm>
            <a:off x="389478" y="228600"/>
            <a:ext cx="16383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“Pas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Pastor Andrew Fuller had said: </a:t>
            </a:r>
            <a:r>
              <a:rPr lang="en-US" sz="4800" b="1" i="1" dirty="0">
                <a:solidFill>
                  <a:srgbClr val="0000FF"/>
                </a:solidFill>
              </a:rPr>
              <a:t>“There is a gold mine in India; but it seems as deep as the </a:t>
            </a:r>
            <a:r>
              <a:rPr lang="en-US" sz="4800" b="1" i="1" dirty="0" err="1">
                <a:solidFill>
                  <a:srgbClr val="0000FF"/>
                </a:solidFill>
              </a:rPr>
              <a:t>centre</a:t>
            </a:r>
            <a:r>
              <a:rPr lang="en-US" sz="4800" b="1" i="1" dirty="0">
                <a:solidFill>
                  <a:srgbClr val="0000FF"/>
                </a:solidFill>
              </a:rPr>
              <a:t> of the earth; who will venture to explore it?"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Carey responded: </a:t>
            </a:r>
            <a:r>
              <a:rPr lang="en-US" sz="6600" b="1" i="1" dirty="0">
                <a:solidFill>
                  <a:srgbClr val="0000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"I will go down, </a:t>
            </a:r>
            <a:r>
              <a:rPr lang="en-US" sz="6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but remember </a:t>
            </a:r>
            <a:endParaRPr lang="en-US" sz="72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r>
              <a:rPr lang="en-US" sz="8800" b="1" i="1" dirty="0">
                <a:solidFill>
                  <a:srgbClr val="0000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             you must hold the rope."</a:t>
            </a:r>
            <a:endParaRPr lang="en-US" sz="1600" b="1" i="1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0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" y="2971800"/>
            <a:ext cx="17041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His influence extended beyond the church,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affecting the Indian culture.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54" y="152400"/>
            <a:ext cx="16832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In addition to translating the scriptures into Bengali, he formed a school and saw the formation of many Churches. </a:t>
            </a:r>
          </a:p>
        </p:txBody>
      </p:sp>
      <p:pic>
        <p:nvPicPr>
          <p:cNvPr id="1026" name="Picture 2" descr="Image result for Sati">
            <a:extLst>
              <a:ext uri="{FF2B5EF4-FFF2-40B4-BE49-F238E27FC236}">
                <a16:creationId xmlns:a16="http://schemas.microsoft.com/office/drawing/2014/main" id="{EB6418E2-0B7E-4ED5-8169-4D81DC0C8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2"/>
          <a:stretch/>
        </p:blipFill>
        <p:spPr bwMode="auto">
          <a:xfrm>
            <a:off x="10034954" y="4910792"/>
            <a:ext cx="7305309" cy="4980012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B1F6F-818D-4C59-A40F-8AB6535D7D15}"/>
              </a:ext>
            </a:extLst>
          </p:cNvPr>
          <p:cNvSpPr/>
          <p:nvPr/>
        </p:nvSpPr>
        <p:spPr>
          <a:xfrm>
            <a:off x="322923" y="5334000"/>
            <a:ext cx="10287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In 1829 the Indian government outlawed the Hindu practice of Sati.</a:t>
            </a:r>
          </a:p>
          <a:p>
            <a:pPr algn="ctr"/>
            <a:r>
              <a:rPr lang="en-US" sz="8000" b="1" i="1" dirty="0">
                <a:solidFill>
                  <a:srgbClr val="0000FF"/>
                </a:solidFill>
              </a:rPr>
              <a:t>“I can plod!” </a:t>
            </a:r>
            <a:endParaRPr lang="en-US" sz="8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5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dicalTeaching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RadicalTeachings</Template>
  <TotalTime>613</TotalTime>
  <Pages>0</Pages>
  <Words>2191</Words>
  <Characters>0</Characters>
  <Application>Microsoft Office PowerPoint</Application>
  <PresentationFormat>Custom</PresentationFormat>
  <Lines>0</Lines>
  <Paragraphs>198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Gentium Plus</vt:lpstr>
      <vt:lpstr>Georgia</vt:lpstr>
      <vt:lpstr>Lucida Grande</vt:lpstr>
      <vt:lpstr>Times New Roman</vt:lpstr>
      <vt:lpstr>RadicalTeachings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58</cp:revision>
  <dcterms:created xsi:type="dcterms:W3CDTF">2014-12-03T16:32:49Z</dcterms:created>
  <dcterms:modified xsi:type="dcterms:W3CDTF">2020-11-08T02:49:14Z</dcterms:modified>
</cp:coreProperties>
</file>