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  <p:sldMasterId id="2147483679" r:id="rId6"/>
  </p:sldMasterIdLst>
  <p:notesMasterIdLst>
    <p:notesMasterId r:id="rId39"/>
  </p:notesMasterIdLst>
  <p:sldIdLst>
    <p:sldId id="259" r:id="rId7"/>
    <p:sldId id="272" r:id="rId8"/>
    <p:sldId id="314" r:id="rId9"/>
    <p:sldId id="316" r:id="rId10"/>
    <p:sldId id="307" r:id="rId11"/>
    <p:sldId id="318" r:id="rId12"/>
    <p:sldId id="317" r:id="rId13"/>
    <p:sldId id="332" r:id="rId14"/>
    <p:sldId id="335" r:id="rId15"/>
    <p:sldId id="342" r:id="rId16"/>
    <p:sldId id="343" r:id="rId17"/>
    <p:sldId id="344" r:id="rId18"/>
    <p:sldId id="345" r:id="rId19"/>
    <p:sldId id="346" r:id="rId20"/>
    <p:sldId id="348" r:id="rId21"/>
    <p:sldId id="362" r:id="rId22"/>
    <p:sldId id="349" r:id="rId23"/>
    <p:sldId id="350" r:id="rId24"/>
    <p:sldId id="351" r:id="rId25"/>
    <p:sldId id="354" r:id="rId26"/>
    <p:sldId id="355" r:id="rId27"/>
    <p:sldId id="356" r:id="rId28"/>
    <p:sldId id="363" r:id="rId29"/>
    <p:sldId id="365" r:id="rId30"/>
    <p:sldId id="357" r:id="rId31"/>
    <p:sldId id="366" r:id="rId32"/>
    <p:sldId id="358" r:id="rId33"/>
    <p:sldId id="352" r:id="rId34"/>
    <p:sldId id="359" r:id="rId35"/>
    <p:sldId id="360" r:id="rId36"/>
    <p:sldId id="361" r:id="rId37"/>
    <p:sldId id="367" r:id="rId3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0099"/>
    <a:srgbClr val="66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D35-7665-4DD3-82AF-9CB52F4071F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4B693-4840-465E-8AC9-C87FBC1F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0CA77-ED0D-4A8F-B3A8-8C0FC305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C3E0-D2D8-4B8D-94E4-F057316DF655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4AB41-785F-48BD-BBEA-F889FB5C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AE77-6087-4C49-B401-0D250048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C20CB-6B3B-410D-AA05-6E31BC1A3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02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7E50B-230D-470E-BC11-2D050BB5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1551-1837-419A-BEEB-753D5E63C570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A829C-E262-410A-B643-79BFE302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579E-C5D6-42B5-B223-62950538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470E8-212D-4FC9-A01D-AFF86A462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4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EC6E1-FBE2-4F62-A049-56F9F494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F961-9477-453A-854A-25CA2E845763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4AC73-94DB-4CB8-B488-5BF207AE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9C01B-7094-4E8B-97D7-0ADFED63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9A7A-46CA-40BA-8926-26B3E16B0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33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86CA-32F4-4E3F-9ACA-B0DA979D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DD57-148F-4DCA-B83C-D3070EC79F64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440F2-AA46-422B-855A-D2F4B86D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86432-DA57-4869-B100-8A6ABBBD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E0FBB-70D2-41A1-8ABC-43E66546A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7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677A-41B0-4E43-A5C1-593C7FCBD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41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5B548-DFB1-4048-8889-62526754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706A-F08F-425D-8082-716E952CFFF2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37663-3D46-4D72-AAE7-52C6805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44A07-594A-4306-AA80-7DF2D4FE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3CCA9-FA7D-4E3A-8146-CF5447BAC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5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ED70B-D631-4C57-9355-F3390C2D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5EE8-3901-4AD6-A0B9-10FB5C5743D4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26CE-5C79-4967-B00E-0298EA4C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CE336-2475-4A94-9595-D0687BC2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9402D-1778-4E89-8556-5022E0264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85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3A27DA-3A8B-469A-BB48-51BD71EE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D180-00DA-4318-81E8-B5780115378B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75BF08-F0A1-491C-B026-F85EDE58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95D58F-9F38-4193-9FCF-7DEA81A1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F1B89-90F8-4C55-858E-C48976BAC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95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004955-70EE-47A5-AA3F-05B8CBE5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78A0-BB1D-4F87-9DEB-8316D09E9AB1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E12D04-15B7-487D-896D-16D13B6A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88B095-15FF-4D78-9A1C-5DF624E9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74BB3-9069-46B8-A3E4-3E4B44CC4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00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052D5C-21BA-4A00-9CA1-A5596783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84F1-589D-406E-8736-9984B70B26CD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F8BBED-82D9-4546-9537-D69EDBE4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DE49D8-E035-419E-8895-106D3A87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38D38-A11F-49C2-BA85-FBF24747C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60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DAE5FED-0763-4E21-B9AB-A5D67BD8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669F-2834-4BE6-923E-751D21FDD446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373C6F-49A7-49D5-95E9-52AA93D7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13202C-4882-4804-A95C-E2388B1A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C8DB9-0C0A-4561-8BC4-544051633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63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DC3906-3DAD-49C8-B1A9-857AF8FA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E086-F9F1-4E81-8C9B-4958B752A200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66491A-A89A-4C2B-B0C8-BAC9437C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836747-8D91-4BDE-8460-A3AD23B4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C776B-DD6A-427F-96DD-3B349489C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27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FCDB9F-83D8-46A3-8246-AE055A4B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E2CA-85D2-4B0E-8494-9F82D07D5C4C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0982E5-D04B-47C6-97DF-69AFC1D8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39D28F-16B1-4454-9DB9-FB2B4146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A5DCA-92BF-4013-B1A9-31939EBBC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68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6AAD96-8433-4112-AEB7-D5A07A1AB0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2A5FDC0-B46B-4A45-9209-9CC622487A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1B53-5A9F-4685-A07F-FDC1CA9B6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DC437-1C56-4BCB-A04D-02E015F639E7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351A7-7D6C-498C-BD62-7DCB799E7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715B6-0F40-4DD9-BC38-9F4E33772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48472ED-A956-446B-8D6B-89583ED113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77" r:id="rId7"/>
    <p:sldLayoutId id="2147483652" r:id="rId8"/>
    <p:sldLayoutId id="2147483651" r:id="rId9"/>
    <p:sldLayoutId id="2147483663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EB0A0A-CD2F-4B87-B80D-5540BA0E1F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3CA115-4D9A-42D3-8E71-E2D03E672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04BF-6AC5-48FC-B880-0F4239AA8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2705A-EAA8-4BDD-B9A2-E04FF10BFB0D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5F78-24C8-48D7-B0A0-E3CCD2CAA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C6F79-20ED-49E3-A00E-4AFEA5F3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17DF57A-562A-486E-9D5A-BA8898AE1E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D045DF44-9355-42DA-AA6F-8446ACE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about.com/fatherless-children-in-america-statistics-127039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89C4CC2-8019-405C-8F15-E7457773B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4" b="11378"/>
          <a:stretch/>
        </p:blipFill>
        <p:spPr bwMode="auto">
          <a:xfrm>
            <a:off x="20" y="10"/>
            <a:ext cx="9143980" cy="278294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F6426E2-7ACA-4740-92D4-1D82CA89F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" y="2804250"/>
            <a:ext cx="9144000" cy="1839515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to Basics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(or) Recalibrating our GPS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(God Positioning Sensor)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-76200" y="0"/>
            <a:ext cx="9144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Cor 10:11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“Now all these things happened unto them for ensamples: and they are written for our admonition, upon whom the ends of the world are come.”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this ancient Story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to do with us?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76200" y="0"/>
            <a:ext cx="9067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We, like Israel in 2 Kings 6,7 face: 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 Great Distress. 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Famine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Amos 8:11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"the days come, saith the Lord GOD, that I will send a famine, not of bread or of water,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of hearing the words of the LORD:"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2C03D-1FC0-462A-AE2B-35A59C8A99B8}"/>
              </a:ext>
            </a:extLst>
          </p:cNvPr>
          <p:cNvSpPr txBox="1"/>
          <p:nvPr/>
        </p:nvSpPr>
        <p:spPr>
          <a:xfrm>
            <a:off x="80682" y="3970318"/>
            <a:ext cx="90633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Hos 4:6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people are destroyed for lack of knowledge: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76200" y="0"/>
            <a:ext cx="90678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Great Distress. 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Tim. 3:1-3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 the last days, perilous times will come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men shall be lovers of their own selves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…without natural affection…”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1/5 kids conceived in U.S. are aborted.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(862,320 in 2017: Guttmacher institute)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2) &gt;1/4 kids don’t have Father at home.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5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5344F2-D88A-4A1E-A731-65269E74488A}"/>
              </a:ext>
            </a:extLst>
          </p:cNvPr>
          <p:cNvSpPr txBox="1"/>
          <p:nvPr/>
        </p:nvSpPr>
        <p:spPr>
          <a:xfrm>
            <a:off x="0" y="0"/>
            <a:ext cx="9144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l" fontAlgn="base">
              <a:buAutoNum type="arabicPeriod"/>
            </a:pPr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 Distress:</a:t>
            </a:r>
          </a:p>
          <a:p>
            <a:pPr algn="l" fontAlgn="base"/>
            <a:r>
              <a:rPr lang="en-US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a) Kids from fatherless homes account for: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63 % of youth suicides;   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90 % of all runaways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85 % of all behavioral disorders;  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71 % of High School dropouts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70 % of juveniles in state-operated institutions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75 % of patients in substance abuse centers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75 % of rapists motivated by displaced anger</a:t>
            </a:r>
            <a:endParaRPr lang="en-US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D8245-1DC4-4562-94AA-7FDE66C4F481}"/>
              </a:ext>
            </a:extLst>
          </p:cNvPr>
          <p:cNvSpPr txBox="1"/>
          <p:nvPr/>
        </p:nvSpPr>
        <p:spPr>
          <a:xfrm>
            <a:off x="381000" y="455295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https://www.liveabout.com/fatherless-children-in-america-statistics-1270392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7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76200" y="0"/>
            <a:ext cx="90678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We, like Israel in 2 Kings 6,7 face: 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Great Distress.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Fear 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Lk 21:26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Men's hearts failing them for fear."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 disease is still the # 1 killer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2) We’re seeing American Born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terrorism at work!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76200" y="0"/>
            <a:ext cx="90678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lphaUcPeriod" startAt="3"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FRUSTRATION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"Wherefore do ye … labor for that which satisfies not?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(Isa 55:2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Haggai 1:6-7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have sown much, and bring in little; ye eat, but ye have not enough;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drink, but ye are not filled with drink;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 clothe you, but there is none warm; and he that earns wages earns wages to put it into a bag with holes. Thus saith the LORD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Consider your ways.”</a:t>
            </a:r>
          </a:p>
        </p:txBody>
      </p:sp>
    </p:spTree>
    <p:extLst>
      <p:ext uri="{BB962C8B-B14F-4D97-AF65-F5344CB8AC3E}">
        <p14:creationId xmlns:p14="http://schemas.microsoft.com/office/powerpoint/2010/main" val="5801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76200" y="0"/>
            <a:ext cx="9067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 Great Distress.  </a:t>
            </a:r>
          </a:p>
          <a:p>
            <a:pPr marL="742950" marR="0" indent="-742950">
              <a:spcBef>
                <a:spcPts val="0"/>
              </a:spcBef>
              <a:spcAft>
                <a:spcPts val="0"/>
              </a:spcAft>
              <a:buAutoNum type="alphaUcPeriod" startAt="4"/>
            </a:pP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Fury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Looking to blame others!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C5C74-F9F8-48E3-AA05-643F98A8E115}"/>
              </a:ext>
            </a:extLst>
          </p:cNvPr>
          <p:cNvSpPr txBox="1"/>
          <p:nvPr/>
        </p:nvSpPr>
        <p:spPr>
          <a:xfrm>
            <a:off x="76200" y="136163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“If this country doesn’t give us what we want, then we’ll burn down this system.  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could be speaking figuratively or literally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…it’s a matter of interpretation.” 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Hawk Newsome  NYC BLM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1CB3B-C069-4742-9B1B-90EE18919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385" y="3004020"/>
            <a:ext cx="3103133" cy="2188654"/>
          </a:xfrm>
          <a:prstGeom prst="rect">
            <a:avLst/>
          </a:prstGeom>
        </p:spPr>
      </p:pic>
      <p:pic>
        <p:nvPicPr>
          <p:cNvPr id="5" name="Picture 2" descr="Damaging buildings disproportionately hurts the people protesters ...">
            <a:extLst>
              <a:ext uri="{FF2B5EF4-FFF2-40B4-BE49-F238E27FC236}">
                <a16:creationId xmlns:a16="http://schemas.microsoft.com/office/drawing/2014/main" id="{2DED4A53-83EA-4F97-8B8E-B9DB99951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09" y="3009623"/>
            <a:ext cx="3155017" cy="22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hen Americans Don't Riot, Politicians Feel Unrestrained - The ...">
            <a:extLst>
              <a:ext uri="{FF2B5EF4-FFF2-40B4-BE49-F238E27FC236}">
                <a16:creationId xmlns:a16="http://schemas.microsoft.com/office/drawing/2014/main" id="{F722370C-40B8-461A-9B4D-BF057250D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028950"/>
            <a:ext cx="2845509" cy="21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76200" y="0"/>
            <a:ext cx="90678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 Great Distress.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Famine, Fear, Frustration Fury:</a:t>
            </a:r>
          </a:p>
          <a:p>
            <a:pPr marL="742950" marR="0" indent="-742950">
              <a:spcBef>
                <a:spcPts val="0"/>
              </a:spcBef>
              <a:spcAft>
                <a:spcPts val="0"/>
              </a:spcAft>
              <a:buAutoNum type="alphaUcPeriod" startAt="5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Faithlessness: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5:40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ye will not come to me,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ye might have life.”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Instead of turning back to God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many turn to drink, drugs, deception.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 10:10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76200" y="0"/>
            <a:ext cx="9067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We, like Israel in 2 Kings 6,7 face: 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 Great Distress.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 Great Dilemma.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the lepers, each must decide: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What can I do?  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Who can I trust?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F88E5C-E03C-499B-A594-7CA1BA663290}"/>
              </a:ext>
            </a:extLst>
          </p:cNvPr>
          <p:cNvSpPr txBox="1"/>
          <p:nvPr/>
        </p:nvSpPr>
        <p:spPr>
          <a:xfrm>
            <a:off x="533400" y="3486150"/>
            <a:ext cx="47367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can I go?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334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76200" y="0"/>
            <a:ext cx="90678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God has already provided a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Great Deliverance! Mt. 11:28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“Come unto me, all ye that are heavy laden,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 will give you rest.”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10:10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thief comes…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steal, and to kill, and to destroy: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come that they might have life, and that they might have it more abundantly”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5F90A2-40A0-401C-87FB-13E9284EB4FA}"/>
              </a:ext>
            </a:extLst>
          </p:cNvPr>
          <p:cNvSpPr txBox="1"/>
          <p:nvPr/>
        </p:nvSpPr>
        <p:spPr>
          <a:xfrm>
            <a:off x="38100" y="133350"/>
            <a:ext cx="9067800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Satan can’t keep us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personal faith in Christ,</a:t>
            </a:r>
          </a:p>
          <a:p>
            <a:pPr algn="ctr">
              <a:spcBef>
                <a:spcPts val="18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He’ll seek to keep us from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practically Following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Him!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(John 10:10; 2 Cor 11:2,3; Col. 2:6-10;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Phil. 3:17-20; Gal. 2:20-3:1; etc.)</a:t>
            </a:r>
          </a:p>
        </p:txBody>
      </p:sp>
    </p:spTree>
    <p:extLst>
      <p:ext uri="{BB962C8B-B14F-4D97-AF65-F5344CB8AC3E}">
        <p14:creationId xmlns:p14="http://schemas.microsoft.com/office/powerpoint/2010/main" val="190253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76200" y="0"/>
            <a:ext cx="90678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Those who come in faith to Jesus find: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 Pardon: Ro. 8:1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“There is therefore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now no condemnation…”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120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Ro. 5:1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 have peace with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God through our Lord Jesus Christ.”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Protection:  Jn 10:28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give unto them eternal life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and they shall never perish…”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76200" y="0"/>
            <a:ext cx="9067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Those who come in faith to Jesus find: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Provision Phil. 4:19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“My God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shall supply all your need…”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Acts 1:8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“my witnesses…”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A9A5A-58AF-4786-A205-C598A689B11F}"/>
              </a:ext>
            </a:extLst>
          </p:cNvPr>
          <p:cNvSpPr txBox="1"/>
          <p:nvPr/>
        </p:nvSpPr>
        <p:spPr>
          <a:xfrm>
            <a:off x="76200" y="2343150"/>
            <a:ext cx="899384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 Cor 5:19,20   </a:t>
            </a:r>
            <a:r>
              <a:rPr lang="en-US" sz="2800" dirty="0">
                <a:solidFill>
                  <a:srgbClr val="FF0000"/>
                </a:solidFill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was in Christ, reconciling the world unto himself… and hath committed unto us the word of reconciliation.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then we are ambassadors for Christ…</a:t>
            </a:r>
          </a:p>
          <a:p>
            <a:pPr algn="ctr"/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reconciled to God!</a:t>
            </a:r>
          </a:p>
          <a:p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1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924027-385B-4474-94B5-6592CFAD02C6}"/>
              </a:ext>
            </a:extLst>
          </p:cNvPr>
          <p:cNvSpPr txBox="1"/>
          <p:nvPr/>
        </p:nvSpPr>
        <p:spPr>
          <a:xfrm>
            <a:off x="76200" y="57150"/>
            <a:ext cx="90678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Application: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Face the same choice as the lepers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experienced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God’s Great Deliverance,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those back “in the city” were starving!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Will we horde God’s Pardon, Peace, Protection and Provision for ourselves 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so miss His Purpose?</a:t>
            </a:r>
            <a:endParaRPr lang="en-US" sz="8800" b="1" dirty="0">
              <a:effectLst/>
              <a:latin typeface="CAC Valian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1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924027-385B-4474-94B5-6592CFAD02C6}"/>
              </a:ext>
            </a:extLst>
          </p:cNvPr>
          <p:cNvSpPr txBox="1"/>
          <p:nvPr/>
        </p:nvSpPr>
        <p:spPr>
          <a:xfrm>
            <a:off x="76200" y="57150"/>
            <a:ext cx="90678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we Partner with God in   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sharing His provision, peace, plan, etc. with others regardless of the: </a:t>
            </a:r>
          </a:p>
          <a:p>
            <a:pPr marL="685800" marR="0" lvl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04800" algn="l"/>
              </a:tabLs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isks </a:t>
            </a:r>
          </a:p>
          <a:p>
            <a:pPr marL="685800" marR="0" lvl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04800" algn="l"/>
              </a:tabLs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idicule</a:t>
            </a:r>
          </a:p>
          <a:p>
            <a:pPr marL="685800" marR="0" lvl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04800" algn="l"/>
              </a:tabLs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ejection?</a:t>
            </a:r>
            <a:endParaRPr lang="en-US" sz="7200" b="1" dirty="0">
              <a:effectLst/>
              <a:latin typeface="CAC Valian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76200" y="0"/>
            <a:ext cx="9067800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didn’t have to convince them,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they did have to tell them!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0089F0-5EDF-4C07-A377-42E573E70A2B}"/>
              </a:ext>
            </a:extLst>
          </p:cNvPr>
          <p:cNvSpPr txBox="1"/>
          <p:nvPr/>
        </p:nvSpPr>
        <p:spPr>
          <a:xfrm>
            <a:off x="76200" y="1417588"/>
            <a:ext cx="8991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Ez. 3:17,18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made thee a watchman …therefore hear the word at my mouth,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give them warning from me.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I say unto the wicked, Thou shalt surely die; and thou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 not warning, …to save his life;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same wicked man shall die in his iniquity; </a:t>
            </a:r>
          </a:p>
          <a:p>
            <a:pPr algn="ctr"/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his blood will I require at thine hand. “</a:t>
            </a:r>
          </a:p>
        </p:txBody>
      </p:sp>
    </p:spTree>
    <p:extLst>
      <p:ext uri="{BB962C8B-B14F-4D97-AF65-F5344CB8AC3E}">
        <p14:creationId xmlns:p14="http://schemas.microsoft.com/office/powerpoint/2010/main" val="424079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924027-385B-4474-94B5-6592CFAD02C6}"/>
              </a:ext>
            </a:extLst>
          </p:cNvPr>
          <p:cNvSpPr txBox="1"/>
          <p:nvPr/>
        </p:nvSpPr>
        <p:spPr>
          <a:xfrm>
            <a:off x="152400" y="209551"/>
            <a:ext cx="89916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“If there is one thing which pierces the Master’s heart with unutterable grief,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not the world’s iniquity,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the Churches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indifference.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FB Meyer.</a:t>
            </a:r>
            <a:endParaRPr lang="en-US" sz="6600" dirty="0">
              <a:effectLst/>
              <a:latin typeface="CAC Valian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.B. Meyer - Man of God">
            <a:extLst>
              <a:ext uri="{FF2B5EF4-FFF2-40B4-BE49-F238E27FC236}">
                <a16:creationId xmlns:a16="http://schemas.microsoft.com/office/drawing/2014/main" id="{46692F70-21D5-4064-92D7-C8A50E1B0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715406"/>
            <a:ext cx="1593476" cy="24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76200" y="0"/>
            <a:ext cx="9067800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the starving citizens of Samaria, Each must decide what they will do with the message of hope. 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 2:3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"How shall we escape,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neglect 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amele’ō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careless of)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great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salvation?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Sōtēri’a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deliverance, rescue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D66326-C143-4F5D-86D6-F3CB3711EDB6}"/>
              </a:ext>
            </a:extLst>
          </p:cNvPr>
          <p:cNvSpPr txBox="1"/>
          <p:nvPr/>
        </p:nvSpPr>
        <p:spPr>
          <a:xfrm>
            <a:off x="152400" y="361950"/>
            <a:ext cx="89154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3600" dirty="0"/>
              <a:t>“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Lonely faces looking for the sunrise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to find another busy day.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Lonely faces all around the city;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afraid but too ashamed to pray.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Lonely faces do I see;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Lonely faces haunt my memory.”</a:t>
            </a:r>
            <a:b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D66326-C143-4F5D-86D6-F3CB3711EDB6}"/>
              </a:ext>
            </a:extLst>
          </p:cNvPr>
          <p:cNvSpPr txBox="1"/>
          <p:nvPr/>
        </p:nvSpPr>
        <p:spPr>
          <a:xfrm>
            <a:off x="33618" y="438150"/>
            <a:ext cx="9067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dirty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Lonely eyes--I see them in the subway;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Burdened by the worries of the day.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at leisure, but they're so unhappy;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Tired of foolish roles they try to play.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Lonely people do I see;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Lonely people haunt my memory.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75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D66326-C143-4F5D-86D6-F3CB3711EDB6}"/>
              </a:ext>
            </a:extLst>
          </p:cNvPr>
          <p:cNvSpPr txBox="1"/>
          <p:nvPr/>
        </p:nvSpPr>
        <p:spPr>
          <a:xfrm>
            <a:off x="0" y="0"/>
            <a:ext cx="9144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dirty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Abundant life He came to truly give man;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so few His gift of grace receive.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Lonely people live in every city;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who face a dark and lonely grave.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Lonely faces do I see;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Lonely voices calling out to me.”</a:t>
            </a:r>
          </a:p>
          <a:p>
            <a:pPr algn="ctr"/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455A3-FA8B-4598-B582-8A7A2DF4368B}"/>
              </a:ext>
            </a:extLst>
          </p:cNvPr>
          <p:cNvSpPr txBox="1"/>
          <p:nvPr/>
        </p:nvSpPr>
        <p:spPr>
          <a:xfrm>
            <a:off x="2209800" y="4520953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Words &amp; Music by Billie Hanks, Jr. (c) 1967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5F90A2-40A0-401C-87FB-13E9284EB4FA}"/>
              </a:ext>
            </a:extLst>
          </p:cNvPr>
          <p:cNvSpPr txBox="1"/>
          <p:nvPr/>
        </p:nvSpPr>
        <p:spPr>
          <a:xfrm>
            <a:off x="38100" y="133350"/>
            <a:ext cx="90678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hamartanō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its very nature implies that we’re drifting from God. </a:t>
            </a:r>
          </a:p>
          <a:p>
            <a:pPr algn="ctr">
              <a:spcBef>
                <a:spcPts val="12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1:13-16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“every man is tempted, when he is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drawn away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his own lust, and enticed. </a:t>
            </a:r>
          </a:p>
          <a:p>
            <a:pPr algn="ctr">
              <a:spcBef>
                <a:spcPts val="120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lust has conceived, it brings forth sin: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sin,  when it’s finished, brings forth death.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err,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(drift)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beloved brethren.”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lly Sunday topic of March 15 discussion | News, Sports, Jobs ...">
            <a:extLst>
              <a:ext uri="{FF2B5EF4-FFF2-40B4-BE49-F238E27FC236}">
                <a16:creationId xmlns:a16="http://schemas.microsoft.com/office/drawing/2014/main" id="{D5B1E968-5989-406A-B709-FC25EBA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9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A4C955-6970-4CCD-A0CC-C7DA69578C4B}"/>
              </a:ext>
            </a:extLst>
          </p:cNvPr>
          <p:cNvSpPr txBox="1"/>
          <p:nvPr/>
        </p:nvSpPr>
        <p:spPr>
          <a:xfrm>
            <a:off x="304800" y="133350"/>
            <a:ext cx="8534400" cy="1077218"/>
          </a:xfrm>
          <a:prstGeom prst="rect">
            <a:avLst/>
          </a:prstGeom>
          <a:solidFill>
            <a:schemeClr val="bg1">
              <a:alpha val="9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“I never see a man or a woman or boy or girl but I do not think that God has a plan for them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8D530-0E90-4C1E-9757-421F6128FC81}"/>
              </a:ext>
            </a:extLst>
          </p:cNvPr>
          <p:cNvSpPr txBox="1"/>
          <p:nvPr/>
        </p:nvSpPr>
        <p:spPr>
          <a:xfrm>
            <a:off x="381000" y="3804626"/>
            <a:ext cx="8610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He will use each of us to His glory </a:t>
            </a:r>
          </a:p>
          <a:p>
            <a:pPr algn="ctr"/>
            <a:r>
              <a:rPr lang="en-US" sz="3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we will only let Him.”  Billy Sunday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00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mer Alvan Rodeheaver">
            <a:extLst>
              <a:ext uri="{FF2B5EF4-FFF2-40B4-BE49-F238E27FC236}">
                <a16:creationId xmlns:a16="http://schemas.microsoft.com/office/drawing/2014/main" id="{1FA4837B-9D75-4CC9-88DD-A181B8FC1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36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utographs as Artifacts | From the Vault">
            <a:extLst>
              <a:ext uri="{FF2B5EF4-FFF2-40B4-BE49-F238E27FC236}">
                <a16:creationId xmlns:a16="http://schemas.microsoft.com/office/drawing/2014/main" id="{ED6AA7A3-1921-4221-BADB-7B33F0DB8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49"/>
            <a:ext cx="6057900" cy="399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C0E35-2550-4B3A-AD93-3C5C4FB186D6}"/>
              </a:ext>
            </a:extLst>
          </p:cNvPr>
          <p:cNvSpPr txBox="1"/>
          <p:nvPr/>
        </p:nvSpPr>
        <p:spPr>
          <a:xfrm>
            <a:off x="762000" y="3867150"/>
            <a:ext cx="8953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Homer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Rodeheaver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little Joey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5839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3C0E35-2550-4B3A-AD93-3C5C4FB186D6}"/>
              </a:ext>
            </a:extLst>
          </p:cNvPr>
          <p:cNvSpPr txBox="1"/>
          <p:nvPr/>
        </p:nvSpPr>
        <p:spPr>
          <a:xfrm>
            <a:off x="38100" y="3355289"/>
            <a:ext cx="8953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Who will be in heaven </a:t>
            </a:r>
          </a:p>
          <a:p>
            <a:pPr algn="ctr"/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because of your witness?</a:t>
            </a:r>
            <a:endParaRPr lang="en-US" sz="4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AD594-790C-483C-90B7-5E980081F805}"/>
              </a:ext>
            </a:extLst>
          </p:cNvPr>
          <p:cNvSpPr txBox="1"/>
          <p:nvPr/>
        </p:nvSpPr>
        <p:spPr>
          <a:xfrm>
            <a:off x="381000" y="13335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Acts 1:8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shall be witnesses unto me…”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ps for Sharing the Gospel - Pine Cove">
            <a:extLst>
              <a:ext uri="{FF2B5EF4-FFF2-40B4-BE49-F238E27FC236}">
                <a16:creationId xmlns:a16="http://schemas.microsoft.com/office/drawing/2014/main" id="{AD8DE45D-95CE-4590-AB87-33680997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72671"/>
            <a:ext cx="2944308" cy="19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eartCry">
            <a:extLst>
              <a:ext uri="{FF2B5EF4-FFF2-40B4-BE49-F238E27FC236}">
                <a16:creationId xmlns:a16="http://schemas.microsoft.com/office/drawing/2014/main" id="{48514340-C72B-4BB1-A754-52D499176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91"/>
          <a:stretch/>
        </p:blipFill>
        <p:spPr bwMode="auto">
          <a:xfrm>
            <a:off x="6400395" y="819150"/>
            <a:ext cx="259120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5 Misunderstandings People Encounter when Sharing the Gospel - One ...">
            <a:extLst>
              <a:ext uri="{FF2B5EF4-FFF2-40B4-BE49-F238E27FC236}">
                <a16:creationId xmlns:a16="http://schemas.microsoft.com/office/drawing/2014/main" id="{D1F335A4-4A19-48FD-A65E-C02E8353C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" y="972670"/>
            <a:ext cx="2917658" cy="19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6D145D-75F9-4FE1-92DE-013659D355CF}"/>
              </a:ext>
            </a:extLst>
          </p:cNvPr>
          <p:cNvSpPr txBox="1"/>
          <p:nvPr/>
        </p:nvSpPr>
        <p:spPr>
          <a:xfrm>
            <a:off x="-76200" y="0"/>
            <a:ext cx="9296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avoid the drift of sin, we need to be able to accurately “plot” our position </a:t>
            </a:r>
          </a:p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Using reliable reference points.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9497B-6034-4928-BCA1-3603EEE5B594}"/>
              </a:ext>
            </a:extLst>
          </p:cNvPr>
          <p:cNvSpPr txBox="1"/>
          <p:nvPr/>
        </p:nvSpPr>
        <p:spPr>
          <a:xfrm>
            <a:off x="190500" y="203835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such “reference points”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we’ll not recognize how far we’ve drifted from God’s original course/purpose for us.  (Heb. 12:1,2)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6C6F-307D-4E19-9FBE-8F23FC258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4" b="11378"/>
          <a:stretch/>
        </p:blipFill>
        <p:spPr bwMode="auto">
          <a:xfrm>
            <a:off x="0" y="0"/>
            <a:ext cx="1962802" cy="135255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466850" y="-95250"/>
            <a:ext cx="76962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Every believer has the same </a:t>
            </a: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Basic Priorities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(Points of Reference) </a:t>
            </a:r>
            <a:r>
              <a:rPr lang="en-US" sz="4000" b="1" dirty="0">
                <a:latin typeface="Times New Roman" panose="02020603050405020304" pitchFamily="18" charset="0"/>
              </a:rPr>
              <a:t>revealed in: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88D25-574E-4661-A3CA-66182777F444}"/>
              </a:ext>
            </a:extLst>
          </p:cNvPr>
          <p:cNvSpPr txBox="1"/>
          <p:nvPr/>
        </p:nvSpPr>
        <p:spPr>
          <a:xfrm>
            <a:off x="76200" y="1885586"/>
            <a:ext cx="8610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Commission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(Mt. 28:18-20)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Commandment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(Mt. 22:36-39)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morning we’ll consider the first of these “Priorities”!</a:t>
            </a:r>
          </a:p>
        </p:txBody>
      </p:sp>
    </p:spTree>
    <p:extLst>
      <p:ext uri="{BB962C8B-B14F-4D97-AF65-F5344CB8AC3E}">
        <p14:creationId xmlns:p14="http://schemas.microsoft.com/office/powerpoint/2010/main" val="329060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6C6F-307D-4E19-9FBE-8F23FC258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4" b="11378"/>
          <a:stretch/>
        </p:blipFill>
        <p:spPr bwMode="auto">
          <a:xfrm>
            <a:off x="0" y="0"/>
            <a:ext cx="990600" cy="87092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19200" y="0"/>
            <a:ext cx="8077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Priorities of God’s People:</a:t>
            </a:r>
            <a:endParaRPr lang="en-US" sz="40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76200" y="870921"/>
            <a:ext cx="89916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180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Acts 1:8 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"But ye shall receive power,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after the Holy Ghost is come upon you: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ye shall be witnesses unto me…”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7BB52-307E-453E-8663-24D7F59B330A}"/>
              </a:ext>
            </a:extLst>
          </p:cNvPr>
          <p:cNvSpPr txBox="1"/>
          <p:nvPr/>
        </p:nvSpPr>
        <p:spPr>
          <a:xfrm>
            <a:off x="0" y="2849838"/>
            <a:ext cx="91193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the first element of the Great Commission.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Mk 16:15  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“Go into all the world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prea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(share)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gospel” 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(good news!)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52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76200" y="0"/>
            <a:ext cx="9220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4:19; Mark 1:17 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“Follow me,</a:t>
            </a:r>
            <a:endParaRPr lang="en-US" sz="40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88D25-574E-4661-A3CA-66182777F444}"/>
              </a:ext>
            </a:extLst>
          </p:cNvPr>
          <p:cNvSpPr txBox="1"/>
          <p:nvPr/>
        </p:nvSpPr>
        <p:spPr>
          <a:xfrm>
            <a:off x="3406588" y="819150"/>
            <a:ext cx="5638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will make you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become)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fishers of men!”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eter">
            <a:extLst>
              <a:ext uri="{FF2B5EF4-FFF2-40B4-BE49-F238E27FC236}">
                <a16:creationId xmlns:a16="http://schemas.microsoft.com/office/drawing/2014/main" id="{336F8EE5-38E4-4A45-86DD-756217A0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023"/>
            <a:ext cx="3124200" cy="37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DB811-5229-4EFF-8135-7C35805FD203}"/>
              </a:ext>
            </a:extLst>
          </p:cNvPr>
          <p:cNvSpPr txBox="1"/>
          <p:nvPr/>
        </p:nvSpPr>
        <p:spPr>
          <a:xfrm>
            <a:off x="3066770" y="3076158"/>
            <a:ext cx="61346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few weeks ago we examined a story from Ancient Israel that illustrated this priority. </a:t>
            </a:r>
            <a:endParaRPr lang="en-US" sz="6600" b="1" dirty="0">
              <a:effectLst/>
              <a:latin typeface="CAC Valian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-76200" y="0"/>
            <a:ext cx="91440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2 Kings 6 &amp; 7 Ancient Israel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faced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terrible Distress. (Famine)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lepers faced a Dilemma;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eventually learning that God had provided a Great 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(but unknown)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Deliverance.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Discovery led them to a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of Decision.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they would share what they knew!)</a:t>
            </a:r>
            <a:endParaRPr lang="en-US" sz="32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35BE1-03E3-4DB2-B80E-99AF30F57E10}"/>
              </a:ext>
            </a:extLst>
          </p:cNvPr>
          <p:cNvSpPr txBox="1"/>
          <p:nvPr/>
        </p:nvSpPr>
        <p:spPr>
          <a:xfrm>
            <a:off x="-76200" y="0"/>
            <a:ext cx="9144000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closed this message with this challenge: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week, Spend some time in 2 Kings 6,7 and ask yourself 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(and your God):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What does this have to do with me?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Who/Where am I in this story?</a:t>
            </a:r>
          </a:p>
          <a:p>
            <a:pPr marR="0" algn="ctr">
              <a:spcBef>
                <a:spcPts val="180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you’ve made the 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“Great Discovery”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should lead to a “Great Decision!”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0" ma:contentTypeDescription="Create a new document." ma:contentTypeScope="" ma:versionID="2a59e408ab06c6f6debebf652febdf73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7b412c5fdf1b45cbd350cb6d98b70aa5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76EBA9-205F-428F-A632-B2B2534D4EAF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c7616ae0-bc3b-4475-9d6b-4c1fddd552c4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7BC6B0-0550-4387-B63E-F15D17A6A2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3D4A83-F3CD-448F-A500-72F006A940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1691</Words>
  <Application>Microsoft Office PowerPoint</Application>
  <PresentationFormat>On-screen Show (16:9)</PresentationFormat>
  <Paragraphs>174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CAC Valiant</vt:lpstr>
      <vt:lpstr>Calibri</vt:lpstr>
      <vt:lpstr>GillSans</vt:lpstr>
      <vt:lpstr>Times New Roman</vt:lpstr>
      <vt:lpstr>Wingdings</vt:lpstr>
      <vt:lpstr>Office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literally means  “A Follower of Jesus Christ”</dc:title>
  <dc:creator>Keith Peters</dc:creator>
  <cp:lastModifiedBy>Admin</cp:lastModifiedBy>
  <cp:revision>17</cp:revision>
  <dcterms:created xsi:type="dcterms:W3CDTF">2020-06-11T21:00:52Z</dcterms:created>
  <dcterms:modified xsi:type="dcterms:W3CDTF">2020-07-09T20:31:02Z</dcterms:modified>
</cp:coreProperties>
</file>