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37"/>
  </p:notesMasterIdLst>
  <p:sldIdLst>
    <p:sldId id="376" r:id="rId4"/>
    <p:sldId id="347" r:id="rId5"/>
    <p:sldId id="346" r:id="rId6"/>
    <p:sldId id="348" r:id="rId7"/>
    <p:sldId id="377" r:id="rId8"/>
    <p:sldId id="356" r:id="rId9"/>
    <p:sldId id="349" r:id="rId10"/>
    <p:sldId id="350" r:id="rId11"/>
    <p:sldId id="351" r:id="rId12"/>
    <p:sldId id="352" r:id="rId13"/>
    <p:sldId id="354" r:id="rId14"/>
    <p:sldId id="355" r:id="rId15"/>
    <p:sldId id="353" r:id="rId16"/>
    <p:sldId id="357" r:id="rId17"/>
    <p:sldId id="358" r:id="rId18"/>
    <p:sldId id="359" r:id="rId19"/>
    <p:sldId id="313" r:id="rId20"/>
    <p:sldId id="360" r:id="rId21"/>
    <p:sldId id="362" r:id="rId22"/>
    <p:sldId id="363" r:id="rId23"/>
    <p:sldId id="364" r:id="rId24"/>
    <p:sldId id="365" r:id="rId25"/>
    <p:sldId id="366" r:id="rId26"/>
    <p:sldId id="378" r:id="rId27"/>
    <p:sldId id="367" r:id="rId28"/>
    <p:sldId id="368" r:id="rId29"/>
    <p:sldId id="369" r:id="rId30"/>
    <p:sldId id="361" r:id="rId31"/>
    <p:sldId id="370" r:id="rId32"/>
    <p:sldId id="371" r:id="rId33"/>
    <p:sldId id="372" r:id="rId34"/>
    <p:sldId id="373" r:id="rId35"/>
    <p:sldId id="374" r:id="rId3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3" autoAdjust="0"/>
  </p:normalViewPr>
  <p:slideViewPr>
    <p:cSldViewPr snapToGrid="0" snapToObjects="1">
      <p:cViewPr varScale="1">
        <p:scale>
          <a:sx n="131" d="100"/>
          <a:sy n="131" d="100"/>
        </p:scale>
        <p:origin x="642" y="-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0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F8E8D-38FC-417F-9D96-F956842A0334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82D70-3EAE-42DA-AD62-6394F9C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4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3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04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07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5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0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4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2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6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6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1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9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1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4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53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38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77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72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82D70-3EAE-42DA-AD62-6394F9C4DF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E2BF-8BF5-4476-ADC9-D293D0C9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B6F86-FE26-4016-B9B9-73003BF5DEC5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29205-BEF1-492F-B340-2D1FE2B5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9BE9-F00A-4975-9EB3-A3F07BA5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415BB-9199-4FAA-B37D-630A98FCD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79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3389-C7FA-4288-83BE-409C7E9A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08801-F714-4EF7-9EEE-67BE133573E1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BB0E0-662E-4DD6-9D9A-886BFBFF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86FC-3187-46DE-BF7D-7616FEF8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7116-D708-4CB5-AF31-D348CF0CD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63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5ACA-34AC-44C8-9B23-D7090DC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D853-3DA4-4B62-9D0C-8CA5E9AA53D7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E0F5C-6DCD-42AF-B403-3B7814A0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C02E8-15B7-49F2-AB7E-19A091E7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D18A1-C0A9-4A34-87BD-4ADE3EDA0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8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962D2D-3B18-458C-A511-9840420B918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</a:rPr>
              <a:pPr defTabSz="685800"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135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62D2D-3B18-458C-A511-9840420B9187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5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DDDD-2A36-44A9-800E-C4D423A5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ACC8E-BCF3-460F-BCB0-D5E453C840B7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C4FB9-84F8-486F-B9CD-BE6BDA11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867F0-5B48-45F6-A051-00636C6B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4551-BCD4-4C79-96AF-260143573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B343-F5C9-44B7-8978-29332CFE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7B360-BE97-4BEE-BD85-B3FC8B682CDD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21FD-B953-4186-A19A-56E5E33D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65D8-6EF3-4374-8761-8B73B0AD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2FD40-D11B-4122-B886-3EC581B1F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3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5F37D4-4298-40C5-873B-7D42A637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51590-2E92-4DC3-87F1-3A29E3BB9040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9965D-BC7B-45B7-BE0C-1C8B87DD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34BFEF-EC89-494A-8460-265181B6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E7AB-2845-42F8-8122-E7C5EEE58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6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2DAAEC-AE7F-4295-8F44-EEEB0866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8C169-3558-4631-B7F1-0B94ADDC656B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53B618-E391-44EF-ACF4-6A86EE6B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DB1AEE-57F2-4DF0-8409-A734BFF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A8C95-779F-43C1-9DB3-44CD7C239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1D1F75-4E9F-42AF-873C-DF0EC273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EE349-4FEE-440A-A318-7906C18D75B0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615D4C-4562-44CE-8EDA-C6BCA2BC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408ECF-68AC-4FCD-822A-47BDC6AF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324E-9B95-4B90-B401-7FFFE3974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712E91-7DFE-4BC5-80F6-0EA364CD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D2DC7-E732-4B38-AB67-885F7778B758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9C5981-C6EA-4E2A-83D9-E60BDA90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A875B0-BA7B-46D6-B00F-D91D5DED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3BD5-BCB6-44C7-A83F-2EF1EB828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07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3297B5-8B68-40EB-B6E8-7457C9A5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DB6A6-A66C-456B-8D33-CE6FEB07DE4C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12DFDF-2DE6-4DD5-B57C-CEB60E53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E862DF-2C23-40F9-A44A-6C6A79DE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37BE-553F-41EA-AA02-F385C362F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7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3098B-E1CC-4EAC-A3D4-39010BE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1BA760-43D3-414F-A65A-26033C1B18FA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470969-B927-4C60-9487-0BBC98DC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10E217-201B-454A-BB86-232143C7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D44C-A116-4240-8B74-CE2B80CF1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96635F2-2665-42CF-A1AC-83DA7E39FB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D029465-0723-475B-9E2A-BD83D4309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5CC06-8619-4678-95F5-186C91046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F61EE9F-F3E2-4548-BAF4-E54BB1A46E58}" type="datetimeFigureOut">
              <a:rPr lang="en-US" altLang="en-US"/>
              <a:pPr/>
              <a:t>4/15/2018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57255-5132-4C1A-AA73-3F403BCAE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9FE1-773F-4F4F-B308-0D7E3A10E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D0344C-F4A5-431A-8F57-7A73A9623D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1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63" y="1537855"/>
            <a:ext cx="6729846" cy="1537854"/>
          </a:xfrm>
        </p:spPr>
        <p:txBody>
          <a:bodyPr anchor="t">
            <a:noAutofit/>
          </a:bodyPr>
          <a:lstStyle/>
          <a:p>
            <a:pPr algn="ctr"/>
            <a:r>
              <a:rPr lang="en-US" altLang="en-US" sz="6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Journey of Faith!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390D4-B069-4BC1-8C80-EF5084D28DC7}"/>
              </a:ext>
            </a:extLst>
          </p:cNvPr>
          <p:cNvSpPr/>
          <p:nvPr/>
        </p:nvSpPr>
        <p:spPr>
          <a:xfrm>
            <a:off x="141450" y="4435614"/>
            <a:ext cx="7584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“For we walk by faith”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5:7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know what to believe!”</a:t>
            </a:r>
          </a:p>
          <a:p>
            <a:r>
              <a:rPr lang="en-US" sz="4800" b="1" dirty="0"/>
              <a:t>1. Satan is a author of </a:t>
            </a:r>
            <a:r>
              <a:rPr lang="en-US" sz="4800" b="1" i="1" u="sng" dirty="0">
                <a:solidFill>
                  <a:srgbClr val="FF0066"/>
                </a:solidFill>
              </a:rPr>
              <a:t>Confusion</a:t>
            </a:r>
            <a:r>
              <a:rPr lang="en-US" sz="4800" b="1" dirty="0"/>
              <a:t>.  </a:t>
            </a:r>
            <a:endParaRPr lang="en-US" dirty="0"/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He’s the master of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he-IL" sz="4400" dirty="0"/>
              <a:t>שָׂטָן‎</a:t>
            </a:r>
            <a:r>
              <a:rPr lang="en-US" sz="4400" dirty="0"/>
              <a:t> (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śāṭān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Adversary.</a:t>
            </a:r>
          </a:p>
          <a:p>
            <a:r>
              <a:rPr lang="en-US" sz="4400" b="1" dirty="0"/>
              <a:t>Σατα</a:t>
            </a:r>
            <a:r>
              <a:rPr lang="en-US" sz="4400" b="1" dirty="0" err="1"/>
              <a:t>νᾶς</a:t>
            </a:r>
            <a:r>
              <a:rPr lang="en-US" sz="4400" b="1" dirty="0"/>
              <a:t> (</a:t>
            </a:r>
            <a:r>
              <a:rPr lang="en-US" sz="4400" b="1" dirty="0" err="1"/>
              <a:t>Satanas</a:t>
            </a:r>
            <a:r>
              <a:rPr lang="en-US" sz="4400" b="1" dirty="0"/>
              <a:t>)  Accuser, slanderer.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 is not of faith is sin”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14:23</a:t>
            </a:r>
          </a:p>
        </p:txBody>
      </p:sp>
    </p:spTree>
    <p:extLst>
      <p:ext uri="{BB962C8B-B14F-4D97-AF65-F5344CB8AC3E}">
        <p14:creationId xmlns:p14="http://schemas.microsoft.com/office/powerpoint/2010/main" val="34009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He’s the master of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Eve in Gen. 3:1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serpent was    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more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any …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and he said…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satan in the garden of eden">
            <a:extLst>
              <a:ext uri="{FF2B5EF4-FFF2-40B4-BE49-F238E27FC236}">
                <a16:creationId xmlns:a16="http://schemas.microsoft.com/office/drawing/2014/main" id="{98BB43A4-8539-45A8-BA52-9F6EFF6D7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16864" b="20293"/>
          <a:stretch/>
        </p:blipFill>
        <p:spPr bwMode="auto">
          <a:xfrm>
            <a:off x="4205076" y="2199825"/>
            <a:ext cx="4938923" cy="290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8DFF42-D5A9-48C2-BFE0-6523D829CB8C}"/>
              </a:ext>
            </a:extLst>
          </p:cNvPr>
          <p:cNvSpPr/>
          <p:nvPr/>
        </p:nvSpPr>
        <p:spPr>
          <a:xfrm>
            <a:off x="1" y="2943675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“yea hath God said..?”</a:t>
            </a:r>
          </a:p>
        </p:txBody>
      </p:sp>
    </p:spTree>
    <p:extLst>
      <p:ext uri="{BB962C8B-B14F-4D97-AF65-F5344CB8AC3E}">
        <p14:creationId xmlns:p14="http://schemas.microsoft.com/office/powerpoint/2010/main" val="36338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He’s the master of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John the Baptist Mt. 11:2,3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John the Baptist in prison">
            <a:extLst>
              <a:ext uri="{FF2B5EF4-FFF2-40B4-BE49-F238E27FC236}">
                <a16:creationId xmlns:a16="http://schemas.microsoft.com/office/drawing/2014/main" id="{4DEA3634-BBC5-451D-834E-0AA8DAD9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0991"/>
            <a:ext cx="9144000" cy="35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8D3421-6307-4468-8EB1-D8E8ED050FF6}"/>
              </a:ext>
            </a:extLst>
          </p:cNvPr>
          <p:cNvSpPr/>
          <p:nvPr/>
        </p:nvSpPr>
        <p:spPr>
          <a:xfrm>
            <a:off x="0" y="1484134"/>
            <a:ext cx="4766294" cy="320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“Art thou he that should come,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do we look for another?”</a:t>
            </a:r>
            <a:endParaRPr lang="en-US" sz="4400" i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1. Satan is a master at </a:t>
            </a:r>
            <a:r>
              <a:rPr lang="en-US" sz="4800" b="1" i="1" u="sng" dirty="0"/>
              <a:t>Confusion</a:t>
            </a:r>
            <a:r>
              <a:rPr lang="en-US" sz="4800" b="1" dirty="0"/>
              <a:t>.  </a:t>
            </a:r>
            <a:endParaRPr lang="en-US" dirty="0"/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Doubt leads to Doublemindedness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1:8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 minded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unstable in all his ways.”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Dipsychos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literally “two-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souled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6:24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man can serve two masters”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Doubt leads to Doublemindedness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Tim. 4:10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“Demas hath forsaken me,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loved this present world.”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3:16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“because thou art lukewarm,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and neither cold nor hot,                                               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spue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 out of my mouth.”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Doublemindedness is affected by   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our personal preferences.</a:t>
            </a:r>
          </a:p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Disobedience brings </a:t>
            </a: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darkness!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Our “priorities” can obscure our 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”!   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“That’s just your interpretation!”</a:t>
            </a:r>
          </a:p>
          <a:p>
            <a:pPr algn="ctr">
              <a:spcBef>
                <a:spcPts val="1800"/>
              </a:spcBef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teens “interpret” curfews? </a:t>
            </a:r>
          </a:p>
        </p:txBody>
      </p:sp>
    </p:spTree>
    <p:extLst>
      <p:ext uri="{BB962C8B-B14F-4D97-AF65-F5344CB8AC3E}">
        <p14:creationId xmlns:p14="http://schemas.microsoft.com/office/powerpoint/2010/main" val="51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Billboard &quot;What part of thou shalt not didn't you understand">
            <a:extLst>
              <a:ext uri="{FF2B5EF4-FFF2-40B4-BE49-F238E27FC236}">
                <a16:creationId xmlns:a16="http://schemas.microsoft.com/office/drawing/2014/main" id="{4D1FE7E5-474F-4A7F-BE49-9113AE26D3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71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  <p:pic>
        <p:nvPicPr>
          <p:cNvPr id="7" name="Content Placeholder 6" descr="Image result for Mark Twain quote about the bible">
            <a:extLst>
              <a:ext uri="{FF2B5EF4-FFF2-40B4-BE49-F238E27FC236}">
                <a16:creationId xmlns:a16="http://schemas.microsoft.com/office/drawing/2014/main" id="{CEA89FE1-EFD3-42EF-95BA-3B5C67E3FA8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0" y="800986"/>
            <a:ext cx="9143998" cy="4342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9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Satan is a master at Confusing.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Satan is a Master at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/>
              <a:t>2 Cor 11:13-15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“such are false apostles, deceitful workers, transforming themselves into the apostles of Christ.  And no marvel;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is transformed into an angel of light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Therefore it is no great thing if his ministers also be transformed as the ministers of righteousness;”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Satan is a Master at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does this by mixing “error” with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some “Truth.”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Eve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3:4,5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shall not die…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your eyes will be opened…”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Israel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Kings 17:33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feared the Lord,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and served their own gods…”</a:t>
            </a:r>
          </a:p>
        </p:txBody>
      </p:sp>
    </p:spTree>
    <p:extLst>
      <p:ext uri="{BB962C8B-B14F-4D97-AF65-F5344CB8AC3E}">
        <p14:creationId xmlns:p14="http://schemas.microsoft.com/office/powerpoint/2010/main" val="40895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5773" y="157443"/>
            <a:ext cx="8998227" cy="4851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is filled with choices that require “faith”. </a:t>
            </a:r>
          </a:p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Life’s most important choice involves where we’ll spend eternity. 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16:11 reminds us that God wants to show us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path of life”. </a:t>
            </a:r>
          </a:p>
          <a:p>
            <a:pPr marL="0" indent="0" algn="ctr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Satan is a Master at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Mixing “error” with some “Truth.”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	Judaizers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15:1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“certain men came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down from Judaea taught …and said,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Except ye be circumcised after the manner of Moses,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cannot be saved.”</a:t>
            </a:r>
          </a:p>
        </p:txBody>
      </p:sp>
    </p:spTree>
    <p:extLst>
      <p:ext uri="{BB962C8B-B14F-4D97-AF65-F5344CB8AC3E}">
        <p14:creationId xmlns:p14="http://schemas.microsoft.com/office/powerpoint/2010/main" val="213823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Satan is a Master at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mixes “error” with some “Truth.”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The “error” contaminates the Truth. 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5:7-9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did run well; who did hinder you that ye should not obey the truth?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persuasion cometh not of him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you.  A little leaven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leaveneth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whole lump.” 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Satan is a Master at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The “error” contaminates the Truth.  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“Say a prayer for Jimmy Brown,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Jimmy is no more.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what he thought was H2O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H2SO4!”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Satan is a Master at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Counterfeiting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The “error” contaminates the Truth. 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Modern Religions! 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in Christ </a:t>
            </a:r>
          </a:p>
          <a:p>
            <a:pPr algn="ctr"/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Anything else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Counterfeit Christianity!</a:t>
            </a:r>
          </a:p>
        </p:txBody>
      </p:sp>
    </p:spTree>
    <p:extLst>
      <p:ext uri="{BB962C8B-B14F-4D97-AF65-F5344CB8AC3E}">
        <p14:creationId xmlns:p14="http://schemas.microsoft.com/office/powerpoint/2010/main" val="30589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2:8,9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 grace are ye saved through faith…not of yourselves.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gift of God.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of works…”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2:21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 not frustrate the grace of God: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if righteousness come by the law,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Christ is dead in vain.”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1:6-8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marvel that ye are so soon removed from him that called you into the grace of Christ unto another gospel: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be some that trouble you, and would pervert the gospel of Christ.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though we, or an angel from heaven, preach any other gospel…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him be accursed.”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Satan’s End Game?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provide so many alternative and conflicting “paths” to God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(aka: the “Broad Way”)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only real path to peace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(aka: the Strait Gate)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cluttered or neglected!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0" y="-90518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7:13-14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“wide is the gate, and broad is the way, that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destruction,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there be which go in thereat: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strait is the gate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narrow is the way, which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life,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few there be that find it.”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Strait: stenos’: Narrow because of obstacles standing close about!  </a:t>
            </a:r>
          </a:p>
        </p:txBody>
      </p:sp>
    </p:spTree>
    <p:extLst>
      <p:ext uri="{BB962C8B-B14F-4D97-AF65-F5344CB8AC3E}">
        <p14:creationId xmlns:p14="http://schemas.microsoft.com/office/powerpoint/2010/main" val="10828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436">
              <a:srgbClr val="CBDA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want to believe!”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7CCF-4047-45E6-AC92-3673288B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6" y="798164"/>
            <a:ext cx="8903776" cy="4198042"/>
          </a:xfrm>
          <a:gradFill>
            <a:gsLst>
              <a:gs pos="20000">
                <a:srgbClr val="CBDAEB">
                  <a:alpha val="1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sz="3600" b="1" dirty="0"/>
              <a:t>Lk 13:24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“Strive to enter in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strait gate:                      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err="1"/>
              <a:t>Agōniz’omai</a:t>
            </a:r>
            <a:r>
              <a:rPr lang="en-US" sz="4000" b="1" dirty="0"/>
              <a:t>:  to struggle, 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            literally: to compete for a prize,    </a:t>
            </a:r>
          </a:p>
          <a:p>
            <a:pPr marL="0" indent="0">
              <a:buNone/>
            </a:pPr>
            <a:r>
              <a:rPr lang="en-US" sz="4000" b="1" dirty="0"/>
              <a:t>    </a:t>
            </a:r>
            <a:r>
              <a:rPr lang="en-US" sz="3600" b="1" dirty="0"/>
              <a:t>figuratively: to contend with an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adversary</a:t>
            </a:r>
            <a:r>
              <a:rPr lang="en-US" sz="3600" b="1" dirty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8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436">
              <a:srgbClr val="CBDA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Contend with Satan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7CCF-4047-45E6-AC92-3673288B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6" y="798164"/>
            <a:ext cx="8903776" cy="4198042"/>
          </a:xfrm>
          <a:gradFill>
            <a:gsLst>
              <a:gs pos="20000">
                <a:srgbClr val="CBDAEB">
                  <a:alpha val="1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514350" indent="-514350">
              <a:spcBef>
                <a:spcPts val="0"/>
              </a:spcBef>
              <a:buAutoNum type="arabicParenR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Honestly and earnestly seek for the truth.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2 Tim. 2:15; Jer. 29:13, 14; Proverbs 2:4-5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thou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seekest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her as silver, and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searchest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her as for hid treasures;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shalt thou understand the fear of the LORD, and find the knowledge of God.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61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443"/>
            <a:ext cx="9143999" cy="49860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Jesus described himself as the “good shepherd” who is: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way, the truth and the life.”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/>
              <a:t>(Jn. 10:10; 14:6; Acts 4:12) </a:t>
            </a:r>
          </a:p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contrasted with Satan who comes: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steal, kill, destroy.”</a:t>
            </a:r>
          </a:p>
          <a:p>
            <a:pPr marL="0" indent="0" algn="ctr">
              <a:buNone/>
            </a:pPr>
            <a:endParaRPr lang="en-US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436">
              <a:srgbClr val="CBDA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Contend with Satan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7CCF-4047-45E6-AC92-3673288B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6" y="798164"/>
            <a:ext cx="8903776" cy="4198042"/>
          </a:xfrm>
          <a:gradFill>
            <a:gsLst>
              <a:gs pos="20000">
                <a:srgbClr val="CBDAEB">
                  <a:alpha val="1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742950" indent="-742950">
              <a:spcBef>
                <a:spcPts val="0"/>
              </a:spcBef>
              <a:buAutoNum type="arabicParenR" startAt="2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Obediently respond to the truth God reveals to you!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7:17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do his will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shall know of the doctrine, whether it be of God, or whether I speak of myself.”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John 14:21)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986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436">
              <a:srgbClr val="CBDA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Contend with Satan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7CCF-4047-45E6-AC92-3673288B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6" y="798164"/>
            <a:ext cx="8903776" cy="4345336"/>
          </a:xfrm>
          <a:gradFill>
            <a:gsLst>
              <a:gs pos="20000">
                <a:srgbClr val="CBDAEB">
                  <a:alpha val="1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Make the pursuit and practice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truth your greatest priority!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14:33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1:17-18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before all things, and by him all things consist. And he is the head…who is the beginning,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might have the preeminence.”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60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436">
              <a:srgbClr val="CBDA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Contend with Satan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7CCF-4047-45E6-AC92-3673288B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6" y="798164"/>
            <a:ext cx="8903776" cy="4345336"/>
          </a:xfrm>
          <a:gradFill>
            <a:gsLst>
              <a:gs pos="20000">
                <a:srgbClr val="CBDAEB">
                  <a:alpha val="1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opportunity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respond will pass!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3:7-8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“Wherefore (as the Holy Ghost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day if ye will hear his voice,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Harden not your hearts”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(erect barriers to belief)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01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436">
              <a:srgbClr val="CBDAE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C1BBA2CC-0A45-4E5E-B66B-44AB66D1D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F73EA76-137F-4BCB-865E-90DA1768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" y="0"/>
            <a:ext cx="9143999" cy="674703"/>
          </a:xfrm>
          <a:gradFill>
            <a:gsLst>
              <a:gs pos="57646">
                <a:srgbClr val="BFD1E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Strive to enter the strait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57CCF-4047-45E6-AC92-3673288B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6" y="798164"/>
            <a:ext cx="8903776" cy="4345336"/>
          </a:xfrm>
          <a:gradFill>
            <a:gsLst>
              <a:gs pos="20000">
                <a:srgbClr val="CBDAEB">
                  <a:alpha val="19000"/>
                </a:srgb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many...will seek to enter in,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shall not be able.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master hath shut to the door, and ye begin to say, Lord, open unto us;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answer… I know you not…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 from me ye workers of iniquity!”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13:24-25 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1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998227" cy="4851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is not really between “heaven and hell”. </a:t>
            </a:r>
          </a:p>
          <a:p>
            <a:pPr marL="0" indent="0" algn="ctr">
              <a:buNone/>
            </a:pPr>
            <a:endParaRPr lang="en-US" alt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heaven or hell">
            <a:extLst>
              <a:ext uri="{FF2B5EF4-FFF2-40B4-BE49-F238E27FC236}">
                <a16:creationId xmlns:a16="http://schemas.microsoft.com/office/drawing/2014/main" id="{E575EA28-C1D0-4FA6-84D4-A56E33A30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9"/>
          <a:stretch/>
        </p:blipFill>
        <p:spPr bwMode="auto">
          <a:xfrm>
            <a:off x="0" y="1335977"/>
            <a:ext cx="9202713" cy="39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B5F022-299E-4C36-BBB8-66DB002113E4}"/>
              </a:ext>
            </a:extLst>
          </p:cNvPr>
          <p:cNvSpPr/>
          <p:nvPr/>
        </p:nvSpPr>
        <p:spPr>
          <a:xfrm>
            <a:off x="0" y="1650528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 fool knows that’s an easy choice. </a:t>
            </a:r>
          </a:p>
          <a:p>
            <a:pPr marL="0" indent="0" algn="ctr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5773" y="-3491"/>
            <a:ext cx="8998227" cy="1241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difficult choice is between heaven</a:t>
            </a: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(God’s Kingdom) and “earth” (ours).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“How long halt ye between two     </a:t>
            </a:r>
          </a:p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opinions?</a:t>
            </a:r>
          </a:p>
          <a:p>
            <a:pPr marL="0" indent="0" algn="ctr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6E919-2637-44AE-8612-F46C6024EBD3}"/>
              </a:ext>
            </a:extLst>
          </p:cNvPr>
          <p:cNvSpPr txBox="1"/>
          <p:nvPr/>
        </p:nvSpPr>
        <p:spPr>
          <a:xfrm>
            <a:off x="3879110" y="2707501"/>
            <a:ext cx="5422231" cy="2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the Lord be God, follow Him!” </a:t>
            </a:r>
          </a:p>
          <a:p>
            <a:pPr algn="ctr"/>
            <a:r>
              <a:rPr lang="en-US" sz="4800" i="1" dirty="0"/>
              <a:t>1 Kings 18:21</a:t>
            </a:r>
          </a:p>
        </p:txBody>
      </p:sp>
      <p:pic>
        <p:nvPicPr>
          <p:cNvPr id="2052" name="Picture 4" descr="Image result for elijah on mount carmel">
            <a:extLst>
              <a:ext uri="{FF2B5EF4-FFF2-40B4-BE49-F238E27FC236}">
                <a16:creationId xmlns:a16="http://schemas.microsoft.com/office/drawing/2014/main" id="{3D2DD2AE-5615-4E3F-880B-C104843B3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0334" r="17335" b="11082"/>
          <a:stretch/>
        </p:blipFill>
        <p:spPr bwMode="auto">
          <a:xfrm>
            <a:off x="1" y="1972703"/>
            <a:ext cx="4089196" cy="31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oice between heaven and hell">
            <a:extLst>
              <a:ext uri="{FF2B5EF4-FFF2-40B4-BE49-F238E27FC236}">
                <a16:creationId xmlns:a16="http://schemas.microsoft.com/office/drawing/2014/main" id="{448F0647-6713-412A-8056-934BC8265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5999" r="66981" b="30369"/>
          <a:stretch/>
        </p:blipFill>
        <p:spPr bwMode="auto">
          <a:xfrm>
            <a:off x="58056" y="2809155"/>
            <a:ext cx="2305383" cy="23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A0D96C-2A1F-4759-BE6E-5447458E2F35}"/>
              </a:ext>
            </a:extLst>
          </p:cNvPr>
          <p:cNvSpPr txBox="1"/>
          <p:nvPr/>
        </p:nvSpPr>
        <p:spPr>
          <a:xfrm>
            <a:off x="58056" y="-53167"/>
            <a:ext cx="88754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is an “in between” world touched by both heaven and hell!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leads inevitably to either heaven or hell, affording a choice between the two.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on Earth is a foretaste of heaven.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C57DB-4EA4-4D63-9F00-0F383F0C32B9}"/>
              </a:ext>
            </a:extLst>
          </p:cNvPr>
          <p:cNvSpPr txBox="1"/>
          <p:nvPr/>
        </p:nvSpPr>
        <p:spPr>
          <a:xfrm>
            <a:off x="2198914" y="2809155"/>
            <a:ext cx="701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absolute worse on Earth is a dim foretaste of Hell!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Randy Alcorn</a:t>
            </a:r>
          </a:p>
        </p:txBody>
      </p:sp>
    </p:spTree>
    <p:extLst>
      <p:ext uri="{BB962C8B-B14F-4D97-AF65-F5344CB8AC3E}">
        <p14:creationId xmlns:p14="http://schemas.microsoft.com/office/powerpoint/2010/main" val="14571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4:4 reminds us that Satan seeks to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“Blind” us from recognizing God’s “path of life” </a:t>
            </a:r>
          </a:p>
          <a:p>
            <a:pPr marL="571500" indent="-571500" algn="ctr"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“Block” us from responding to it.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erects “barriers” to belief in order to keep us from seriously considering and “connecting” with God.  </a:t>
            </a:r>
          </a:p>
        </p:txBody>
      </p:sp>
    </p:spTree>
    <p:extLst>
      <p:ext uri="{BB962C8B-B14F-4D97-AF65-F5344CB8AC3E}">
        <p14:creationId xmlns:p14="http://schemas.microsoft.com/office/powerpoint/2010/main" val="32195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Barriers to belief include: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Can’t believe!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matter of the mind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our understanding as we contrast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truths to the lies we’ve believed.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(2 Cor. 4:4-6;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8:32, 44,45)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Won’t Believe!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matter of the will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 struggle with our passions,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problems and pride to decide whether we 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are willing to acknowledge Christ as Lord.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825802-740D-41DF-9ECF-547C5BD3B3B6}"/>
              </a:ext>
            </a:extLst>
          </p:cNvPr>
          <p:cNvSpPr/>
          <p:nvPr/>
        </p:nvSpPr>
        <p:spPr>
          <a:xfrm>
            <a:off x="1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barrier he erects is: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Don’t know 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believe!”</a:t>
            </a:r>
          </a:p>
          <a:p>
            <a:r>
              <a:rPr lang="en-US" sz="4800" b="1" dirty="0"/>
              <a:t>1. Satan is a master at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</a:t>
            </a:r>
            <a:r>
              <a:rPr lang="en-US" sz="4800" b="1" dirty="0"/>
              <a:t>.  </a:t>
            </a:r>
            <a:endParaRPr lang="en-US" dirty="0"/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not the author of confusion,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but of peace” </a:t>
            </a:r>
            <a:r>
              <a:rPr lang="en-US" sz="4400" b="1" i="1" dirty="0"/>
              <a:t>1 Cor 14:33 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/>
              <a:t>Confusion (</a:t>
            </a:r>
            <a:r>
              <a:rPr lang="en-US" sz="4000" b="1" dirty="0" err="1"/>
              <a:t>Akatastasi’a</a:t>
            </a:r>
            <a:r>
              <a:rPr lang="en-US" sz="4000" b="1" dirty="0"/>
              <a:t>) Disorder.  </a:t>
            </a:r>
          </a:p>
          <a:p>
            <a:pPr algn="ctr"/>
            <a:r>
              <a:rPr lang="en-US" sz="4000" b="1" dirty="0"/>
              <a:t> Peace (</a:t>
            </a:r>
            <a:r>
              <a:rPr lang="en-US" sz="4000" b="1" dirty="0" err="1"/>
              <a:t>eirē’nē</a:t>
            </a:r>
            <a:r>
              <a:rPr lang="en-US" sz="4000" b="1" dirty="0"/>
              <a:t>) to join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1586</Words>
  <Application>Microsoft Office PowerPoint</Application>
  <PresentationFormat>On-screen Show (16:9)</PresentationFormat>
  <Paragraphs>203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MS PGothic</vt:lpstr>
      <vt:lpstr>Arial</vt:lpstr>
      <vt:lpstr>Calibri</vt:lpstr>
      <vt:lpstr>Calibri Light</vt:lpstr>
      <vt:lpstr>Geneva</vt:lpstr>
      <vt:lpstr>Georgia</vt:lpstr>
      <vt:lpstr>Times New Roman</vt:lpstr>
      <vt:lpstr>Wingdings</vt:lpstr>
      <vt:lpstr>Office Theme</vt:lpstr>
      <vt:lpstr>1_Office Theme</vt:lpstr>
      <vt:lpstr>2_Office Theme</vt:lpstr>
      <vt:lpstr>The Journey of Faith!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 don’t want to believe!”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 don’t want to believe!”</vt:lpstr>
      <vt:lpstr>How to Contend with Satan</vt:lpstr>
      <vt:lpstr>How to Contend with Satan</vt:lpstr>
      <vt:lpstr>How to Contend with Satan</vt:lpstr>
      <vt:lpstr>How to Contend with Satan</vt:lpstr>
      <vt:lpstr>Strive to enter the strait gate</vt:lpstr>
    </vt:vector>
  </TitlesOfParts>
  <Company>Outreach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Buchner</dc:creator>
  <cp:lastModifiedBy>Keith Peters</cp:lastModifiedBy>
  <cp:revision>118</cp:revision>
  <dcterms:created xsi:type="dcterms:W3CDTF">2016-02-16T20:56:55Z</dcterms:created>
  <dcterms:modified xsi:type="dcterms:W3CDTF">2018-04-15T14:26:37Z</dcterms:modified>
</cp:coreProperties>
</file>