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4" r:id="rId4"/>
    <p:sldMasterId id="2147483648" r:id="rId5"/>
    <p:sldMasterId id="2147483706" r:id="rId6"/>
    <p:sldMasterId id="2147483707" r:id="rId7"/>
  </p:sldMasterIdLst>
  <p:sldIdLst>
    <p:sldId id="303" r:id="rId8"/>
    <p:sldId id="306" r:id="rId9"/>
    <p:sldId id="307" r:id="rId10"/>
    <p:sldId id="308" r:id="rId11"/>
    <p:sldId id="304" r:id="rId12"/>
    <p:sldId id="305" r:id="rId13"/>
    <p:sldId id="259" r:id="rId14"/>
    <p:sldId id="297" r:id="rId15"/>
    <p:sldId id="257" r:id="rId16"/>
    <p:sldId id="302" r:id="rId17"/>
    <p:sldId id="324" r:id="rId18"/>
    <p:sldId id="334" r:id="rId19"/>
    <p:sldId id="325" r:id="rId20"/>
    <p:sldId id="326" r:id="rId21"/>
    <p:sldId id="320" r:id="rId22"/>
    <p:sldId id="272" r:id="rId23"/>
    <p:sldId id="318" r:id="rId24"/>
    <p:sldId id="327" r:id="rId25"/>
    <p:sldId id="277" r:id="rId26"/>
    <p:sldId id="271" r:id="rId27"/>
    <p:sldId id="273" r:id="rId28"/>
    <p:sldId id="276" r:id="rId29"/>
    <p:sldId id="279" r:id="rId30"/>
    <p:sldId id="332" r:id="rId31"/>
    <p:sldId id="329" r:id="rId32"/>
    <p:sldId id="331" r:id="rId33"/>
    <p:sldId id="335" r:id="rId34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pitchFamily="16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533401"/>
            <a:ext cx="14740917" cy="16002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2438401"/>
            <a:ext cx="14834053" cy="65531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7741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83" y="304800"/>
            <a:ext cx="16053290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486" y="2514600"/>
            <a:ext cx="15951687" cy="67818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5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2498" y="381001"/>
            <a:ext cx="4330832" cy="9143999"/>
          </a:xfrm>
        </p:spPr>
        <p:txBody>
          <a:bodyPr vert="eaVert"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81001"/>
            <a:ext cx="12789291" cy="9143999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730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81001"/>
            <a:ext cx="14740917" cy="1295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1981200"/>
            <a:ext cx="14834053" cy="7315200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854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1157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685800"/>
            <a:ext cx="15748481" cy="1936750"/>
          </a:xfrm>
        </p:spPr>
        <p:txBody>
          <a:bodyPr anchor="t"/>
          <a:lstStyle>
            <a:lvl1pPr algn="ctr">
              <a:defRPr sz="5334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693" y="2895600"/>
            <a:ext cx="15748481" cy="6324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6493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26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684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279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2823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6195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6482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9451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96" y="304800"/>
            <a:ext cx="15545275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60" y="2514601"/>
            <a:ext cx="15604543" cy="67405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253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7317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3798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112714"/>
            <a:ext cx="3903253" cy="9640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112714"/>
            <a:ext cx="11506551" cy="9640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28910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93" y="533401"/>
            <a:ext cx="158500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693" y="1905001"/>
            <a:ext cx="15850084" cy="7238999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06727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27" y="533400"/>
            <a:ext cx="1561301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27" y="1981200"/>
            <a:ext cx="15613010" cy="746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180565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87" y="457200"/>
            <a:ext cx="16053290" cy="1219200"/>
          </a:xfrm>
        </p:spPr>
        <p:txBody>
          <a:bodyPr anchor="t"/>
          <a:lstStyle>
            <a:lvl1pPr algn="ctr">
              <a:defRPr sz="5334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87" y="1905000"/>
            <a:ext cx="16053290" cy="71628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57437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26" y="2273300"/>
            <a:ext cx="7704902" cy="74803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3300"/>
            <a:ext cx="7704902" cy="74803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35392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3257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27" y="457200"/>
            <a:ext cx="15613010" cy="15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27097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6189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457200"/>
            <a:ext cx="14738800" cy="914400"/>
          </a:xfrm>
        </p:spPr>
        <p:txBody>
          <a:bodyPr anchor="t"/>
          <a:lstStyle>
            <a:lvl1pPr algn="ctr">
              <a:defRPr sz="5334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1752600"/>
            <a:ext cx="14738800" cy="7620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2936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831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7178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25940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706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90131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130176"/>
            <a:ext cx="3903253" cy="962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130176"/>
            <a:ext cx="11506551" cy="962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96054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F755B-EB85-42B3-BC2D-F259EC0CA040}" type="datetimeFigureOut">
              <a:rPr lang="en-US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53B38-4B97-4D5A-9715-AD2088BC8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36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EA4B-B343-4AF6-9463-E67E2FB806B7}" type="datetimeFigureOut">
              <a:rPr lang="en-US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D12CC-C092-4FEE-8F2B-37FE38151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8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457200"/>
            <a:ext cx="15646878" cy="1524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0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242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578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188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99194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 vert="horz"/>
          <a:lstStyle>
            <a:lvl1pPr>
              <a:defRPr sz="4267">
                <a:solidFill>
                  <a:schemeClr val="bg1"/>
                </a:solidFill>
              </a:defRPr>
            </a:lvl1pPr>
            <a:lvl2pPr>
              <a:defRPr sz="3734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0063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ctr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r>
              <a:rPr lang="en-US" noProof="0">
                <a:sym typeface="Arial" charset="0"/>
              </a:rPr>
              <a:t>Click icon to add picture</a:t>
            </a:r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1887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F01C6C65-9128-4342-AD95-EBA94154B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8296" y="457200"/>
            <a:ext cx="1564687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  <a:endParaRPr lang="en-US" dirty="0">
              <a:sym typeface="Georgi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98" r:id="rId2"/>
    <p:sldLayoutId id="2147483708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129124" indent="-129124" algn="ctr" rtl="0" eaLnBrk="1" fontAlgn="base" hangingPunct="1">
        <a:spcBef>
          <a:spcPts val="1467"/>
        </a:spcBef>
        <a:spcAft>
          <a:spcPct val="0"/>
        </a:spcAft>
        <a:defRPr sz="58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997001" indent="-387370" algn="ctr" rtl="0" eaLnBrk="1" fontAlgn="base" hangingPunct="1">
        <a:spcBef>
          <a:spcPts val="1200"/>
        </a:spcBef>
        <a:spcAft>
          <a:spcPct val="0"/>
        </a:spcAft>
        <a:defRPr sz="5067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1862760" indent="-643499" algn="ctr" rtl="0" eaLnBrk="1" fontAlgn="base" hangingPunct="1">
        <a:spcBef>
          <a:spcPts val="1067"/>
        </a:spcBef>
        <a:spcAft>
          <a:spcPct val="0"/>
        </a:spcAft>
        <a:defRPr sz="45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730637" indent="-90174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596397" indent="-115787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20602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81565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542528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603491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11A6D90C-FD63-4644-8505-18CB283D7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457200"/>
            <a:ext cx="1561301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7516830-C343-490A-BB5B-4A12C4AD3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6" y="2209800"/>
            <a:ext cx="15629944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700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pitchFamily="-128" charset="0"/>
        <a:buChar char="•"/>
        <a:defRPr sz="58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pitchFamily="-128" charset="0"/>
        <a:buChar char="–"/>
        <a:defRPr sz="5067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pitchFamily="-128" charset="0"/>
        <a:buChar char="•"/>
        <a:defRPr sz="45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pitchFamily="-128" charset="0"/>
        <a:buChar char="–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D1D4AC24-7ADC-4299-A7A7-449AD3566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130176"/>
            <a:ext cx="1561301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8AB6332A-5862-4015-B63C-659287F18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7" y="2273300"/>
            <a:ext cx="1561301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702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pitchFamily="-128" charset="0"/>
        <a:buChar char="•"/>
        <a:defRPr sz="58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pitchFamily="-128" charset="0"/>
        <a:buChar char="–"/>
        <a:defRPr sz="5067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pitchFamily="-128" charset="0"/>
        <a:buChar char="•"/>
        <a:defRPr sz="45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pitchFamily="-128" charset="0"/>
        <a:buChar char="–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67013" y="390596"/>
            <a:ext cx="1560623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67013" y="2275842"/>
            <a:ext cx="15606237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013" y="9040144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7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9F5ECC-1285-434D-B82E-7F51D3E50163}" type="datetimeFigureOut">
              <a:rPr lang="en-US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4590" y="9040144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07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27189" y="9040144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07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0A2E51-CBCF-48C9-BED3-BC62EABEA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5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5" y="0"/>
            <a:ext cx="17339733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792786" y="-3791911"/>
            <a:ext cx="9753600" cy="1733864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23" y="0"/>
            <a:ext cx="1290075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190651" y="-2397639"/>
            <a:ext cx="6961158" cy="17341932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PIRITUAL WARFARE | The Unseen Battle - Inspirational &amp; Motivational Video  - YouTube">
            <a:extLst>
              <a:ext uri="{FF2B5EF4-FFF2-40B4-BE49-F238E27FC236}">
                <a16:creationId xmlns:a16="http://schemas.microsoft.com/office/drawing/2014/main" id="{341197C9-8FAF-FB1F-FFC7-B6CA04663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649960" y="649936"/>
            <a:ext cx="16039253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77C74-3CB2-CD58-C715-D8AEF12D0B51}"/>
              </a:ext>
            </a:extLst>
          </p:cNvPr>
          <p:cNvSpPr txBox="1"/>
          <p:nvPr/>
        </p:nvSpPr>
        <p:spPr>
          <a:xfrm>
            <a:off x="2270368" y="6452994"/>
            <a:ext cx="1550461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120" b="1" dirty="0">
                <a:solidFill>
                  <a:schemeClr val="bg1"/>
                </a:solidFill>
              </a:rPr>
              <a:t>Eph 6:10-18; 2 Cor 10:3-5; 2 Cor 2:11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EC2AB-682B-F3BB-CFD9-0B0C5C4EF80C}"/>
              </a:ext>
            </a:extLst>
          </p:cNvPr>
          <p:cNvSpPr txBox="1"/>
          <p:nvPr/>
        </p:nvSpPr>
        <p:spPr>
          <a:xfrm>
            <a:off x="1171950" y="7208980"/>
            <a:ext cx="15504610" cy="20573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6258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“Lest Satan should get an advantage of us: </a:t>
            </a:r>
          </a:p>
          <a:p>
            <a:pPr algn="ctr"/>
            <a:r>
              <a:rPr lang="en-US" sz="6258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we are not ignorant of his devices.”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95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8631" y="304800"/>
            <a:ext cx="16459200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buNone/>
              <a:defRPr/>
            </a:pPr>
            <a:r>
              <a:rPr lang="en-US" sz="66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These two incredible promises were originally given to King Ahaz </a:t>
            </a:r>
            <a:r>
              <a:rPr lang="en-US" sz="44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(735-715 BC) </a:t>
            </a:r>
          </a:p>
          <a:p>
            <a:pPr marL="8467" indent="0" algn="ctr" eaLnBrk="1" hangingPunct="1">
              <a:buNone/>
              <a:defRPr/>
            </a:pPr>
            <a:r>
              <a:rPr lang="en-US" sz="6000" b="1" i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who faced choices/challenges similar to our own</a:t>
            </a:r>
            <a:r>
              <a:rPr lang="en-US" sz="5400" b="1" i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. 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endParaRPr lang="en-US" sz="54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+mn-cs"/>
              <a:sym typeface="Arial" charset="0"/>
            </a:endParaRPr>
          </a:p>
        </p:txBody>
      </p:sp>
      <p:pic>
        <p:nvPicPr>
          <p:cNvPr id="1026" name="Picture 2" descr="Épinglé sur Écritures Hébraïques">
            <a:extLst>
              <a:ext uri="{FF2B5EF4-FFF2-40B4-BE49-F238E27FC236}">
                <a16:creationId xmlns:a16="http://schemas.microsoft.com/office/drawing/2014/main" id="{2DABE2FE-B322-43F9-C47D-9CA1E8A1F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" y="3886200"/>
            <a:ext cx="399879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BA5C4-6B1A-2A4D-D36F-7470A67D63F0}"/>
              </a:ext>
            </a:extLst>
          </p:cNvPr>
          <p:cNvSpPr txBox="1"/>
          <p:nvPr/>
        </p:nvSpPr>
        <p:spPr>
          <a:xfrm>
            <a:off x="4158693" y="3530724"/>
            <a:ext cx="9022876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His Father Jotham and he </a:t>
            </a:r>
          </a:p>
          <a:p>
            <a:pPr marL="8467"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had some interesting similarities.  Both:</a:t>
            </a:r>
          </a:p>
          <a:p>
            <a:pPr marL="649850" marR="0" lvl="0" indent="-64138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Became Kings in their mid 20’s.  (25 and 26)</a:t>
            </a:r>
          </a:p>
          <a:p>
            <a:pPr marL="649850" marR="0" lvl="0" indent="-64138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Ruled Judah for 16 years.</a:t>
            </a:r>
          </a:p>
          <a:p>
            <a:pPr marL="8467"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    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DCAF4F"/>
              </a:solidFill>
              <a:effectLst/>
              <a:uLnTx/>
              <a:uFillTx/>
              <a:latin typeface="Garamond"/>
              <a:ea typeface="MS PGothic" panose="020B0600070205080204" pitchFamily="34" charset="-128"/>
              <a:cs typeface="+mn-cs"/>
              <a:sym typeface="Arial" charset="0"/>
            </a:endParaRPr>
          </a:p>
        </p:txBody>
      </p:sp>
      <p:pic>
        <p:nvPicPr>
          <p:cNvPr id="1028" name="Picture 4" descr="a painting of a man with a beard holding a knife and wearing a gold ...">
            <a:extLst>
              <a:ext uri="{FF2B5EF4-FFF2-40B4-BE49-F238E27FC236}">
                <a16:creationId xmlns:a16="http://schemas.microsoft.com/office/drawing/2014/main" id="{5C969628-EDE3-8420-F473-F9E15AD97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531" y="3867290"/>
            <a:ext cx="3918437" cy="58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01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1531" y="381000"/>
            <a:ext cx="15840869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buNone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  <a:sym typeface="Arial" charset="0"/>
              </a:rPr>
              <a:t>But they had one important difference.  </a:t>
            </a:r>
          </a:p>
        </p:txBody>
      </p:sp>
      <p:pic>
        <p:nvPicPr>
          <p:cNvPr id="1026" name="Picture 2" descr="Épinglé sur Écritures Hébraïques">
            <a:extLst>
              <a:ext uri="{FF2B5EF4-FFF2-40B4-BE49-F238E27FC236}">
                <a16:creationId xmlns:a16="http://schemas.microsoft.com/office/drawing/2014/main" id="{2DABE2FE-B322-43F9-C47D-9CA1E8A1F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" y="3315593"/>
            <a:ext cx="4602707" cy="64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BA5C4-6B1A-2A4D-D36F-7470A67D63F0}"/>
              </a:ext>
            </a:extLst>
          </p:cNvPr>
          <p:cNvSpPr txBox="1"/>
          <p:nvPr/>
        </p:nvSpPr>
        <p:spPr>
          <a:xfrm>
            <a:off x="821531" y="1524000"/>
            <a:ext cx="15840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2 Chr. 27:2  Jotham 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“did that which was right in 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6328E-460C-1F10-C6D6-279E6BBC6022}"/>
              </a:ext>
            </a:extLst>
          </p:cNvPr>
          <p:cNvSpPr txBox="1"/>
          <p:nvPr/>
        </p:nvSpPr>
        <p:spPr>
          <a:xfrm>
            <a:off x="4021930" y="2590800"/>
            <a:ext cx="12496801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sight of the LORD, according to all that his father Uzziah did:…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pitchFamily="16" charset="-128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6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So Jotham became mighty,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because he prepared his ways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before the LORD his God.”</a:t>
            </a:r>
            <a:endParaRPr kumimoji="0" lang="en-US" sz="48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aramond"/>
              <a:ea typeface="MS PGothic" panose="020B0600070205080204" pitchFamily="34" charset="-128"/>
              <a:cs typeface="+mn-cs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20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ainting of a man with a beard holding a knife and wearing a gold ...">
            <a:extLst>
              <a:ext uri="{FF2B5EF4-FFF2-40B4-BE49-F238E27FC236}">
                <a16:creationId xmlns:a16="http://schemas.microsoft.com/office/drawing/2014/main" id="{CD559D63-2D2F-1572-19A8-B34883F1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407" y="63380"/>
            <a:ext cx="7006457" cy="97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6BED00-8227-691F-4A52-3885E6828C35}"/>
              </a:ext>
            </a:extLst>
          </p:cNvPr>
          <p:cNvSpPr txBox="1"/>
          <p:nvPr/>
        </p:nvSpPr>
        <p:spPr>
          <a:xfrm>
            <a:off x="677862" y="381000"/>
            <a:ext cx="9512276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Ahaz chose a very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different path, 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DCAF4F"/>
              </a:solidFill>
              <a:effectLst/>
              <a:uLnTx/>
              <a:uFillTx/>
              <a:latin typeface="Garamond"/>
              <a:ea typeface="MS PGothic" panose="020B0600070205080204" pitchFamily="34" charset="-128"/>
              <a:cs typeface="+mn-cs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resulting in a very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different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“Partnership”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(and posterity!)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16" charset="-128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78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BA5C4-6B1A-2A4D-D36F-7470A67D63F0}"/>
              </a:ext>
            </a:extLst>
          </p:cNvPr>
          <p:cNvSpPr txBox="1"/>
          <p:nvPr/>
        </p:nvSpPr>
        <p:spPr>
          <a:xfrm>
            <a:off x="749696" y="663476"/>
            <a:ext cx="15840869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96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1. The Choice(s) of Ahaz.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  <a:sym typeface="Arial" charset="0"/>
            </a:endParaRPr>
          </a:p>
          <a:p>
            <a:pPr marL="8467"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  A. Our early choices are important, </a:t>
            </a:r>
          </a:p>
          <a:p>
            <a:pPr marL="8467"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72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    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because they set us in motion. </a:t>
            </a:r>
          </a:p>
          <a:p>
            <a:pPr marL="8467"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   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Newton’s 1</a:t>
            </a:r>
            <a:r>
              <a:rPr kumimoji="0" lang="en-US" sz="6000" b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st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law of motion (inertia)</a:t>
            </a:r>
          </a:p>
          <a:p>
            <a:pPr marL="8467"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  “an object at rest </a:t>
            </a:r>
            <a:r>
              <a:rPr lang="en-US" sz="6000" b="1" i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(or in motion) </a:t>
            </a:r>
            <a:r>
              <a:rPr lang="en-US" sz="60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will tend to remain </a:t>
            </a:r>
            <a:r>
              <a:rPr lang="en-US" sz="6000" b="1" i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(at rest or in motion) </a:t>
            </a:r>
          </a:p>
          <a:p>
            <a:pPr marL="8467"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until acted on by an equal/opposite force.”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</a:t>
            </a:r>
            <a:endParaRPr kumimoji="0" lang="en-US" sz="8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41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BA5C4-6B1A-2A4D-D36F-7470A67D63F0}"/>
              </a:ext>
            </a:extLst>
          </p:cNvPr>
          <p:cNvSpPr txBox="1"/>
          <p:nvPr/>
        </p:nvSpPr>
        <p:spPr>
          <a:xfrm>
            <a:off x="749696" y="472619"/>
            <a:ext cx="1584086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96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1. The Choice(s) of Ahaz.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  <a:sym typeface="Arial" charset="0"/>
            </a:endParaRPr>
          </a:p>
          <a:p>
            <a:pPr marL="8467"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. Our early choices set us in motion. </a:t>
            </a:r>
          </a:p>
          <a:p>
            <a:pPr marL="8467"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   </a:t>
            </a:r>
            <a:r>
              <a:rPr lang="en-US" sz="66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1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) He chose to rejected God’s ways…</a:t>
            </a:r>
          </a:p>
        </p:txBody>
      </p:sp>
      <p:pic>
        <p:nvPicPr>
          <p:cNvPr id="2" name="Picture 4" descr="a painting of a man with a beard holding a knife and wearing a gold ...">
            <a:extLst>
              <a:ext uri="{FF2B5EF4-FFF2-40B4-BE49-F238E27FC236}">
                <a16:creationId xmlns:a16="http://schemas.microsoft.com/office/drawing/2014/main" id="{132FA890-BFD1-8C88-EBD4-7F6C4953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339" y="4114800"/>
            <a:ext cx="4647128" cy="56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BCEA1-E281-A068-9AE3-130DC2C1A11E}"/>
              </a:ext>
            </a:extLst>
          </p:cNvPr>
          <p:cNvSpPr txBox="1"/>
          <p:nvPr/>
        </p:nvSpPr>
        <p:spPr>
          <a:xfrm>
            <a:off x="973931" y="4343400"/>
            <a:ext cx="11811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algn="l" defTabSz="914400" rtl="0" eaLnBrk="1" fontAlgn="base" latinLnBrk="0" hangingPunct="1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2 Kings 16:2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twenty six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years old was Ahaz when he began to reign, and reigned sixteen years in Jerusalem,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Grande" pitchFamily="-128" charset="0"/>
              <a:buNone/>
              <a:tabLst/>
              <a:defRPr/>
            </a:pP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and did not that which was right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Grande" pitchFamily="-128" charset="0"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 in the sight of the LORD his God…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53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4061" y="381000"/>
            <a:ext cx="15840869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buNone/>
              <a:defRPr/>
            </a:pPr>
            <a:r>
              <a:rPr lang="en-US" sz="60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  </a:t>
            </a:r>
            <a:r>
              <a:rPr lang="en-US" sz="66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2)  One choice tends to produce others.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  a) Rejecting God led him to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embrace the gods   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 (values) of his time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. 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buNone/>
              <a:defRPr/>
            </a:pPr>
            <a:endParaRPr lang="en-US" sz="6600" dirty="0">
              <a:ea typeface="+mn-ea"/>
              <a:cs typeface="+mn-cs"/>
              <a:sym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2A381-D0EB-924C-555D-ABB5F44DB5A5}"/>
              </a:ext>
            </a:extLst>
          </p:cNvPr>
          <p:cNvSpPr txBox="1"/>
          <p:nvPr/>
        </p:nvSpPr>
        <p:spPr>
          <a:xfrm>
            <a:off x="592931" y="3443377"/>
            <a:ext cx="10342321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2 Kings 16:3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he walked in the way of the kings of Israel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yea, and made his son to pass through the fire,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according to the abominations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(idols)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of the heathen”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3D62D-AF33-D3F7-1F5E-6017A492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473" y="2514600"/>
            <a:ext cx="5914009" cy="72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94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931" y="533400"/>
            <a:ext cx="16526669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B.  Choices lead to Consequences  </a:t>
            </a:r>
            <a:r>
              <a:rPr lang="en-US" sz="8000" b="1" i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i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Gal. 6:7,8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“Be not deceived; God is not mocked: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for whatsoever a man soweth,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that shall he also reap. </a:t>
            </a:r>
          </a:p>
          <a:p>
            <a:pPr marL="8467" indent="0" algn="ctr" eaLnBrk="1" hangingPunct="1">
              <a:spcBef>
                <a:spcPts val="120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For he that soweth to his flesh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shall of the flesh reap corruption;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but he that soweth to the Spirit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shall of the Spirit reap life everlasting.”</a:t>
            </a:r>
            <a:endParaRPr lang="en-US" sz="5400" b="1" i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22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930" y="457200"/>
            <a:ext cx="16526669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lvl="0" indent="0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2. Ahaz’s Challenges/Chastening</a:t>
            </a:r>
          </a:p>
          <a:p>
            <a:pPr marL="8467" lvl="0" indent="0" eaLnBrk="1" hangingPunct="1">
              <a:spcBef>
                <a:spcPts val="0"/>
              </a:spcBef>
              <a:buNone/>
              <a:defRPr/>
            </a:pPr>
            <a:r>
              <a:rPr lang="en-US" sz="8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A. God chastens those he loves!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Heb. 12:6,7</a:t>
            </a:r>
          </a:p>
          <a:p>
            <a:pPr marL="8467" lvl="0" indent="0" eaLnBrk="1" hangingPunct="1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1) This principle is timeless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. God said of Solomon </a:t>
            </a: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2 Sam 7:14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 I will be his father, and he …my son.</a:t>
            </a: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If he commit iniquity,</a:t>
            </a: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I will chasten him with the rod of men…”</a:t>
            </a:r>
          </a:p>
          <a:p>
            <a:pPr marL="8467" lvl="0" indent="0" eaLnBrk="1" hangingPunct="1">
              <a:spcBef>
                <a:spcPts val="0"/>
              </a:spcBef>
              <a:buNone/>
              <a:defRPr/>
            </a:pPr>
            <a:endParaRPr lang="en-US" sz="4800" b="1" i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2) Since God loved Ahaz</a:t>
            </a:r>
            <a:r>
              <a:rPr lang="en-US" sz="6600" b="1" i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,  </a:t>
            </a:r>
            <a:r>
              <a:rPr lang="en-US" sz="6000" b="1" i="1" u="sng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He allowed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conflicts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     (consequences)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to come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.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endParaRPr lang="en-US" sz="8000" b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03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930" y="457200"/>
            <a:ext cx="16526669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lvl="0" indent="0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2. Ahaz’s Challenges/Chastening</a:t>
            </a:r>
          </a:p>
          <a:p>
            <a:pPr marL="8467" lvl="0" indent="0" eaLnBrk="1" hangingPunct="1">
              <a:spcBef>
                <a:spcPts val="0"/>
              </a:spcBef>
              <a:buNone/>
              <a:defRPr/>
            </a:pPr>
            <a:r>
              <a:rPr lang="en-US" sz="8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A. God chastens those he loves!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Heb. 12:6,7</a:t>
            </a:r>
            <a:endParaRPr lang="en-US" sz="4800" b="1" i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</a:t>
            </a:r>
            <a:endParaRPr lang="en-US" sz="8000" b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EFFF0C-E3EA-472B-959D-93D9A2D2F56B}"/>
              </a:ext>
            </a:extLst>
          </p:cNvPr>
          <p:cNvSpPr txBox="1"/>
          <p:nvPr/>
        </p:nvSpPr>
        <p:spPr>
          <a:xfrm>
            <a:off x="576261" y="2819400"/>
            <a:ext cx="159258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“chastening” came in the form of war. 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Isaiah 7:2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it was told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(Ahaz)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saying, </a:t>
            </a:r>
          </a:p>
          <a:p>
            <a:pPr algn="ctr"/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Syria is confederate </a:t>
            </a: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Ephraim.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(Israel)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his heart was moved,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nûaʿ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shaken, wavered)</a:t>
            </a:r>
          </a:p>
          <a:p>
            <a:pPr algn="ctr"/>
            <a:r>
              <a:rPr lang="en-US" sz="6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heart of his people.”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His sin (and ours) affects others! (Ro 14:7)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will our sin cost others?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25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EFFF0C-E3EA-472B-959D-93D9A2D2F56B}"/>
              </a:ext>
            </a:extLst>
          </p:cNvPr>
          <p:cNvSpPr txBox="1"/>
          <p:nvPr/>
        </p:nvSpPr>
        <p:spPr>
          <a:xfrm>
            <a:off x="821531" y="457200"/>
            <a:ext cx="1592580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“And his heart was moved”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nûaʿ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shaken, wavered)</a:t>
            </a:r>
            <a:endParaRPr lang="en-US" sz="5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God often has  to shake us up</a:t>
            </a:r>
          </a:p>
          <a:p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wake us up! </a:t>
            </a:r>
            <a:endParaRPr lang="en-US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1) God’s goal is not condemnation, </a:t>
            </a:r>
            <a:r>
              <a:rPr lang="en-US" sz="5400" b="1" i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but restoration!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Rev. 3:21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“</a:t>
            </a: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As many as I love I rebuke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      and chasten, be zealous therefore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                   and repent.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Jesus knocking">
            <a:extLst>
              <a:ext uri="{FF2B5EF4-FFF2-40B4-BE49-F238E27FC236}">
                <a16:creationId xmlns:a16="http://schemas.microsoft.com/office/drawing/2014/main" id="{DFCDAF9D-7651-40CF-A14A-241B5EFB6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6780" r="24178" b="9479"/>
          <a:stretch/>
        </p:blipFill>
        <p:spPr bwMode="auto">
          <a:xfrm>
            <a:off x="12909030" y="4724400"/>
            <a:ext cx="4066901" cy="50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7ECF10-7500-4D03-8408-EB58D1CFC5C7}"/>
              </a:ext>
            </a:extLst>
          </p:cNvPr>
          <p:cNvSpPr/>
          <p:nvPr/>
        </p:nvSpPr>
        <p:spPr>
          <a:xfrm>
            <a:off x="800508" y="7228284"/>
            <a:ext cx="114510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22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Behold I stand at the door and knock…” </a:t>
            </a:r>
            <a:endParaRPr lang="en-US" sz="4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59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57175D-721E-8700-23B5-FAEE64AF06A8}"/>
              </a:ext>
            </a:extLst>
          </p:cNvPr>
          <p:cNvSpPr txBox="1"/>
          <p:nvPr/>
        </p:nvSpPr>
        <p:spPr>
          <a:xfrm>
            <a:off x="2826818" y="972509"/>
            <a:ext cx="262729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C253CC-7896-DA1C-A9F1-E45F56E2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2"/>
            <a:ext cx="17340262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D4C90A-D8F1-6A71-1E4A-A978B3D3F737}"/>
              </a:ext>
            </a:extLst>
          </p:cNvPr>
          <p:cNvSpPr txBox="1"/>
          <p:nvPr/>
        </p:nvSpPr>
        <p:spPr>
          <a:xfrm>
            <a:off x="73819" y="5486400"/>
            <a:ext cx="1719262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Goal of any Righteous Warfare is </a:t>
            </a:r>
          </a:p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eventual and lasting Peace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why Jesus came!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4D75F-950E-F677-2D7F-A30D7E2F854F}"/>
              </a:ext>
            </a:extLst>
          </p:cNvPr>
          <p:cNvSpPr txBox="1"/>
          <p:nvPr/>
        </p:nvSpPr>
        <p:spPr>
          <a:xfrm>
            <a:off x="73819" y="301841"/>
            <a:ext cx="1752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While warfare is the inevitable conflict between opposing forces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1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King Ahaz">
            <a:extLst>
              <a:ext uri="{FF2B5EF4-FFF2-40B4-BE49-F238E27FC236}">
                <a16:creationId xmlns:a16="http://schemas.microsoft.com/office/drawing/2014/main" id="{D7A33AC7-57D8-43F2-BD63-F282B921E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7260"/>
          <a:stretch/>
        </p:blipFill>
        <p:spPr bwMode="auto">
          <a:xfrm>
            <a:off x="13114081" y="4191000"/>
            <a:ext cx="428968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BE5593-F4A4-4943-B2CF-4F785BF3F861}"/>
              </a:ext>
            </a:extLst>
          </p:cNvPr>
          <p:cNvSpPr/>
          <p:nvPr/>
        </p:nvSpPr>
        <p:spPr>
          <a:xfrm>
            <a:off x="744969" y="533400"/>
            <a:ext cx="16078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God sent Isaiah to Confront, Counsel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even Comfort Ahaz.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Isaiah 7:4-11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unto him,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Take heed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quiet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fear not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neither be fainthearted…, for the fierce anger of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Rezin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Syria, </a:t>
            </a:r>
          </a:p>
          <a:p>
            <a:pPr lvl="0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and of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Pekah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son of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Remaliah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…hath taken evil counsel against thee…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40258E-0260-467B-84D1-8FC10866CEA7}"/>
              </a:ext>
            </a:extLst>
          </p:cNvPr>
          <p:cNvSpPr/>
          <p:nvPr/>
        </p:nvSpPr>
        <p:spPr>
          <a:xfrm>
            <a:off x="517094" y="5334000"/>
            <a:ext cx="1298337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br>
              <a:rPr lang="en-US" dirty="0"/>
            </a:b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 saith the Lord, It shall not stand, neither shall it come to pass.</a:t>
            </a:r>
          </a:p>
          <a:p>
            <a:pPr algn="ctr">
              <a:spcBef>
                <a:spcPts val="12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 sign of the LORD thy God; ask it either in the depth, or in the height above.”</a:t>
            </a:r>
          </a:p>
          <a:p>
            <a:pPr algn="ctr"/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20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40258E-0260-467B-84D1-8FC10866CEA7}"/>
              </a:ext>
            </a:extLst>
          </p:cNvPr>
          <p:cNvSpPr/>
          <p:nvPr/>
        </p:nvSpPr>
        <p:spPr>
          <a:xfrm>
            <a:off x="211930" y="165080"/>
            <a:ext cx="167639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/>
            </a:br>
            <a:r>
              <a:rPr lang="en-US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“But Ahaz said, I will not ask,</a:t>
            </a:r>
          </a:p>
          <a:p>
            <a:pPr algn="ctr"/>
            <a:r>
              <a:rPr 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neither will I tempt the LORD.”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He rejected God’s offer of peace (partnership) because he had already accepted Satan’s!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a) He Robbed God’s Temple to pay the Assyrian King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to fight his battles!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Kgs 16:7-8</a:t>
            </a:r>
          </a:p>
          <a:p>
            <a:pPr algn="ctr"/>
            <a:endParaRPr 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CA01A4-B3D7-45DA-A84F-327AA9DDE220}"/>
              </a:ext>
            </a:extLst>
          </p:cNvPr>
          <p:cNvSpPr/>
          <p:nvPr/>
        </p:nvSpPr>
        <p:spPr>
          <a:xfrm>
            <a:off x="675874" y="6019800"/>
            <a:ext cx="158361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This led to a poisonous partnership that brought pain, treachery and conflict for decades. 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conflict has become the norm in this world that consistently rejects God’s word and ways. </a:t>
            </a:r>
          </a:p>
        </p:txBody>
      </p:sp>
    </p:spTree>
    <p:extLst>
      <p:ext uri="{BB962C8B-B14F-4D97-AF65-F5344CB8AC3E}">
        <p14:creationId xmlns:p14="http://schemas.microsoft.com/office/powerpoint/2010/main" val="2320019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40258E-0260-467B-84D1-8FC10866CEA7}"/>
              </a:ext>
            </a:extLst>
          </p:cNvPr>
          <p:cNvSpPr/>
          <p:nvPr/>
        </p:nvSpPr>
        <p:spPr>
          <a:xfrm>
            <a:off x="741361" y="457200"/>
            <a:ext cx="16234569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Conclusion: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Ahaz, we tend to panic in the face of problems,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trust the “reasonable” offers (solutions)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come from the world,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result in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debt, doubt, and disappointment.</a:t>
            </a:r>
          </a:p>
          <a:p>
            <a:pPr algn="ctr"/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10:10 </a:t>
            </a:r>
            <a:r>
              <a:rPr 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thief </a:t>
            </a:r>
            <a:r>
              <a:rPr 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commeth</a:t>
            </a:r>
            <a:r>
              <a:rPr 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</a:p>
          <a:p>
            <a:pPr algn="ctr"/>
            <a:r>
              <a:rPr 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for to steal…kill…destroy”</a:t>
            </a:r>
          </a:p>
        </p:txBody>
      </p:sp>
    </p:spTree>
    <p:extLst>
      <p:ext uri="{BB962C8B-B14F-4D97-AF65-F5344CB8AC3E}">
        <p14:creationId xmlns:p14="http://schemas.microsoft.com/office/powerpoint/2010/main" val="356417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40258E-0260-467B-84D1-8FC10866CEA7}"/>
              </a:ext>
            </a:extLst>
          </p:cNvPr>
          <p:cNvSpPr/>
          <p:nvPr/>
        </p:nvSpPr>
        <p:spPr>
          <a:xfrm>
            <a:off x="552846" y="533400"/>
            <a:ext cx="16234569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too tend to look to the wrong sources for Peace, Protection and Provision.</a:t>
            </a:r>
          </a:p>
          <a:p>
            <a:pPr algn="ctr"/>
            <a:r>
              <a:rPr lang="en-US" sz="6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“should not a people seek unto their God?</a:t>
            </a:r>
          </a:p>
          <a:p>
            <a:pPr algn="ctr"/>
            <a:r>
              <a:rPr lang="en-US" sz="6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...to the Law and to the testimony? </a:t>
            </a:r>
            <a:endParaRPr lang="en-US" sz="5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they speak not according to this word, </a:t>
            </a:r>
          </a:p>
          <a:p>
            <a:pPr algn="ctr"/>
            <a:r>
              <a:rPr lang="en-US" sz="6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because there is no light in them.” 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8:19-20 </a:t>
            </a:r>
          </a:p>
          <a:p>
            <a:pPr lvl="0"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choices produce partnerships! </a:t>
            </a:r>
          </a:p>
          <a:p>
            <a:pPr lvl="0" algn="ctr"/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(with God or the “gods” of this world)  </a:t>
            </a:r>
          </a:p>
          <a:p>
            <a:pPr algn="ctr"/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93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40258E-0260-467B-84D1-8FC10866CEA7}"/>
              </a:ext>
            </a:extLst>
          </p:cNvPr>
          <p:cNvSpPr/>
          <p:nvPr/>
        </p:nvSpPr>
        <p:spPr>
          <a:xfrm>
            <a:off x="741361" y="457200"/>
            <a:ext cx="16234569" cy="929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</a:p>
          <a:p>
            <a:pPr lvl="0"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Newton’s 1st law: 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“…tends to stay in motion 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6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until acted upon by an…opposite force”</a:t>
            </a:r>
          </a:p>
          <a:p>
            <a:pPr algn="ctr">
              <a:spcBef>
                <a:spcPts val="1200"/>
              </a:spcBef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after our short-sighted, selfish choices,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resulting in poisonous partnerships, 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 often comes to us 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his counsel and comfort </a:t>
            </a: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invites us to return to him.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11:28,29</a:t>
            </a:r>
            <a:endParaRPr lang="en-US" sz="8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0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8631" y="304800"/>
            <a:ext cx="16459200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  <a:sym typeface="Arial" charset="0"/>
              </a:rPr>
              <a:t>Since Peace is related to Partnership,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  <a:sym typeface="Arial" charset="0"/>
              </a:rPr>
              <a:t>Which King’s choices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  <a:sym typeface="Arial" charset="0"/>
              </a:rPr>
              <a:t>most accurately reflect yours?</a:t>
            </a:r>
            <a:endParaRPr lang="en-US" sz="60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+mn-cs"/>
              <a:sym typeface="Arial" charset="0"/>
            </a:endParaRPr>
          </a:p>
        </p:txBody>
      </p:sp>
      <p:pic>
        <p:nvPicPr>
          <p:cNvPr id="1026" name="Picture 2" descr="Épinglé sur Écritures Hébraïques">
            <a:extLst>
              <a:ext uri="{FF2B5EF4-FFF2-40B4-BE49-F238E27FC236}">
                <a16:creationId xmlns:a16="http://schemas.microsoft.com/office/drawing/2014/main" id="{2DABE2FE-B322-43F9-C47D-9CA1E8A1F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1581"/>
            <a:ext cx="4555332" cy="61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BA5C4-6B1A-2A4D-D36F-7470A67D63F0}"/>
              </a:ext>
            </a:extLst>
          </p:cNvPr>
          <p:cNvSpPr txBox="1"/>
          <p:nvPr/>
        </p:nvSpPr>
        <p:spPr>
          <a:xfrm>
            <a:off x="4158693" y="3530724"/>
            <a:ext cx="90228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    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DCAF4F"/>
              </a:solidFill>
              <a:effectLst/>
              <a:uLnTx/>
              <a:uFillTx/>
              <a:latin typeface="Garamond"/>
              <a:ea typeface="MS PGothic" panose="020B0600070205080204" pitchFamily="34" charset="-128"/>
              <a:cs typeface="+mn-cs"/>
              <a:sym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FF767-093F-4D01-B400-E1DE6EB2887F}"/>
              </a:ext>
            </a:extLst>
          </p:cNvPr>
          <p:cNvSpPr txBox="1"/>
          <p:nvPr/>
        </p:nvSpPr>
        <p:spPr>
          <a:xfrm>
            <a:off x="4349193" y="3651581"/>
            <a:ext cx="1234440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2 Chr. 27:2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“did that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which was right in the sight of the LORD…,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6 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So Jotham became mighty,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because he prepared his ways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before the LORD his God.”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BCE22-8FA7-5DEB-4073-8DF4667E5C0E}"/>
              </a:ext>
            </a:extLst>
          </p:cNvPr>
          <p:cNvSpPr txBox="1"/>
          <p:nvPr/>
        </p:nvSpPr>
        <p:spPr>
          <a:xfrm>
            <a:off x="821531" y="3469168"/>
            <a:ext cx="866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Jotham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24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10770C-138E-4274-B075-76706BAC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8631" y="304800"/>
            <a:ext cx="16459200" cy="32259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  <a:sym typeface="Arial" charset="0"/>
              </a:rPr>
              <a:t>Since Peace is related to Partnership,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  <a:sym typeface="Arial" charset="0"/>
              </a:rPr>
              <a:t>Which King’s choices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  <a:sym typeface="Arial" charset="0"/>
              </a:rPr>
              <a:t>most accurately reflect yours?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BA5C4-6B1A-2A4D-D36F-7470A67D63F0}"/>
              </a:ext>
            </a:extLst>
          </p:cNvPr>
          <p:cNvSpPr txBox="1"/>
          <p:nvPr/>
        </p:nvSpPr>
        <p:spPr>
          <a:xfrm>
            <a:off x="4158693" y="3530724"/>
            <a:ext cx="90228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    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DCAF4F"/>
              </a:solidFill>
              <a:effectLst/>
              <a:uLnTx/>
              <a:uFillTx/>
              <a:latin typeface="Garamond"/>
              <a:ea typeface="MS PGothic" panose="020B0600070205080204" pitchFamily="34" charset="-128"/>
              <a:cs typeface="+mn-cs"/>
              <a:sym typeface="Arial" charset="0"/>
            </a:endParaRPr>
          </a:p>
        </p:txBody>
      </p:sp>
      <p:pic>
        <p:nvPicPr>
          <p:cNvPr id="1028" name="Picture 4" descr="a painting of a man with a beard holding a knife and wearing a gold ...">
            <a:extLst>
              <a:ext uri="{FF2B5EF4-FFF2-40B4-BE49-F238E27FC236}">
                <a16:creationId xmlns:a16="http://schemas.microsoft.com/office/drawing/2014/main" id="{5C969628-EDE3-8420-F473-F9E15AD97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847" y="4114800"/>
            <a:ext cx="3975581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E4316-32BF-6E3B-AEBC-EFEE03E0808E}"/>
              </a:ext>
            </a:extLst>
          </p:cNvPr>
          <p:cNvSpPr txBox="1"/>
          <p:nvPr/>
        </p:nvSpPr>
        <p:spPr>
          <a:xfrm>
            <a:off x="669131" y="2945949"/>
            <a:ext cx="155638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2 Kings 16:2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…Ahaz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did not that which was right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    </a:t>
            </a:r>
          </a:p>
          <a:p>
            <a:pPr marL="8467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in the sight of the LORD his God…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16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841CC-99F8-5EB4-9C50-549C191CBF79}"/>
              </a:ext>
            </a:extLst>
          </p:cNvPr>
          <p:cNvSpPr txBox="1"/>
          <p:nvPr/>
        </p:nvSpPr>
        <p:spPr>
          <a:xfrm>
            <a:off x="363793" y="5133707"/>
            <a:ext cx="1301905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3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he walked in the way of the kings of Israel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and made his son to pass through the fire,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according to the abominations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(idols)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of the heathen”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AE5E6-5283-89DB-150F-D5D22DFE148C}"/>
              </a:ext>
            </a:extLst>
          </p:cNvPr>
          <p:cNvSpPr txBox="1"/>
          <p:nvPr/>
        </p:nvSpPr>
        <p:spPr>
          <a:xfrm>
            <a:off x="13546931" y="3993661"/>
            <a:ext cx="86804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Ahaz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45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BA5C4-6B1A-2A4D-D36F-7470A67D63F0}"/>
              </a:ext>
            </a:extLst>
          </p:cNvPr>
          <p:cNvSpPr txBox="1"/>
          <p:nvPr/>
        </p:nvSpPr>
        <p:spPr>
          <a:xfrm>
            <a:off x="4158693" y="3530724"/>
            <a:ext cx="90228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    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DCAF4F"/>
              </a:solidFill>
              <a:effectLst/>
              <a:uLnTx/>
              <a:uFillTx/>
              <a:latin typeface="Garamond"/>
              <a:ea typeface="MS PGothic" panose="020B0600070205080204" pitchFamily="34" charset="-128"/>
              <a:cs typeface="+mn-cs"/>
              <a:sym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BCA9E-57CF-AFAE-0A8F-FDCEC2ECA4D0}"/>
              </a:ext>
            </a:extLst>
          </p:cNvPr>
          <p:cNvSpPr txBox="1"/>
          <p:nvPr/>
        </p:nvSpPr>
        <p:spPr>
          <a:xfrm>
            <a:off x="680417" y="8174176"/>
            <a:ext cx="7182073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Painted by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Akiane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Kramarik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when she was 8</a:t>
            </a:r>
          </a:p>
        </p:txBody>
      </p:sp>
      <p:pic>
        <p:nvPicPr>
          <p:cNvPr id="1026" name="Picture 2" descr="Top 103+ Images Jesus Prince Of Peace Pictures Sharp 11/2023">
            <a:extLst>
              <a:ext uri="{FF2B5EF4-FFF2-40B4-BE49-F238E27FC236}">
                <a16:creationId xmlns:a16="http://schemas.microsoft.com/office/drawing/2014/main" id="{D2482ECA-A942-5548-F0A6-8B87B665D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/>
          <a:stretch/>
        </p:blipFill>
        <p:spPr bwMode="auto">
          <a:xfrm>
            <a:off x="7984331" y="228600"/>
            <a:ext cx="9311838" cy="93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CE6D5-2FAE-ECC5-3A77-6A024504DF29}"/>
              </a:ext>
            </a:extLst>
          </p:cNvPr>
          <p:cNvSpPr txBox="1"/>
          <p:nvPr/>
        </p:nvSpPr>
        <p:spPr>
          <a:xfrm>
            <a:off x="44093" y="609600"/>
            <a:ext cx="833000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lvl="0" algn="ctr">
              <a:spcBef>
                <a:spcPts val="0"/>
              </a:spcBef>
              <a:buSzPct val="100000"/>
              <a:defRPr/>
            </a:pPr>
            <a:r>
              <a:rPr lang="en-US" sz="72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God is wanting to introduce you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this holiday Season</a:t>
            </a:r>
          </a:p>
          <a:p>
            <a:pPr marL="8467" lvl="0" algn="ctr">
              <a:spcBef>
                <a:spcPts val="0"/>
              </a:spcBef>
              <a:buSzPct val="100000"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to the promise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pitchFamily="-128" charset="0"/>
              <a:buNone/>
              <a:tabLst/>
              <a:defRPr/>
            </a:pPr>
            <a:r>
              <a:rPr lang="en-US" sz="7200" b="1" dirty="0">
                <a:latin typeface="Times New Roman" panose="02020603050405020304" pitchFamily="18" charset="0"/>
                <a:ea typeface="MS PGothic" panose="020B0600070205080204" pitchFamily="34" charset="-128"/>
                <a:sym typeface="Arial" charset="0"/>
              </a:rPr>
              <a:t>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and privilege of     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pitchFamily="-128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  <a:sym typeface="Arial" charset="0"/>
              </a:rPr>
              <a:t>   partnering with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2A1A7-CFEB-3585-DB51-552E27412C49}"/>
              </a:ext>
            </a:extLst>
          </p:cNvPr>
          <p:cNvSpPr txBox="1"/>
          <p:nvPr/>
        </p:nvSpPr>
        <p:spPr>
          <a:xfrm>
            <a:off x="8228013" y="9051326"/>
            <a:ext cx="9112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https://akiane.com/shop/</a:t>
            </a:r>
          </a:p>
        </p:txBody>
      </p:sp>
    </p:spTree>
    <p:extLst>
      <p:ext uri="{BB962C8B-B14F-4D97-AF65-F5344CB8AC3E}">
        <p14:creationId xmlns:p14="http://schemas.microsoft.com/office/powerpoint/2010/main" val="3354909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57175D-721E-8700-23B5-FAEE64AF06A8}"/>
              </a:ext>
            </a:extLst>
          </p:cNvPr>
          <p:cNvSpPr txBox="1"/>
          <p:nvPr/>
        </p:nvSpPr>
        <p:spPr>
          <a:xfrm>
            <a:off x="2826818" y="972509"/>
            <a:ext cx="262729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dirty="0"/>
          </a:p>
        </p:txBody>
      </p:sp>
      <p:pic>
        <p:nvPicPr>
          <p:cNvPr id="1030" name="Picture 6" descr="Background: Angel and Shepherds Wide Screen | Worship Films | SermonSpice">
            <a:extLst>
              <a:ext uri="{FF2B5EF4-FFF2-40B4-BE49-F238E27FC236}">
                <a16:creationId xmlns:a16="http://schemas.microsoft.com/office/drawing/2014/main" id="{4C776EFE-0E4B-B5AC-206E-7C0DFF58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40263" cy="989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57328-6AEF-79F3-287C-78FA573F2BE9}"/>
              </a:ext>
            </a:extLst>
          </p:cNvPr>
          <p:cNvSpPr txBox="1"/>
          <p:nvPr/>
        </p:nvSpPr>
        <p:spPr>
          <a:xfrm>
            <a:off x="6612731" y="-76200"/>
            <a:ext cx="10727532" cy="9356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Luke 2:10 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Fear not: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for, behold, I bring you good tidings of great joy,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which shall be to all people.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11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For unto you is born this day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…a Savior, 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Sōtēr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’: deliverer)</a:t>
            </a:r>
          </a:p>
          <a:p>
            <a:pPr lvl="0"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{From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soz’o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heal, protect, save;    </a:t>
            </a:r>
          </a:p>
          <a:p>
            <a:pPr lvl="0"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“make whole” }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which is Christ the Lord.”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DA6-163C-7CAC-CCEE-7D7E62377750}"/>
              </a:ext>
            </a:extLst>
          </p:cNvPr>
          <p:cNvSpPr txBox="1"/>
          <p:nvPr/>
        </p:nvSpPr>
        <p:spPr>
          <a:xfrm>
            <a:off x="12861131" y="7086600"/>
            <a:ext cx="43172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 Ps 23:3!?!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6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57175D-721E-8700-23B5-FAEE64AF06A8}"/>
              </a:ext>
            </a:extLst>
          </p:cNvPr>
          <p:cNvSpPr txBox="1"/>
          <p:nvPr/>
        </p:nvSpPr>
        <p:spPr>
          <a:xfrm>
            <a:off x="2826818" y="972509"/>
            <a:ext cx="262729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dirty="0"/>
          </a:p>
        </p:txBody>
      </p:sp>
      <p:pic>
        <p:nvPicPr>
          <p:cNvPr id="1026" name="Picture 2" descr="Kent Crockett's Devotionals: The Angels Appeared to the Shepherds, Not ...">
            <a:extLst>
              <a:ext uri="{FF2B5EF4-FFF2-40B4-BE49-F238E27FC236}">
                <a16:creationId xmlns:a16="http://schemas.microsoft.com/office/drawing/2014/main" id="{D68140CA-A6E6-9A23-92F5-A38424D75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0"/>
            <a:ext cx="17337882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B159FC-866B-F870-C52A-5AFBE2864FA9}"/>
              </a:ext>
            </a:extLst>
          </p:cNvPr>
          <p:cNvSpPr txBox="1"/>
          <p:nvPr/>
        </p:nvSpPr>
        <p:spPr>
          <a:xfrm>
            <a:off x="173831" y="7162800"/>
            <a:ext cx="16992600" cy="2462213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Luke 2:13-14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“And suddenly there was with the angel a multitude of the heavenly host praising God, and saying, 14  Glory to God in the highest,</a:t>
            </a:r>
          </a:p>
          <a:p>
            <a:pPr algn="ctr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on earth </a:t>
            </a:r>
            <a:r>
              <a:rPr lang="en-US" sz="6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peace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good will toward men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HD Starry Night Wallpapers | PixelsTalk.Net">
            <a:extLst>
              <a:ext uri="{FF2B5EF4-FFF2-40B4-BE49-F238E27FC236}">
                <a16:creationId xmlns:a16="http://schemas.microsoft.com/office/drawing/2014/main" id="{021088F5-15A8-B831-5A2F-02E5A12C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" y="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4E9AC5-A653-3FDC-5D95-51A55D13FBE2}"/>
              </a:ext>
            </a:extLst>
          </p:cNvPr>
          <p:cNvSpPr txBox="1"/>
          <p:nvPr/>
        </p:nvSpPr>
        <p:spPr>
          <a:xfrm>
            <a:off x="115556" y="304800"/>
            <a:ext cx="17224441" cy="903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682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 is not the absence of Pain or Problems,</a:t>
            </a:r>
          </a:p>
          <a:p>
            <a:pPr algn="ctr"/>
            <a:r>
              <a:rPr lang="en-US" sz="682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2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an awareness that we’re on the right side </a:t>
            </a:r>
            <a:r>
              <a:rPr 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this cosmic conflict, </a:t>
            </a:r>
          </a:p>
          <a:p>
            <a:pPr algn="ctr"/>
            <a:r>
              <a:rPr lang="en-US" sz="8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partnership with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Prince of Peace”! </a:t>
            </a:r>
            <a:endParaRPr lang="en-US" sz="6827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82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(Is. 9:6; Mt 11:28,29)</a:t>
            </a:r>
          </a:p>
          <a:p>
            <a:pPr algn="ctr"/>
            <a:endParaRPr lang="en-US" sz="6827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82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HD Starry Night Wallpapers | PixelsTalk.Net">
            <a:extLst>
              <a:ext uri="{FF2B5EF4-FFF2-40B4-BE49-F238E27FC236}">
                <a16:creationId xmlns:a16="http://schemas.microsoft.com/office/drawing/2014/main" id="{021088F5-15A8-B831-5A2F-02E5A12C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" y="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E7BCB-A3B0-8B96-C9B3-66931DB3077F}"/>
              </a:ext>
            </a:extLst>
          </p:cNvPr>
          <p:cNvSpPr txBox="1"/>
          <p:nvPr/>
        </p:nvSpPr>
        <p:spPr>
          <a:xfrm>
            <a:off x="-177817" y="3810000"/>
            <a:ext cx="17510670" cy="2718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13004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533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Peace (Or lack thereof)</a:t>
            </a:r>
          </a:p>
          <a:p>
            <a:pPr marL="0" marR="0" lvl="0" indent="0" algn="ctr" defTabSz="13004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533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related to who or what we Join.</a:t>
            </a:r>
            <a:endParaRPr kumimoji="0" lang="en-US" sz="8533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CDA90-20A1-3437-8948-ADE532747252}"/>
              </a:ext>
            </a:extLst>
          </p:cNvPr>
          <p:cNvSpPr txBox="1"/>
          <p:nvPr/>
        </p:nvSpPr>
        <p:spPr>
          <a:xfrm>
            <a:off x="288131" y="152400"/>
            <a:ext cx="1630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004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Since “Peace” (from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eiro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)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16" charset="-128"/>
                <a:cs typeface="Times New Roman" panose="02020603050405020304" pitchFamily="18" charset="0"/>
                <a:sym typeface="Arial" panose="020B0604020202020204" pitchFamily="34" charset="0"/>
              </a:rPr>
              <a:t>means to join;</a:t>
            </a:r>
          </a:p>
        </p:txBody>
      </p:sp>
    </p:spTree>
    <p:extLst>
      <p:ext uri="{BB962C8B-B14F-4D97-AF65-F5344CB8AC3E}">
        <p14:creationId xmlns:p14="http://schemas.microsoft.com/office/powerpoint/2010/main" val="129538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F4BB9F-E795-4D12-B559-62BDEB55D423}"/>
              </a:ext>
            </a:extLst>
          </p:cNvPr>
          <p:cNvSpPr/>
          <p:nvPr/>
        </p:nvSpPr>
        <p:spPr>
          <a:xfrm>
            <a:off x="7298531" y="685800"/>
            <a:ext cx="9144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Isaiah 7:14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Lord himself shall give you a sign; </a:t>
            </a:r>
          </a:p>
          <a:p>
            <a:pPr algn="ctr"/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Behold, a virgin shall conceive, and bear a son, </a:t>
            </a:r>
          </a:p>
          <a:p>
            <a:pPr algn="ctr"/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shall call his name </a:t>
            </a:r>
            <a:r>
              <a:rPr lang="en-US" sz="8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Immanuel.” </a:t>
            </a:r>
            <a:b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6F1D1-DF74-4D8D-BF64-5314188D5DA2}"/>
              </a:ext>
            </a:extLst>
          </p:cNvPr>
          <p:cNvSpPr txBox="1"/>
          <p:nvPr/>
        </p:nvSpPr>
        <p:spPr>
          <a:xfrm>
            <a:off x="9965531" y="6248400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Georgia" panose="02040502050405020303" pitchFamily="18" charset="0"/>
              </a:rPr>
              <a:t>God is </a:t>
            </a:r>
          </a:p>
          <a:p>
            <a:pPr algn="ctr"/>
            <a:r>
              <a:rPr lang="en-US" sz="8000" b="1" dirty="0">
                <a:latin typeface="Georgia" panose="02040502050405020303" pitchFamily="18" charset="0"/>
              </a:rPr>
              <a:t>with us!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A1A17FE-E8EC-4D28-8F97-DA4505503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9131" y="812677"/>
            <a:ext cx="16230600" cy="2768724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rgbClr val="FFFFFF"/>
                </a:solidFill>
              </a:rPr>
              <a:t>Isaiah 9:6  </a:t>
            </a:r>
            <a:r>
              <a:rPr lang="en-US" sz="6000" b="1" dirty="0">
                <a:solidFill>
                  <a:srgbClr val="FFFF00"/>
                </a:solidFill>
              </a:rPr>
              <a:t>“</a:t>
            </a:r>
            <a:r>
              <a:rPr lang="en-US" sz="6000" b="1" i="1" dirty="0">
                <a:solidFill>
                  <a:srgbClr val="FFFF00"/>
                </a:solidFill>
                <a:latin typeface="Georgia" panose="02040502050405020303" pitchFamily="18" charset="0"/>
              </a:rPr>
              <a:t>U</a:t>
            </a:r>
            <a:r>
              <a:rPr lang="en-US" sz="5400" b="1" i="1" dirty="0">
                <a:solidFill>
                  <a:srgbClr val="FFFF00"/>
                </a:solidFill>
                <a:latin typeface="Georgia" panose="02040502050405020303" pitchFamily="18" charset="0"/>
              </a:rPr>
              <a:t>nto us a child is born,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i="1" dirty="0">
                <a:solidFill>
                  <a:srgbClr val="FFFF00"/>
                </a:solidFill>
                <a:latin typeface="Georgia" panose="02040502050405020303" pitchFamily="18" charset="0"/>
              </a:rPr>
              <a:t>unto us a son is given: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i="1" dirty="0">
                <a:solidFill>
                  <a:srgbClr val="FFFF00"/>
                </a:solidFill>
                <a:latin typeface="Georgia" panose="02040502050405020303" pitchFamily="18" charset="0"/>
              </a:rPr>
              <a:t>and the government shall be upon his shoulder: </a:t>
            </a:r>
            <a:r>
              <a:rPr lang="en-US" sz="5400" b="1" i="1" dirty="0">
                <a:solidFill>
                  <a:srgbClr val="FFFF00"/>
                </a:solidFill>
                <a:latin typeface="Georgia" panose="02040502050405020303" pitchFamily="18" charset="0"/>
              </a:rPr>
              <a:t>and his name shall be called:</a:t>
            </a:r>
            <a:endParaRPr lang="en-US" b="1" i="1" dirty="0">
              <a:solidFill>
                <a:srgbClr val="FFFF00"/>
              </a:solidFill>
              <a:latin typeface="Georgia" panose="02040502050405020303" pitchFamily="18" charset="0"/>
              <a:ea typeface="+mn-ea"/>
              <a:cs typeface="+mn-cs"/>
              <a:sym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39DFC8-418D-4D58-A07C-64DE555CD4FE}"/>
              </a:ext>
            </a:extLst>
          </p:cNvPr>
          <p:cNvSpPr/>
          <p:nvPr/>
        </p:nvSpPr>
        <p:spPr>
          <a:xfrm>
            <a:off x="6155531" y="4800600"/>
            <a:ext cx="10744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kern="0" dirty="0">
                <a:solidFill>
                  <a:srgbClr val="FFFF0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Wonderful,</a:t>
            </a:r>
          </a:p>
          <a:p>
            <a:pPr algn="ctr"/>
            <a:r>
              <a:rPr lang="en-US" sz="6600" b="1" i="1" kern="0" dirty="0">
                <a:solidFill>
                  <a:srgbClr val="FFFF0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 Counsellor, </a:t>
            </a:r>
          </a:p>
          <a:p>
            <a:pPr algn="ctr"/>
            <a:r>
              <a:rPr lang="en-US" sz="6600" b="1" i="1" kern="0" dirty="0">
                <a:solidFill>
                  <a:srgbClr val="FFFF0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The mighty God, </a:t>
            </a:r>
          </a:p>
          <a:p>
            <a:pPr algn="ctr"/>
            <a:r>
              <a:rPr lang="en-US" sz="6600" b="1" i="1" kern="0" dirty="0">
                <a:solidFill>
                  <a:srgbClr val="FFFF0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The everlasting Father, </a:t>
            </a:r>
            <a:br>
              <a:rPr lang="en-US" sz="6600" b="1" i="1" kern="0" dirty="0">
                <a:solidFill>
                  <a:srgbClr val="FFFF0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</a:br>
            <a:endParaRPr lang="en-US" b="1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46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AE7634-0435-46EA-9F09-68E4A77D15EB}"/>
              </a:ext>
            </a:extLst>
          </p:cNvPr>
          <p:cNvSpPr txBox="1"/>
          <p:nvPr/>
        </p:nvSpPr>
        <p:spPr>
          <a:xfrm>
            <a:off x="9889331" y="6400800"/>
            <a:ext cx="73152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effectLst/>
                <a:latin typeface="Gentium" panose="02000503060000020004" pitchFamily="2" charset="0"/>
              </a:rPr>
              <a:t>Shālôm</a:t>
            </a:r>
            <a:r>
              <a:rPr lang="en-US" sz="6000" b="1" dirty="0">
                <a:effectLst/>
                <a:latin typeface="Gentium" panose="02000503060000020004" pitchFamily="2" charset="0"/>
              </a:rPr>
              <a:t>:  Peace, safety</a:t>
            </a:r>
          </a:p>
          <a:p>
            <a:pPr algn="ctr"/>
            <a:r>
              <a:rPr lang="en-US" sz="6000" b="1" dirty="0">
                <a:effectLst/>
                <a:latin typeface="Gentium" panose="02000503060000020004" pitchFamily="2" charset="0"/>
              </a:rPr>
              <a:t>from </a:t>
            </a:r>
            <a:r>
              <a:rPr lang="en-US" sz="6000" b="1" dirty="0" err="1">
                <a:effectLst/>
                <a:latin typeface="Gentium" panose="02000503060000020004" pitchFamily="2" charset="0"/>
              </a:rPr>
              <a:t>shalem</a:t>
            </a:r>
            <a:r>
              <a:rPr lang="en-US" sz="6000" b="1" dirty="0">
                <a:effectLst/>
                <a:latin typeface="Gentium" panose="02000503060000020004" pitchFamily="2" charset="0"/>
              </a:rPr>
              <a:t>: to pay</a:t>
            </a:r>
          </a:p>
          <a:p>
            <a:pPr algn="ctr"/>
            <a:r>
              <a:rPr lang="en-US" sz="6000" b="1" dirty="0">
                <a:latin typeface="Gentium" panose="02000503060000020004" pitchFamily="2" charset="0"/>
              </a:rPr>
              <a:t>Peace has a price!</a:t>
            </a:r>
            <a:r>
              <a:rPr lang="en-US" sz="6000" b="1" dirty="0">
                <a:effectLst/>
                <a:latin typeface="Gentium" panose="02000503060000020004" pitchFamily="2" charset="0"/>
              </a:rPr>
              <a:t> </a:t>
            </a:r>
          </a:p>
          <a:p>
            <a:pPr algn="ctr"/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oyToTheWorld">
  <a:themeElements>
    <a:clrScheme name="Prince of Peace">
      <a:dk1>
        <a:srgbClr val="DCAF4F"/>
      </a:dk1>
      <a:lt1>
        <a:srgbClr val="000000"/>
      </a:lt1>
      <a:dk2>
        <a:srgbClr val="DCAF4F"/>
      </a:dk2>
      <a:lt2>
        <a:srgbClr val="000000"/>
      </a:lt2>
      <a:accent1>
        <a:srgbClr val="57683E"/>
      </a:accent1>
      <a:accent2>
        <a:srgbClr val="EDCB96"/>
      </a:accent2>
      <a:accent3>
        <a:srgbClr val="D78651"/>
      </a:accent3>
      <a:accent4>
        <a:srgbClr val="ADAD7D"/>
      </a:accent4>
      <a:accent5>
        <a:srgbClr val="7680D7"/>
      </a:accent5>
      <a:accent6>
        <a:srgbClr val="F5DFB4"/>
      </a:accent6>
      <a:hlink>
        <a:srgbClr val="D78651"/>
      </a:hlink>
      <a:folHlink>
        <a:srgbClr val="ADAD7D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rentine-Appointed">
  <a:themeElements>
    <a:clrScheme name="Prince of Peace">
      <a:dk1>
        <a:srgbClr val="DCAF4F"/>
      </a:dk1>
      <a:lt1>
        <a:srgbClr val="000000"/>
      </a:lt1>
      <a:dk2>
        <a:srgbClr val="DCAF4F"/>
      </a:dk2>
      <a:lt2>
        <a:srgbClr val="000000"/>
      </a:lt2>
      <a:accent1>
        <a:srgbClr val="57683E"/>
      </a:accent1>
      <a:accent2>
        <a:srgbClr val="EDCB96"/>
      </a:accent2>
      <a:accent3>
        <a:srgbClr val="D78651"/>
      </a:accent3>
      <a:accent4>
        <a:srgbClr val="ADAD7D"/>
      </a:accent4>
      <a:accent5>
        <a:srgbClr val="7680D7"/>
      </a:accent5>
      <a:accent6>
        <a:srgbClr val="F5DFB4"/>
      </a:accent6>
      <a:hlink>
        <a:srgbClr val="D78651"/>
      </a:hlink>
      <a:folHlink>
        <a:srgbClr val="ADAD7D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Florentine-Appoin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Prince of Peace">
      <a:dk1>
        <a:srgbClr val="DCAF4F"/>
      </a:dk1>
      <a:lt1>
        <a:srgbClr val="000000"/>
      </a:lt1>
      <a:dk2>
        <a:srgbClr val="DCAF4F"/>
      </a:dk2>
      <a:lt2>
        <a:srgbClr val="000000"/>
      </a:lt2>
      <a:accent1>
        <a:srgbClr val="57683E"/>
      </a:accent1>
      <a:accent2>
        <a:srgbClr val="EDCB96"/>
      </a:accent2>
      <a:accent3>
        <a:srgbClr val="D78651"/>
      </a:accent3>
      <a:accent4>
        <a:srgbClr val="ADAD7D"/>
      </a:accent4>
      <a:accent5>
        <a:srgbClr val="7680D7"/>
      </a:accent5>
      <a:accent6>
        <a:srgbClr val="F5DFB4"/>
      </a:accent6>
      <a:hlink>
        <a:srgbClr val="D78651"/>
      </a:hlink>
      <a:folHlink>
        <a:srgbClr val="ADAD7D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4855EA5AEDC147AC1E63A32A340471" ma:contentTypeVersion="10" ma:contentTypeDescription="Create a new document." ma:contentTypeScope="" ma:versionID="0e2b21a82fd8403e1bf25a0161d89e92">
  <xsd:schema xmlns:xsd="http://www.w3.org/2001/XMLSchema" xmlns:xs="http://www.w3.org/2001/XMLSchema" xmlns:p="http://schemas.microsoft.com/office/2006/metadata/properties" xmlns:ns3="c7616ae0-bc3b-4475-9d6b-4c1fddd552c4" targetNamespace="http://schemas.microsoft.com/office/2006/metadata/properties" ma:root="true" ma:fieldsID="11e1db98fa85c3a60c08bc34466bf2d0" ns3:_="">
    <xsd:import namespace="c7616ae0-bc3b-4475-9d6b-4c1fddd552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16ae0-bc3b-4475-9d6b-4c1fddd552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3EC6B9-4709-45B5-BB53-691254FF2E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16ae0-bc3b-4475-9d6b-4c1fddd55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6F6935-9BB2-4980-8C2E-041D859F7545}">
  <ds:schemaRefs>
    <ds:schemaRef ds:uri="c7616ae0-bc3b-4475-9d6b-4c1fddd552c4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69689FD-CE81-47F8-94FE-B638B5E813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1540</Words>
  <Application>Microsoft Office PowerPoint</Application>
  <PresentationFormat>Custom</PresentationFormat>
  <Paragraphs>181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Garamond</vt:lpstr>
      <vt:lpstr>Gentium</vt:lpstr>
      <vt:lpstr>Georgia</vt:lpstr>
      <vt:lpstr>Lucida Grande</vt:lpstr>
      <vt:lpstr>Times New Roman</vt:lpstr>
      <vt:lpstr>Wingdings</vt:lpstr>
      <vt:lpstr>JoyToTheWorld</vt:lpstr>
      <vt:lpstr>Florentine-Appointed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Peters</dc:creator>
  <cp:lastModifiedBy>Keith Peters</cp:lastModifiedBy>
  <cp:revision>11</cp:revision>
  <dcterms:created xsi:type="dcterms:W3CDTF">2019-12-19T21:47:40Z</dcterms:created>
  <dcterms:modified xsi:type="dcterms:W3CDTF">2023-12-02T00:58:18Z</dcterms:modified>
</cp:coreProperties>
</file>