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4"/>
    <p:sldMasterId id="2147483648" r:id="rId5"/>
    <p:sldMasterId id="2147483706" r:id="rId6"/>
    <p:sldMasterId id="2147483697" r:id="rId7"/>
  </p:sldMasterIdLst>
  <p:sldIdLst>
    <p:sldId id="263" r:id="rId8"/>
    <p:sldId id="259" r:id="rId9"/>
    <p:sldId id="297" r:id="rId10"/>
    <p:sldId id="257" r:id="rId11"/>
    <p:sldId id="260" r:id="rId12"/>
    <p:sldId id="272" r:id="rId13"/>
    <p:sldId id="277" r:id="rId14"/>
    <p:sldId id="271" r:id="rId15"/>
    <p:sldId id="273" r:id="rId16"/>
    <p:sldId id="276" r:id="rId17"/>
    <p:sldId id="279" r:id="rId18"/>
    <p:sldId id="280" r:id="rId19"/>
    <p:sldId id="281" r:id="rId20"/>
    <p:sldId id="283" r:id="rId21"/>
    <p:sldId id="285" r:id="rId22"/>
    <p:sldId id="286" r:id="rId23"/>
    <p:sldId id="287" r:id="rId24"/>
    <p:sldId id="289" r:id="rId25"/>
    <p:sldId id="282" r:id="rId26"/>
    <p:sldId id="278" r:id="rId27"/>
    <p:sldId id="284" r:id="rId28"/>
    <p:sldId id="290" r:id="rId29"/>
    <p:sldId id="275" r:id="rId30"/>
    <p:sldId id="292" r:id="rId31"/>
    <p:sldId id="294" r:id="rId32"/>
    <p:sldId id="295" r:id="rId33"/>
    <p:sldId id="300" r:id="rId34"/>
    <p:sldId id="299" r:id="rId35"/>
    <p:sldId id="298" r:id="rId36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7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5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381001"/>
            <a:ext cx="4330832" cy="9143999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1"/>
            <a:ext cx="12789291" cy="91439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67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1854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1157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6493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279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82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195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648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9451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53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7317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3798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89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06727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5743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539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3257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2709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189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2936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594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706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9013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605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42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57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18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919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006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188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01C6C65-9128-4342-AD95-EBA94154B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8296" y="457200"/>
            <a:ext cx="1564687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98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1A6D90C-FD63-4644-8505-18CB283D7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457200"/>
            <a:ext cx="156130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7516830-C343-490A-BB5B-4A12C4AD3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2209800"/>
            <a:ext cx="156299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00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1D4AC24-7ADC-4299-A7A7-449AD3566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AB6332A-5862-4015-B63C-659287F18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273300"/>
            <a:ext cx="1561301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702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31657" y="533400"/>
            <a:ext cx="104651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itchFamily="34" charset="-128"/>
          <a:cs typeface="ＭＳ Ｐゴシック" charset="0"/>
          <a:sym typeface="Georgia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itchFamily="34" charset="-128"/>
          <a:cs typeface="ＭＳ Ｐゴシック" charset="0"/>
          <a:sym typeface="Georgia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Arial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itchFamily="34" charset="-128"/>
          <a:cs typeface="+mn-cs"/>
          <a:sym typeface="Arial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625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Ahaz, we tend to panic in the face of problems, and trust the “reasonable” offers (solutions) that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 the world, but that usually result in</a:t>
            </a:r>
          </a:p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debt, doubt, and disappointment.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problems and promises of this passage are as relevant to us as they were to Ahaz. 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We, like the Ahaz, tend to Look to the wrong sources for Peace,</a:t>
            </a:r>
            <a:endParaRPr lang="en-US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and Provision.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8:19-20 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“should not a people seek unto their God?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...to the Law and to the testimony?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speak not according to this word,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because there is no light in them.” </a:t>
            </a:r>
          </a:p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9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552846" y="381000"/>
            <a:ext cx="16423085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We tend to choose Practical Compromise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over  Principled Character.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Robbed God’s Temple to do this.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(Mal. 3:10) 2 Kgs 16:8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Ahaz took the silver and gold in the house of the LORD… and sent it for a present to the king of Assyria.” 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He also robbed God of an </a:t>
            </a:r>
            <a:r>
              <a:rPr lang="en-US" sz="6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demonstrate His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16:9)</a:t>
            </a:r>
          </a:p>
          <a:p>
            <a:pPr>
              <a:spcBef>
                <a:spcPts val="1800"/>
              </a:spcBef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not fall into this same snare?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(Mal. 3:10)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4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Doing the wrong thing will often “work”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 the short term.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Ahaz’s “Choice” Seemed To Work!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Assyria fought against Syria and defeated them. 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Assyria went to war against Israel and eventually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defeated them as well.  (2 Kings 17)</a:t>
            </a:r>
          </a:p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Asaph struggled over this paradox. Ps 73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Pleasures of Sin only last for a season. Heb. 11:25,26 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7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592931" y="457200"/>
            <a:ext cx="16382999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“Politics makes strange bedfellows”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from Shakespeare’s play “The Tempest”:</a:t>
            </a:r>
          </a:p>
          <a:p>
            <a:pPr algn="ctr"/>
            <a:r>
              <a:rPr lang="en-US" sz="8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“Misery acquaints a man with</a:t>
            </a:r>
          </a:p>
          <a:p>
            <a:pPr algn="ctr"/>
            <a:r>
              <a:rPr lang="en-US" sz="8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strange bedfellows.”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was spoken by shipwrecked man who finds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himself seeking shelter beside a sleeping monster.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669131" y="228600"/>
            <a:ext cx="16234569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“Feelings” 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(Thinking/Reasoning)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Compromising (principles) produces “callouses”.      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We “cloud” (or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cauterize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our conscience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Tim 4:1-2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expressly, that in the latter times some shall depart from the faith,</a:t>
            </a:r>
          </a:p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giving heed to seducing spirits, and doctrines of devils; </a:t>
            </a:r>
          </a:p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Speaking lies in hypocrisy; having their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seared with a hot iron…”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20:27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“spirit …is the candle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53174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Consequences.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 Kings 16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Ahaz replaced the Altar in God’s Temple with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one similar to what </a:t>
            </a:r>
            <a:r>
              <a:rPr 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Syrians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their temple</a:t>
            </a:r>
          </a:p>
          <a:p>
            <a:pPr lvl="0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to worship devils!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If the Syrian “gods” couldn’t help them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against the Assyrians,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why would he trust and worship them?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5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25400"/>
            <a:ext cx="1623456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Consequences.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(Ex. 20:5)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His compromise produced an alliance that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required “Tribute” to be paid each year.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Hezekiah eventually capitulated when: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“Sennacherib king of Assyria come up against all the fenced cities of Judah, and took them.  And Hezekiah king of Judah sent to the king of Assyria to Lachish, saying, I have offended; return from me: that which thou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puttest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me will I bear.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king of Assyria appointed unto Hezekiah three hundred talents of silver and thirty talents of gold. “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18:13-14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5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25400"/>
            <a:ext cx="16234569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Consequences.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(Ex. 20:5)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Hezekiah also robbed God’s Temple.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Kings 18:15,16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Hezekiah gave him all the silver that was found in the house of the LORD…”</a:t>
            </a:r>
          </a:p>
          <a:p>
            <a:pPr lvl="0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Assyria took the money and came anyway!</a:t>
            </a:r>
          </a:p>
          <a:p>
            <a:pPr lvl="0"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the king of Assyria sent …</a:t>
            </a:r>
          </a:p>
          <a:p>
            <a:pPr lvl="0" algn="ctr"/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great host against Jerusalem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win in a deal with the devil! Jn 10:10</a:t>
            </a:r>
          </a:p>
          <a:p>
            <a:pPr lvl="0"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89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met Ahaz with God’s promise by the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“conduit of the upper pool…in the highway of the fuller’s field”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(Isaiah 7:3)</a:t>
            </a:r>
          </a:p>
          <a:p>
            <a:pPr lvl="0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where the Assyrians met Hezekiah! </a:t>
            </a:r>
          </a:p>
          <a:p>
            <a:pPr lvl="0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king of Assyria sent Tartan and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Rabsaris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Rabshakeh from Lachish to king Hezekiah with a great host against Jerusalem. And they went up and came to Jerusalem. And when they were come up, they came and stood</a:t>
            </a:r>
          </a:p>
          <a:p>
            <a:pPr lvl="0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conduit of the upper pool, which is in the highway of the fuller's field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18:17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4BB9F-E795-4D12-B559-62BDEB55D423}"/>
              </a:ext>
            </a:extLst>
          </p:cNvPr>
          <p:cNvSpPr/>
          <p:nvPr/>
        </p:nvSpPr>
        <p:spPr>
          <a:xfrm>
            <a:off x="7298531" y="6858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Isaiah 7:14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himself shall give you a sign;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 virgin shall conceive, and bear a son,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call his name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Immanuel.” </a:t>
            </a:r>
            <a:b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6F1D1-DF74-4D8D-BF64-5314188D5DA2}"/>
              </a:ext>
            </a:extLst>
          </p:cNvPr>
          <p:cNvSpPr txBox="1"/>
          <p:nvPr/>
        </p:nvSpPr>
        <p:spPr>
          <a:xfrm>
            <a:off x="9965531" y="62484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eorgia" panose="02040502050405020303" pitchFamily="18" charset="0"/>
              </a:rPr>
              <a:t>God is </a:t>
            </a:r>
          </a:p>
          <a:p>
            <a:pPr algn="ctr"/>
            <a:r>
              <a:rPr lang="en-US" sz="8000" b="1" dirty="0">
                <a:latin typeface="Georgia" panose="02040502050405020303" pitchFamily="18" charset="0"/>
              </a:rPr>
              <a:t>with us!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669131" y="152400"/>
            <a:ext cx="162345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like Ahaz, try to “buy” their own     </a:t>
            </a:r>
          </a:p>
          <a:p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“stairway to heaven” 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realizing who’s actually “selling it”.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887978" y="3657600"/>
            <a:ext cx="157773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Led Zeppelin – 1971 Stairway To Heaven 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There's a lady who's sure, All that glitters is gold,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she's buying a stairway to heaven…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a sign on the wall, But she wants to be sure;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you know sometimes words have two meanings…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it's whispered that soon, If we all call the tune,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the piper will lead us to reason.</a:t>
            </a:r>
            <a:endParaRPr lang="en-US" sz="6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4FB68-A6B6-4437-A542-D584CABA4A9A}"/>
              </a:ext>
            </a:extLst>
          </p:cNvPr>
          <p:cNvSpPr/>
          <p:nvPr/>
        </p:nvSpPr>
        <p:spPr>
          <a:xfrm>
            <a:off x="9736931" y="1168063"/>
            <a:ext cx="40126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(Peace)</a:t>
            </a:r>
          </a:p>
        </p:txBody>
      </p:sp>
    </p:spTree>
    <p:extLst>
      <p:ext uri="{BB962C8B-B14F-4D97-AF65-F5344CB8AC3E}">
        <p14:creationId xmlns:p14="http://schemas.microsoft.com/office/powerpoint/2010/main" val="3151348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897731" y="644872"/>
            <a:ext cx="15777371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Led Zeppelin – 1971 Stairway To Heaven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a new day will dawn For those who stand long And the forests will echo with laughter…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two paths you can go by, But in the long run,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There's still time to change the road you're on!?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head is humming and it won't go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case you don't know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piper's 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you to join him!”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  <p:pic>
        <p:nvPicPr>
          <p:cNvPr id="1026" name="Picture 2" descr="Image result for pan the piper">
            <a:extLst>
              <a:ext uri="{FF2B5EF4-FFF2-40B4-BE49-F238E27FC236}">
                <a16:creationId xmlns:a16="http://schemas.microsoft.com/office/drawing/2014/main" id="{295CCE6C-A4CA-4FB3-90DB-D6D14DF4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131" y="0"/>
            <a:ext cx="7597549" cy="77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669131" y="644872"/>
            <a:ext cx="16005971" cy="89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“there are two paths you can go by, But in the long run,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There's still time to change the road you're on!?</a:t>
            </a:r>
          </a:p>
          <a:p>
            <a:pPr marL="0" marR="0" algn="ctr">
              <a:spcBef>
                <a:spcPts val="240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Hezekiah decided to “change the road” he was on and look to the LORD for help.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Kings 19:1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“when king Hezekiah heard it, that he rent his clothes, and covered himself with sackcloth, and went into the house of the LORD.”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God sent 1 angel and destroyed the 186,000 Assyrians camped against Jerusalem.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Kings 19:31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79551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62C14B-44D1-4657-BF99-0BCB9D136C5F}"/>
              </a:ext>
            </a:extLst>
          </p:cNvPr>
          <p:cNvSpPr/>
          <p:nvPr/>
        </p:nvSpPr>
        <p:spPr>
          <a:xfrm>
            <a:off x="669131" y="352484"/>
            <a:ext cx="156972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Ahaz &amp;Hezekiah faced an overwhelming force.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sent Isaiah to counsel and comfort both. 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heard the same promises of Is. 7:14 and 9:6.</a:t>
            </a:r>
          </a:p>
          <a:p>
            <a:pPr algn="ctr"/>
            <a:r>
              <a:rPr lang="en-US" sz="5400" baseline="30000" dirty="0"/>
              <a:t>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unto us a child is born, unto us a son is given: and the government shall be upon his shoulder: and his name shall be called Wonderful, Counsellor, The mighty God,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Father, The Prince of Peace.” 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Chose to believe God!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821531" y="457200"/>
            <a:ext cx="156972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Our Troubles, God Comes to Offer His Help.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"Wonderful"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can bring COLOR  to the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DULLNESS of life. (Jn. 10:10)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"Counselor"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can bring CLARITY  to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DECISIONS of life.  (Jn. 8:32) 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"Mighty God"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can bring COMFORT for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DEMANDS of life.  (Jn. 14:8) 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"Everlasting Father"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brings COMMITMENT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for the DIMENSIONS of life.  (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Heb. 13:5) 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745331" y="762000"/>
            <a:ext cx="156972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"Prince of Peace" </a:t>
            </a: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adds CONTROL 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many DISTURBANCES of life. (Jn 14:27)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Isaiah</a:t>
            </a:r>
            <a:r>
              <a:rPr lang="en-US" sz="3600" b="1" dirty="0"/>
              <a:t> 9:7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increase of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government and peace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shall be no end…”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“government” and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(ability to maintain)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will eventually end.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why not submit to His Authority and Receive His Help and Peace.  (Mt. 11:28,29)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1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669131" y="685800"/>
            <a:ext cx="160782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30:15-17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thus saith the Lord GOD…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returning and rest shall ye be saved;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quietness and in confidence shall be your strength: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would not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ye said, No; for we will flee upon horses…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ride upon the swift;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shall they that pursue you be swift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669131" y="685800"/>
            <a:ext cx="1638300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“Yes, there are two paths you can go by,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in the long run,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still time to change the road you're on (?)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…The Piper’s calling you to join him”?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Zeplin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“Stairway to heaven”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9F0A7-5336-4339-848C-E4B417F3F945}"/>
              </a:ext>
            </a:extLst>
          </p:cNvPr>
          <p:cNvSpPr/>
          <p:nvPr/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7467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Who will you follow? </a:t>
            </a:r>
          </a:p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7467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                                       </a:t>
            </a:r>
          </a:p>
        </p:txBody>
      </p:sp>
      <p:pic>
        <p:nvPicPr>
          <p:cNvPr id="3" name="Picture 2" descr="Image result for jesus as the prince of peace">
            <a:extLst>
              <a:ext uri="{FF2B5EF4-FFF2-40B4-BE49-F238E27FC236}">
                <a16:creationId xmlns:a16="http://schemas.microsoft.com/office/drawing/2014/main" id="{8C9D28FE-E851-46CD-ACCF-83E675014A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r="-1" b="17460"/>
          <a:stretch/>
        </p:blipFill>
        <p:spPr bwMode="auto">
          <a:xfrm>
            <a:off x="9508332" y="2303780"/>
            <a:ext cx="7704902" cy="7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 result for pan the piper">
            <a:extLst>
              <a:ext uri="{FF2B5EF4-FFF2-40B4-BE49-F238E27FC236}">
                <a16:creationId xmlns:a16="http://schemas.microsoft.com/office/drawing/2014/main" id="{BDAF2ACB-6B90-49C7-A18C-8B96DC0D7B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" y="2193480"/>
            <a:ext cx="7476301" cy="75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15DACD-6CAD-4DA1-BDFB-76022D70D3BB}"/>
              </a:ext>
            </a:extLst>
          </p:cNvPr>
          <p:cNvSpPr txBox="1"/>
          <p:nvPr/>
        </p:nvSpPr>
        <p:spPr>
          <a:xfrm>
            <a:off x="745331" y="1066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“The Piper”?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57F44-7EBF-445E-A425-39A919EC5F0E}"/>
              </a:ext>
            </a:extLst>
          </p:cNvPr>
          <p:cNvSpPr/>
          <p:nvPr/>
        </p:nvSpPr>
        <p:spPr>
          <a:xfrm>
            <a:off x="6917531" y="1166893"/>
            <a:ext cx="9743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Or the “Prince of Peace”?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24742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9F0A7-5336-4339-848C-E4B417F3F945}"/>
              </a:ext>
            </a:extLst>
          </p:cNvPr>
          <p:cNvSpPr/>
          <p:nvPr/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7467" b="1" dirty="0" err="1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Akaine</a:t>
            </a:r>
            <a:r>
              <a:rPr lang="en-US" sz="7467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 </a:t>
            </a:r>
            <a:r>
              <a:rPr lang="en-US" sz="7467" b="1" dirty="0" err="1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Kramarik</a:t>
            </a:r>
            <a:r>
              <a:rPr lang="en-US" sz="7467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 painted “The Prince of Peace” at the age of 8!</a:t>
            </a:r>
          </a:p>
        </p:txBody>
      </p:sp>
      <p:pic>
        <p:nvPicPr>
          <p:cNvPr id="3074" name="Picture 2" descr="Image result for akiane kramarik painting Jesus">
            <a:extLst>
              <a:ext uri="{FF2B5EF4-FFF2-40B4-BE49-F238E27FC236}">
                <a16:creationId xmlns:a16="http://schemas.microsoft.com/office/drawing/2014/main" id="{5065B515-127F-4A77-837B-52617AAEB9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49" y="2277066"/>
            <a:ext cx="7256763" cy="74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002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1A17FE-E8EC-4D28-8F97-DA4505503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131" y="812677"/>
            <a:ext cx="16230600" cy="27687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buNone/>
              <a:defRPr/>
            </a:pPr>
            <a:r>
              <a:rPr lang="en-US" b="1" dirty="0"/>
              <a:t>“</a:t>
            </a:r>
            <a:r>
              <a:rPr lang="en-US" b="1" i="1" dirty="0">
                <a:latin typeface="Georgia" panose="02040502050405020303" pitchFamily="18" charset="0"/>
              </a:rPr>
              <a:t>U</a:t>
            </a:r>
            <a:r>
              <a:rPr lang="en-US" sz="4800" b="1" i="1" dirty="0">
                <a:latin typeface="Georgia" panose="02040502050405020303" pitchFamily="18" charset="0"/>
              </a:rPr>
              <a:t>nto us a child is born, unto us a son is given: and the government shall be upon his shoulder: and his name shall be called</a:t>
            </a:r>
            <a:endParaRPr lang="en-US" b="1" i="1" dirty="0">
              <a:latin typeface="Georgia" panose="02040502050405020303" pitchFamily="18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9DFC8-418D-4D58-A07C-64DE555CD4FE}"/>
              </a:ext>
            </a:extLst>
          </p:cNvPr>
          <p:cNvSpPr/>
          <p:nvPr/>
        </p:nvSpPr>
        <p:spPr>
          <a:xfrm>
            <a:off x="6155531" y="3581401"/>
            <a:ext cx="1074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kern="0" dirty="0">
                <a:solidFill>
                  <a:srgbClr val="DCAF4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Wonderful,</a:t>
            </a:r>
          </a:p>
          <a:p>
            <a:pPr algn="ctr"/>
            <a:r>
              <a:rPr lang="en-US" sz="6600" b="1" i="1" kern="0" dirty="0">
                <a:solidFill>
                  <a:srgbClr val="DCAF4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 Counsellor, </a:t>
            </a:r>
          </a:p>
          <a:p>
            <a:pPr algn="ctr"/>
            <a:r>
              <a:rPr lang="en-US" sz="6600" b="1" i="1" kern="0" dirty="0">
                <a:solidFill>
                  <a:srgbClr val="DCAF4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The mighty God, </a:t>
            </a:r>
          </a:p>
          <a:p>
            <a:pPr algn="ctr"/>
            <a:r>
              <a:rPr lang="en-US" sz="6600" b="1" i="1" kern="0" dirty="0">
                <a:solidFill>
                  <a:srgbClr val="DCAF4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The everlasting Father, </a:t>
            </a:r>
            <a:br>
              <a:rPr lang="en-US" sz="6600" b="1" i="1" kern="0" dirty="0">
                <a:solidFill>
                  <a:srgbClr val="DCAF4F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</a:br>
            <a:endParaRPr lang="en-US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6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10770C-138E-4274-B075-76706BAC7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1" y="381000"/>
            <a:ext cx="15840869" cy="32259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buNone/>
              <a:defRPr/>
            </a:pPr>
            <a:r>
              <a:rPr lang="en-US" sz="60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These two incredible promises were originally given to King Ahaz (700 BC) who rejected God,  embracing the god’s (values) of the time. </a:t>
            </a:r>
          </a:p>
          <a:p>
            <a:pPr marL="8467" indent="0" algn="ctr" eaLnBrk="1" hangingPunct="1">
              <a:buNone/>
              <a:defRPr/>
            </a:pPr>
            <a:endParaRPr lang="en-US" sz="6600" dirty="0">
              <a:ea typeface="+mn-ea"/>
              <a:cs typeface="+mn-cs"/>
              <a:sym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FF0C-E3EA-472B-959D-93D9A2D2F56B}"/>
              </a:ext>
            </a:extLst>
          </p:cNvPr>
          <p:cNvSpPr txBox="1"/>
          <p:nvPr/>
        </p:nvSpPr>
        <p:spPr>
          <a:xfrm>
            <a:off x="609600" y="3370957"/>
            <a:ext cx="161210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16:2-3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“Twenty years old was Ahaz when he began to reign, and reigned sixteen years in Jerusalem,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did not that which was right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sight of the LORD his God…</a:t>
            </a:r>
          </a:p>
          <a:p>
            <a:pPr marL="914400" indent="-914400" algn="ctr">
              <a:buAutoNum type="arabicPlain" startAt="3"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walked in the way of the kings of Israel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yea, and made his son to pass through the fire,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abominations of the heathen, whom the LORD cast out from before …Israel.”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Ahab sacrifices his son">
            <a:extLst>
              <a:ext uri="{FF2B5EF4-FFF2-40B4-BE49-F238E27FC236}">
                <a16:creationId xmlns:a16="http://schemas.microsoft.com/office/drawing/2014/main" id="{FBD0A03C-6980-4AF5-A069-6E060EDA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31" y="28716"/>
            <a:ext cx="7603332" cy="96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10770C-138E-4274-B075-76706BAC7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931" y="533400"/>
            <a:ext cx="16526669" cy="32259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Heb 12:6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“For whom the Lord loveth he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chasteneth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…”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Since God loved Ahaz</a:t>
            </a: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i="1" u="sng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He allowed </a:t>
            </a: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conflicts to come</a:t>
            </a:r>
            <a:r>
              <a:rPr lang="en-US" sz="66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 Gal. 6:7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2 Sam. 7:14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“I will be his father, and he shall be my son.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If he commit iniquity, </a:t>
            </a:r>
            <a:endParaRPr lang="en-US" sz="6600" dirty="0">
              <a:ea typeface="+mn-ea"/>
              <a:cs typeface="+mn-cs"/>
              <a:sym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FF0C-E3EA-472B-959D-93D9A2D2F56B}"/>
              </a:ext>
            </a:extLst>
          </p:cNvPr>
          <p:cNvSpPr txBox="1"/>
          <p:nvPr/>
        </p:nvSpPr>
        <p:spPr>
          <a:xfrm>
            <a:off x="893365" y="4876800"/>
            <a:ext cx="1592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“chastening” came in the form of war.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7:2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was told (Ahaz) saying, Syria is confederate     </a:t>
            </a:r>
          </a:p>
          <a:p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with Ephraim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(Israel)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heart was moved,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nûaʿ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shaken, wavered)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heart of his people.”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C3B80-ABEB-4C93-86F3-2DD1541208C7}"/>
              </a:ext>
            </a:extLst>
          </p:cNvPr>
          <p:cNvSpPr/>
          <p:nvPr/>
        </p:nvSpPr>
        <p:spPr>
          <a:xfrm>
            <a:off x="6617977" y="4033103"/>
            <a:ext cx="1018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I will chasten him with the rod of men”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2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FFF0C-E3EA-472B-959D-93D9A2D2F56B}"/>
              </a:ext>
            </a:extLst>
          </p:cNvPr>
          <p:cNvSpPr txBox="1"/>
          <p:nvPr/>
        </p:nvSpPr>
        <p:spPr>
          <a:xfrm>
            <a:off x="821531" y="457200"/>
            <a:ext cx="15925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heart was moved,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nûaʿ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shaken, wavered)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heart of his people.”</a:t>
            </a:r>
          </a:p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often has  to shake us up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Rev. 3:21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As many as I love I rebuke and chasten,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be zealous therefore and repent.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Jesus knocking">
            <a:extLst>
              <a:ext uri="{FF2B5EF4-FFF2-40B4-BE49-F238E27FC236}">
                <a16:creationId xmlns:a16="http://schemas.microsoft.com/office/drawing/2014/main" id="{DFCDAF9D-7651-40CF-A14A-241B5EFB6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6780" r="2861" b="9479"/>
          <a:stretch/>
        </p:blipFill>
        <p:spPr bwMode="auto">
          <a:xfrm>
            <a:off x="9702800" y="4960125"/>
            <a:ext cx="7637464" cy="4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7ECF10-7500-4D03-8408-EB58D1CFC5C7}"/>
              </a:ext>
            </a:extLst>
          </p:cNvPr>
          <p:cNvSpPr/>
          <p:nvPr/>
        </p:nvSpPr>
        <p:spPr>
          <a:xfrm>
            <a:off x="364331" y="5144123"/>
            <a:ext cx="9338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22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Behold I stand at the door and knock…”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60386-025A-4478-81C8-BC7107FD7EB6}"/>
              </a:ext>
            </a:extLst>
          </p:cNvPr>
          <p:cNvSpPr/>
          <p:nvPr/>
        </p:nvSpPr>
        <p:spPr>
          <a:xfrm>
            <a:off x="11476166" y="2108796"/>
            <a:ext cx="5698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“wake us!”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1815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ng Ahaz">
            <a:extLst>
              <a:ext uri="{FF2B5EF4-FFF2-40B4-BE49-F238E27FC236}">
                <a16:creationId xmlns:a16="http://schemas.microsoft.com/office/drawing/2014/main" id="{D7A33AC7-57D8-43F2-BD63-F282B921E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b="7260"/>
          <a:stretch/>
        </p:blipFill>
        <p:spPr bwMode="auto">
          <a:xfrm>
            <a:off x="10774362" y="3986510"/>
            <a:ext cx="6629400" cy="57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BE5593-F4A4-4943-B2CF-4F785BF3F861}"/>
              </a:ext>
            </a:extLst>
          </p:cNvPr>
          <p:cNvSpPr/>
          <p:nvPr/>
        </p:nvSpPr>
        <p:spPr>
          <a:xfrm>
            <a:off x="745332" y="468610"/>
            <a:ext cx="1607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sent Isaiah to Counsel and Comfort Him.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3-9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unto him,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heed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quiet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not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neither be fainthearted…, for the fierce anger of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Rezin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Syria, and of the son of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Remaliah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…hath taken evil counsel against thee…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487362" y="4145121"/>
            <a:ext cx="10287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br>
              <a:rPr lang="en-US" dirty="0"/>
            </a:b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saith the Lord, It shall not stand, neither shall it come to pass.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 sign of the LORD thy God; ask it either in the depth,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 the height above.”</a:t>
            </a:r>
          </a:p>
          <a:p>
            <a:pPr algn="ctr"/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20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Ahaz said, I will not ask,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will I tempt the LORD.”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had already made his own arrangements!</a:t>
            </a: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Robbed the Temple to pay the Assyrian King</a:t>
            </a: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fight his battles!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Kgs 16:7-8</a:t>
            </a:r>
          </a:p>
          <a:p>
            <a:pPr algn="ctr"/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A01A4-B3D7-45DA-A84F-327AA9DDE220}"/>
              </a:ext>
            </a:extLst>
          </p:cNvPr>
          <p:cNvSpPr/>
          <p:nvPr/>
        </p:nvSpPr>
        <p:spPr>
          <a:xfrm>
            <a:off x="762792" y="5562600"/>
            <a:ext cx="15836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led to a treacherous partnership that brought pain, treachery and conflict for decades. 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conflict has become the norm in this world that consistently rejects God’s word and ways. </a:t>
            </a:r>
          </a:p>
        </p:txBody>
      </p:sp>
    </p:spTree>
    <p:extLst>
      <p:ext uri="{BB962C8B-B14F-4D97-AF65-F5344CB8AC3E}">
        <p14:creationId xmlns:p14="http://schemas.microsoft.com/office/powerpoint/2010/main" val="232001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yToTheWorl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atChildIsThis">
  <a:themeElements>
    <a:clrScheme name="What Child Is This 1">
      <a:dk1>
        <a:srgbClr val="FFFFFF"/>
      </a:dk1>
      <a:lt1>
        <a:srgbClr val="381837"/>
      </a:lt1>
      <a:dk2>
        <a:srgbClr val="FFFFFF"/>
      </a:dk2>
      <a:lt2>
        <a:srgbClr val="381837"/>
      </a:lt2>
      <a:accent1>
        <a:srgbClr val="D19F51"/>
      </a:accent1>
      <a:accent2>
        <a:srgbClr val="512964"/>
      </a:accent2>
      <a:accent3>
        <a:srgbClr val="AE542A"/>
      </a:accent3>
      <a:accent4>
        <a:srgbClr val="E3B85D"/>
      </a:accent4>
      <a:accent5>
        <a:srgbClr val="EFDA91"/>
      </a:accent5>
      <a:accent6>
        <a:srgbClr val="8D6027"/>
      </a:accent6>
      <a:hlink>
        <a:srgbClr val="AE542A"/>
      </a:hlink>
      <a:folHlink>
        <a:srgbClr val="D19F51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EC6B9-4709-45B5-BB53-691254FF2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9689FD-CE81-47F8-94FE-B638B5E813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F6935-9BB2-4980-8C2E-041D859F75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2065</Words>
  <Application>Microsoft Office PowerPoint</Application>
  <PresentationFormat>Custom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Garamond</vt:lpstr>
      <vt:lpstr>Georgia</vt:lpstr>
      <vt:lpstr>Lucida Grande</vt:lpstr>
      <vt:lpstr>Times New Roman</vt:lpstr>
      <vt:lpstr>JoyToTheWorld</vt:lpstr>
      <vt:lpstr>Florentine-Appointed</vt:lpstr>
      <vt:lpstr>1_Default Design</vt:lpstr>
      <vt:lpstr>WhatChildIsThis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</cp:revision>
  <dcterms:created xsi:type="dcterms:W3CDTF">2019-12-19T21:47:40Z</dcterms:created>
  <dcterms:modified xsi:type="dcterms:W3CDTF">2019-12-19T22:13:25Z</dcterms:modified>
</cp:coreProperties>
</file>