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slideLayouts/slideLayout16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48" r:id="rId2"/>
    <p:sldMasterId id="2147483743" r:id="rId3"/>
    <p:sldMasterId id="2147483733" r:id="rId4"/>
    <p:sldMasterId id="2147483742" r:id="rId5"/>
  </p:sldMasterIdLst>
  <p:sldIdLst>
    <p:sldId id="286" r:id="rId6"/>
    <p:sldId id="288" r:id="rId7"/>
    <p:sldId id="287" r:id="rId8"/>
    <p:sldId id="293" r:id="rId9"/>
    <p:sldId id="318" r:id="rId10"/>
    <p:sldId id="295" r:id="rId11"/>
    <p:sldId id="294" r:id="rId12"/>
    <p:sldId id="314" r:id="rId13"/>
    <p:sldId id="260" r:id="rId14"/>
    <p:sldId id="298" r:id="rId15"/>
    <p:sldId id="301" r:id="rId16"/>
    <p:sldId id="273" r:id="rId17"/>
    <p:sldId id="300" r:id="rId18"/>
    <p:sldId id="297" r:id="rId19"/>
    <p:sldId id="296" r:id="rId20"/>
    <p:sldId id="274" r:id="rId21"/>
    <p:sldId id="258" r:id="rId22"/>
    <p:sldId id="261" r:id="rId23"/>
    <p:sldId id="322" r:id="rId24"/>
    <p:sldId id="268" r:id="rId25"/>
    <p:sldId id="269" r:id="rId26"/>
    <p:sldId id="275" r:id="rId27"/>
    <p:sldId id="267" r:id="rId28"/>
    <p:sldId id="259" r:id="rId29"/>
    <p:sldId id="263" r:id="rId30"/>
    <p:sldId id="320" r:id="rId31"/>
    <p:sldId id="323" r:id="rId32"/>
    <p:sldId id="264" r:id="rId33"/>
    <p:sldId id="321" r:id="rId34"/>
    <p:sldId id="276" r:id="rId35"/>
    <p:sldId id="310" r:id="rId36"/>
    <p:sldId id="309" r:id="rId37"/>
    <p:sldId id="311" r:id="rId38"/>
    <p:sldId id="312" r:id="rId39"/>
    <p:sldId id="257" r:id="rId40"/>
    <p:sldId id="315" r:id="rId41"/>
    <p:sldId id="316" r:id="rId42"/>
    <p:sldId id="317" r:id="rId43"/>
    <p:sldId id="285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0000FF"/>
    <a:srgbClr val="60A480"/>
    <a:srgbClr val="6BAB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947" autoAdjust="0"/>
    <p:restoredTop sz="94660"/>
  </p:normalViewPr>
  <p:slideViewPr>
    <p:cSldViewPr>
      <p:cViewPr varScale="1">
        <p:scale>
          <a:sx n="103" d="100"/>
          <a:sy n="103" d="100"/>
        </p:scale>
        <p:origin x="150" y="16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viewProps" Target="view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2401" y="1406021"/>
            <a:ext cx="8229599" cy="2251579"/>
          </a:xfrm>
        </p:spPr>
        <p:txBody>
          <a:bodyPr lIns="0" rIns="0" anchor="t">
            <a:noAutofit/>
          </a:bodyPr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2400" y="3905864"/>
            <a:ext cx="8229600" cy="1123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9EF3D-3962-47FA-BDF0-639BD36B47D2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EAFFEC5-A7D3-446D-A83F-2FB8AC2AD88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05867" y="1554480"/>
            <a:ext cx="5629744" cy="388620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9EF3D-3962-47FA-BDF0-639BD36B47D2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FFEC5-A7D3-446D-A83F-2FB8AC2AD8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426464" y="1554480"/>
            <a:ext cx="2767584" cy="3886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08576" y="1554480"/>
            <a:ext cx="5632704" cy="3886200"/>
          </a:xfrm>
        </p:spPr>
        <p:txBody>
          <a:bodyPr vert="eaVer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9EF3D-3962-47FA-BDF0-639BD36B47D2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FFEC5-A7D3-446D-A83F-2FB8AC2AD8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C797E6-779D-4043-B69A-9DA745185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3A5C63-38A8-4EB8-BB37-B0AC304BB42D}" type="datetimeFigureOut">
              <a:rPr lang="en-US"/>
              <a:pPr>
                <a:defRPr/>
              </a:pPr>
              <a:t>4/9/2022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D83E43-AB59-4EEA-90F1-51AAE4F50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56663C-DC94-4B9B-997C-2EE3BE2AF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D6921A-C507-4598-B9B7-02235B6DDA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43460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49095A-52E1-45C3-A3E8-435BD313B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25C87B-BEF7-471D-B285-1D3988B952D0}" type="datetimeFigureOut">
              <a:rPr lang="en-US"/>
              <a:pPr>
                <a:defRPr/>
              </a:pPr>
              <a:t>4/9/2022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868A80-C744-498D-9C9C-FDA0E17F5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0273DD-1097-4A79-ACF8-DB6FABFA3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E050BA-E917-442A-B0E8-259A3A759A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61253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66888793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6818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0D5C43-96E2-45C7-84B2-3A15A06A1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A7A627-7519-400C-AEEC-183411ED27E7}" type="datetimeFigureOut">
              <a:rPr lang="en-US"/>
              <a:pPr>
                <a:defRPr/>
              </a:pPr>
              <a:t>4/9/2022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DE6D08-D44E-4C1D-A823-70EB03619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420988-5E7A-402A-A36B-75A742EDE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B7D155-960F-4797-89C2-AE2C635D80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148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608576" y="1545336"/>
            <a:ext cx="5632704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849EF3D-3962-47FA-BDF0-639BD36B47D2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EAFFEC5-A7D3-446D-A83F-2FB8AC2AD889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464" y="1472184"/>
            <a:ext cx="8229600" cy="2130552"/>
          </a:xfrm>
        </p:spPr>
        <p:txBody>
          <a:bodyPr anchor="t">
            <a:noAutofit/>
          </a:bodyPr>
          <a:lstStyle>
            <a:lvl1pPr algn="l">
              <a:defRPr sz="48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6464" y="3886200"/>
            <a:ext cx="8229600" cy="914400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9EF3D-3962-47FA-BDF0-639BD36B47D2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EAFFEC5-A7D3-446D-A83F-2FB8AC2AD88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369" y="609600"/>
            <a:ext cx="4821767" cy="1066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82664" y="1915859"/>
            <a:ext cx="4862621" cy="288142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2339" y="1915881"/>
            <a:ext cx="4852415" cy="288139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9EF3D-3962-47FA-BDF0-639BD36B47D2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EAFFEC5-A7D3-446D-A83F-2FB8AC2AD889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658368" y="6356351"/>
            <a:ext cx="6803136" cy="36512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368" y="609601"/>
            <a:ext cx="4820979" cy="106679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401" y="1916113"/>
            <a:ext cx="4851400" cy="646112"/>
          </a:xfrm>
        </p:spPr>
        <p:txBody>
          <a:bodyPr anchor="t">
            <a:normAutofit/>
          </a:bodyPr>
          <a:lstStyle>
            <a:lvl1pPr marL="0" indent="0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400" y="2860677"/>
            <a:ext cx="4851400" cy="288289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168" y="1916113"/>
            <a:ext cx="4881033" cy="646112"/>
          </a:xfrm>
        </p:spPr>
        <p:txBody>
          <a:bodyPr anchor="t">
            <a:normAutofit/>
          </a:bodyPr>
          <a:lstStyle>
            <a:lvl1pPr marL="0" indent="0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168" y="2860676"/>
            <a:ext cx="4868333" cy="28829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9EF3D-3962-47FA-BDF0-639BD36B47D2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EAFFEC5-A7D3-446D-A83F-2FB8AC2AD889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658368" y="6356351"/>
            <a:ext cx="6803136" cy="36512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550400" y="1551544"/>
            <a:ext cx="2438400" cy="365125"/>
          </a:xfrm>
        </p:spPr>
        <p:txBody>
          <a:bodyPr/>
          <a:lstStyle/>
          <a:p>
            <a:fld id="{7849EF3D-3962-47FA-BDF0-639BD36B47D2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EAFFEC5-A7D3-446D-A83F-2FB8AC2AD88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9EF3D-3962-47FA-BDF0-639BD36B47D2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FFEC5-A7D3-446D-A83F-2FB8AC2AD8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85934" y="1920877"/>
            <a:ext cx="4872567" cy="288924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369" y="606425"/>
            <a:ext cx="4838700" cy="1041400"/>
          </a:xfrm>
        </p:spPr>
        <p:txBody>
          <a:bodyPr anchor="t">
            <a:normAutofit/>
          </a:bodyPr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0401" y="1920876"/>
            <a:ext cx="4838700" cy="181292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9EF3D-3962-47FA-BDF0-639BD36B47D2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EAFFEC5-A7D3-446D-A83F-2FB8AC2AD88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658368" y="6356351"/>
            <a:ext cx="6803136" cy="36512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368" y="600075"/>
            <a:ext cx="2766483" cy="1981201"/>
          </a:xfrm>
          <a:ln>
            <a:noFill/>
          </a:ln>
        </p:spPr>
        <p:txBody>
          <a:bodyPr anchor="t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951817" y="1651000"/>
            <a:ext cx="7503583" cy="42207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51816" y="614364"/>
            <a:ext cx="4988984" cy="90963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9EF3D-3962-47FA-BDF0-639BD36B47D2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EAFFEC5-A7D3-446D-A83F-2FB8AC2AD88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658368" y="6356351"/>
            <a:ext cx="6803136" cy="36512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3000">
              <a:schemeClr val="bg2">
                <a:tint val="80000"/>
                <a:lumMod val="100000"/>
              </a:schemeClr>
            </a:gs>
            <a:gs pos="100000">
              <a:schemeClr val="bg2">
                <a:tint val="100000"/>
                <a:lumMod val="80000"/>
              </a:schemeClr>
            </a:gs>
          </a:gsLst>
          <a:path path="circle">
            <a:fillToRect l="50000" t="20000" r="10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26464" y="1554480"/>
            <a:ext cx="2764464" cy="197946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05867" y="1547036"/>
            <a:ext cx="5629744" cy="38862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550400" y="189469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49EF3D-3962-47FA-BDF0-639BD36B47D2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26464" y="6356351"/>
            <a:ext cx="6803136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546336" y="6356351"/>
            <a:ext cx="1516912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AFFEC5-A7D3-446D-A83F-2FB8AC2AD889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73" r:id="rId3"/>
    <p:sldLayoutId id="2147483738" r:id="rId4"/>
    <p:sldLayoutId id="214748367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1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63F1F145-752E-4A6B-9CC4-956491A5825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CA329DAD-9055-411D-B51C-AEA9B725237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A2947D-21AA-46B7-8B91-CAF78B20D2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BAA6062-0190-48B7-BC60-06CB85ACE4A8}" type="datetimeFigureOut">
              <a:rPr lang="en-US"/>
              <a:pPr>
                <a:defRPr/>
              </a:pPr>
              <a:t>4/9/2022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A31406-FEB0-41CC-A384-127DF5CAE4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BDCA01-A449-4DD1-B96C-4932F3B8FC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EE6312EE-63A9-4163-A4C9-0E8EF1EE235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649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07219" y="79252"/>
            <a:ext cx="10977562" cy="1903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57795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eorgia" panose="02040502050405020303" pitchFamily="18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976938" y="1982391"/>
            <a:ext cx="5597426" cy="4875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797" tIns="50797" rIns="180838" bIns="507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Arial" panose="020B0604020202020204" pitchFamily="34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Arial" panose="020B0604020202020204" pitchFamily="34" charset="0"/>
              </a:rPr>
              <a:t>Second level</a:t>
            </a:r>
          </a:p>
          <a:p>
            <a:pPr lvl="2"/>
            <a:r>
              <a:rPr lang="en-US" altLang="en-US">
                <a:sym typeface="Arial" panose="020B0604020202020204" pitchFamily="34" charset="0"/>
              </a:rPr>
              <a:t>Third level</a:t>
            </a:r>
          </a:p>
          <a:p>
            <a:pPr lvl="3"/>
            <a:r>
              <a:rPr lang="en-US" altLang="en-US">
                <a:sym typeface="Arial" panose="020B0604020202020204" pitchFamily="34" charset="0"/>
              </a:rPr>
              <a:t>Fourth level</a:t>
            </a:r>
          </a:p>
          <a:p>
            <a:pPr lvl="4"/>
            <a:r>
              <a:rPr lang="en-US" altLang="en-US">
                <a:sym typeface="Arial" panose="020B0604020202020204" pitchFamily="34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5" r:id="rId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5500" b="1" i="1" kern="1200">
          <a:solidFill>
            <a:srgbClr val="EDEEDC"/>
          </a:solidFill>
          <a:latin typeface="+mj-lt"/>
          <a:ea typeface="+mj-ea"/>
          <a:cs typeface="+mj-cs"/>
          <a:sym typeface="Georgia" panose="02040502050405020303" pitchFamily="18" charset="0"/>
        </a:defRPr>
      </a:lvl1pPr>
      <a:lvl2pPr algn="ctr" rtl="0" fontAlgn="base">
        <a:spcBef>
          <a:spcPct val="0"/>
        </a:spcBef>
        <a:spcAft>
          <a:spcPct val="0"/>
        </a:spcAft>
        <a:defRPr sz="5500" b="1" i="1">
          <a:solidFill>
            <a:srgbClr val="EDEEDC"/>
          </a:solidFill>
          <a:latin typeface="Georgia" panose="02040502050405020303" pitchFamily="18" charset="0"/>
          <a:ea typeface="ヒラギノ明朝 ProN W6" pitchFamily="1" charset="-128"/>
          <a:sym typeface="Georgia" panose="02040502050405020303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5500" b="1" i="1">
          <a:solidFill>
            <a:srgbClr val="EDEEDC"/>
          </a:solidFill>
          <a:latin typeface="Georgia" panose="02040502050405020303" pitchFamily="18" charset="0"/>
          <a:ea typeface="ヒラギノ明朝 ProN W6" pitchFamily="1" charset="-128"/>
          <a:sym typeface="Georgia" panose="02040502050405020303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5500" b="1" i="1">
          <a:solidFill>
            <a:srgbClr val="EDEEDC"/>
          </a:solidFill>
          <a:latin typeface="Georgia" panose="02040502050405020303" pitchFamily="18" charset="0"/>
          <a:ea typeface="ヒラギノ明朝 ProN W6" pitchFamily="1" charset="-128"/>
          <a:sym typeface="Georgia" panose="02040502050405020303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5500" b="1" i="1">
          <a:solidFill>
            <a:srgbClr val="EDEEDC"/>
          </a:solidFill>
          <a:latin typeface="Georgia" panose="02040502050405020303" pitchFamily="18" charset="0"/>
          <a:ea typeface="ヒラギノ明朝 ProN W6" pitchFamily="1" charset="-128"/>
          <a:sym typeface="Georgia" panose="02040502050405020303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500" b="1" i="1">
          <a:solidFill>
            <a:srgbClr val="EDEEDC"/>
          </a:solidFill>
          <a:latin typeface="Georgia" panose="02040502050405020303" pitchFamily="18" charset="0"/>
          <a:ea typeface="ヒラギノ明朝 ProN W6" pitchFamily="1" charset="-128"/>
          <a:sym typeface="Georgia" panose="02040502050405020303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500" b="1" i="1">
          <a:solidFill>
            <a:srgbClr val="EDEEDC"/>
          </a:solidFill>
          <a:latin typeface="Georgia" panose="02040502050405020303" pitchFamily="18" charset="0"/>
          <a:ea typeface="ヒラギノ明朝 ProN W6" pitchFamily="1" charset="-128"/>
          <a:sym typeface="Georgia" panose="02040502050405020303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500" b="1" i="1">
          <a:solidFill>
            <a:srgbClr val="EDEEDC"/>
          </a:solidFill>
          <a:latin typeface="Georgia" panose="02040502050405020303" pitchFamily="18" charset="0"/>
          <a:ea typeface="ヒラギノ明朝 ProN W6" pitchFamily="1" charset="-128"/>
          <a:sym typeface="Georgia" panose="02040502050405020303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500" b="1" i="1">
          <a:solidFill>
            <a:srgbClr val="EDEEDC"/>
          </a:solidFill>
          <a:latin typeface="Georgia" panose="02040502050405020303" pitchFamily="18" charset="0"/>
          <a:ea typeface="ヒラギノ明朝 ProN W6" pitchFamily="1" charset="-128"/>
          <a:sym typeface="Georgia" panose="02040502050405020303" pitchFamily="18" charset="0"/>
        </a:defRPr>
      </a:lvl9pPr>
    </p:titleStyle>
    <p:bodyStyle>
      <a:lvl1pPr marL="487363" indent="-481013" algn="l" rtl="0" fontAlgn="base">
        <a:spcBef>
          <a:spcPts val="1100"/>
        </a:spcBef>
        <a:spcAft>
          <a:spcPct val="0"/>
        </a:spcAft>
        <a:buClr>
          <a:srgbClr val="EDEEDC"/>
        </a:buClr>
        <a:buSzPct val="100000"/>
        <a:buFont typeface="Lucida Grande" pitchFamily="1" charset="0"/>
        <a:buChar char="•"/>
        <a:defRPr sz="4400" kern="1200">
          <a:solidFill>
            <a:srgbClr val="EDEEDC"/>
          </a:solidFill>
          <a:latin typeface="+mn-lt"/>
          <a:ea typeface="+mn-ea"/>
          <a:cs typeface="+mn-cs"/>
          <a:sym typeface="Arial" panose="020B0604020202020204" pitchFamily="34" charset="0"/>
        </a:defRPr>
      </a:lvl1pPr>
      <a:lvl2pPr marL="998538" indent="-390525" algn="l" rtl="0" fontAlgn="base">
        <a:spcBef>
          <a:spcPts val="913"/>
        </a:spcBef>
        <a:spcAft>
          <a:spcPct val="0"/>
        </a:spcAft>
        <a:buClr>
          <a:srgbClr val="EDEEDC"/>
        </a:buClr>
        <a:buSzPct val="100000"/>
        <a:buFont typeface="Lucida Grande" pitchFamily="1" charset="0"/>
        <a:buChar char="–"/>
        <a:defRPr sz="3800" kern="1200">
          <a:solidFill>
            <a:srgbClr val="EDEEDC"/>
          </a:solidFill>
          <a:latin typeface="+mn-lt"/>
          <a:ea typeface="+mn-ea"/>
          <a:cs typeface="+mn-cs"/>
          <a:sym typeface="Arial" panose="020B0604020202020204" pitchFamily="34" charset="0"/>
        </a:defRPr>
      </a:lvl2pPr>
      <a:lvl3pPr marL="1581150" indent="-325438" algn="l" rtl="0" fontAlgn="base">
        <a:spcBef>
          <a:spcPts val="800"/>
        </a:spcBef>
        <a:spcAft>
          <a:spcPct val="0"/>
        </a:spcAft>
        <a:buClr>
          <a:srgbClr val="EDEEDC"/>
        </a:buClr>
        <a:buSzPct val="100000"/>
        <a:buFont typeface="Lucida Grande" pitchFamily="1" charset="0"/>
        <a:buChar char="•"/>
        <a:defRPr sz="3400" kern="1200">
          <a:solidFill>
            <a:srgbClr val="EDEEDC"/>
          </a:solidFill>
          <a:latin typeface="+mn-lt"/>
          <a:ea typeface="+mn-ea"/>
          <a:cs typeface="+mn-cs"/>
          <a:sym typeface="Arial" panose="020B0604020202020204" pitchFamily="34" charset="0"/>
        </a:defRPr>
      </a:lvl3pPr>
      <a:lvl4pPr marL="2228850" indent="-323850" algn="l" rtl="0" fontAlgn="base">
        <a:spcBef>
          <a:spcPts val="688"/>
        </a:spcBef>
        <a:spcAft>
          <a:spcPct val="0"/>
        </a:spcAft>
        <a:buClr>
          <a:srgbClr val="EDEEDC"/>
        </a:buClr>
        <a:buSzPct val="100000"/>
        <a:buFont typeface="Lucida Grande" pitchFamily="1" charset="0"/>
        <a:buChar char="–"/>
        <a:defRPr sz="2800" kern="1200">
          <a:solidFill>
            <a:srgbClr val="EDEEDC"/>
          </a:solidFill>
          <a:latin typeface="+mn-lt"/>
          <a:ea typeface="+mn-ea"/>
          <a:cs typeface="+mn-cs"/>
          <a:sym typeface="Arial" panose="020B0604020202020204" pitchFamily="34" charset="0"/>
        </a:defRPr>
      </a:lvl4pPr>
      <a:lvl5pPr marL="2878138" indent="-322263" algn="l" rtl="0" fontAlgn="base">
        <a:spcBef>
          <a:spcPts val="688"/>
        </a:spcBef>
        <a:spcAft>
          <a:spcPct val="0"/>
        </a:spcAft>
        <a:buClr>
          <a:srgbClr val="EDEEDC"/>
        </a:buClr>
        <a:buSzPct val="100000"/>
        <a:buFont typeface="Lucida Grande" pitchFamily="1" charset="0"/>
        <a:buChar char="»"/>
        <a:defRPr sz="2800" kern="1200">
          <a:solidFill>
            <a:srgbClr val="EDEEDC"/>
          </a:solidFill>
          <a:latin typeface="+mn-lt"/>
          <a:ea typeface="+mn-ea"/>
          <a:cs typeface="+mn-cs"/>
          <a:sym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311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</p:sldLayoutIdLst>
  <p:txStyles>
    <p:titleStyle>
      <a:lvl1pPr algn="l" defTabSz="1300460" rtl="0" eaLnBrk="1" latinLnBrk="0" hangingPunct="1">
        <a:lnSpc>
          <a:spcPct val="90000"/>
        </a:lnSpc>
        <a:spcBef>
          <a:spcPct val="0"/>
        </a:spcBef>
        <a:buNone/>
        <a:defRPr sz="625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5115" indent="-325115" algn="l" defTabSz="1300460" rtl="0" eaLnBrk="1" latinLnBrk="0" hangingPunct="1">
        <a:lnSpc>
          <a:spcPct val="90000"/>
        </a:lnSpc>
        <a:spcBef>
          <a:spcPts val="1422"/>
        </a:spcBef>
        <a:buFont typeface="Arial" panose="020B0604020202020204" pitchFamily="34" charset="0"/>
        <a:buChar char="•"/>
        <a:defRPr sz="3982" kern="1200">
          <a:solidFill>
            <a:schemeClr val="tx1"/>
          </a:solidFill>
          <a:latin typeface="+mn-lt"/>
          <a:ea typeface="+mn-ea"/>
          <a:cs typeface="+mn-cs"/>
        </a:defRPr>
      </a:lvl1pPr>
      <a:lvl2pPr marL="975345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3413" kern="1200">
          <a:solidFill>
            <a:schemeClr val="tx1"/>
          </a:solidFill>
          <a:latin typeface="+mn-lt"/>
          <a:ea typeface="+mn-ea"/>
          <a:cs typeface="+mn-cs"/>
        </a:defRPr>
      </a:lvl2pPr>
      <a:lvl3pPr marL="1625575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3pPr>
      <a:lvl4pPr marL="227580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92603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57626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422649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87672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52695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6511734F-8BC0-4678-9EF8-9FEB98C925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0DE02F7C-8715-4860-ADE1-84273D76B6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D0F7D6-191C-4678-A20D-D08067488E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35C99B8-E446-439D-BE2F-4EDE9BE78467}" type="datetimeFigureOut">
              <a:rPr lang="en-US"/>
              <a:pPr>
                <a:defRPr/>
              </a:pPr>
              <a:t>4/9/2022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CF29C-4C92-4A30-A2F0-89494C38D2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57E44E-2B50-4BC9-98BD-FD9E8C9B5B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C29ADC6-EEE3-479F-A56F-BA3F236892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1" name="Picture 12">
            <a:extLst>
              <a:ext uri="{FF2B5EF4-FFF2-40B4-BE49-F238E27FC236}">
                <a16:creationId xmlns:a16="http://schemas.microsoft.com/office/drawing/2014/main" id="{E8B1EA82-EDE5-4B20-89AE-7A51B17FD02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>
          <a:xfrm>
            <a:off x="102704" y="-152400"/>
            <a:ext cx="12039600" cy="1903139"/>
          </a:xfrm>
          <a:ln/>
        </p:spPr>
        <p:txBody>
          <a:bodyPr rIns="81272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773" kern="12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1" charset="-128"/>
                <a:cs typeface="+mn-cs"/>
                <a:sym typeface="Arial" panose="020B0604020202020204" pitchFamily="34" charset="0"/>
              </a:defRPr>
            </a:lvl1pPr>
            <a:lvl2pPr marL="321457" algn="l" rtl="0" fontAlgn="base">
              <a:spcBef>
                <a:spcPct val="0"/>
              </a:spcBef>
              <a:spcAft>
                <a:spcPct val="0"/>
              </a:spcAft>
              <a:defRPr sz="773" kern="12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1" charset="-128"/>
                <a:cs typeface="+mn-cs"/>
                <a:sym typeface="Arial" panose="020B0604020202020204" pitchFamily="34" charset="0"/>
              </a:defRPr>
            </a:lvl2pPr>
            <a:lvl3pPr marL="642915" algn="l" rtl="0" fontAlgn="base">
              <a:spcBef>
                <a:spcPct val="0"/>
              </a:spcBef>
              <a:spcAft>
                <a:spcPct val="0"/>
              </a:spcAft>
              <a:defRPr sz="773" kern="12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1" charset="-128"/>
                <a:cs typeface="+mn-cs"/>
                <a:sym typeface="Arial" panose="020B0604020202020204" pitchFamily="34" charset="0"/>
              </a:defRPr>
            </a:lvl3pPr>
            <a:lvl4pPr marL="964372" algn="l" rtl="0" fontAlgn="base">
              <a:spcBef>
                <a:spcPct val="0"/>
              </a:spcBef>
              <a:spcAft>
                <a:spcPct val="0"/>
              </a:spcAft>
              <a:defRPr sz="773" kern="12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1" charset="-128"/>
                <a:cs typeface="+mn-cs"/>
                <a:sym typeface="Arial" panose="020B0604020202020204" pitchFamily="34" charset="0"/>
              </a:defRPr>
            </a:lvl4pPr>
            <a:lvl5pPr marL="1285829" algn="l" rtl="0" fontAlgn="base">
              <a:spcBef>
                <a:spcPct val="0"/>
              </a:spcBef>
              <a:spcAft>
                <a:spcPct val="0"/>
              </a:spcAft>
              <a:defRPr sz="773" kern="12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1" charset="-128"/>
                <a:cs typeface="+mn-cs"/>
                <a:sym typeface="Arial" panose="020B0604020202020204" pitchFamily="34" charset="0"/>
              </a:defRPr>
            </a:lvl5pPr>
            <a:lvl6pPr marL="1607287" algn="l" defTabSz="642915" rtl="0" eaLnBrk="1" latinLnBrk="0" hangingPunct="1">
              <a:defRPr sz="773" kern="12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1" charset="-128"/>
                <a:cs typeface="+mn-cs"/>
                <a:sym typeface="Arial" panose="020B0604020202020204" pitchFamily="34" charset="0"/>
              </a:defRPr>
            </a:lvl6pPr>
            <a:lvl7pPr marL="1928744" algn="l" defTabSz="642915" rtl="0" eaLnBrk="1" latinLnBrk="0" hangingPunct="1">
              <a:defRPr sz="773" kern="12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1" charset="-128"/>
                <a:cs typeface="+mn-cs"/>
                <a:sym typeface="Arial" panose="020B0604020202020204" pitchFamily="34" charset="0"/>
              </a:defRPr>
            </a:lvl7pPr>
            <a:lvl8pPr marL="2250201" algn="l" defTabSz="642915" rtl="0" eaLnBrk="1" latinLnBrk="0" hangingPunct="1">
              <a:defRPr sz="773" kern="12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1" charset="-128"/>
                <a:cs typeface="+mn-cs"/>
                <a:sym typeface="Arial" panose="020B0604020202020204" pitchFamily="34" charset="0"/>
              </a:defRPr>
            </a:lvl8pPr>
            <a:lvl9pPr marL="2571659" algn="l" defTabSz="642915" rtl="0" eaLnBrk="1" latinLnBrk="0" hangingPunct="1">
              <a:defRPr sz="773" kern="12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1" charset="-128"/>
                <a:cs typeface="+mn-cs"/>
                <a:sym typeface="Arial" panose="020B0604020202020204" pitchFamily="34" charset="0"/>
              </a:defRPr>
            </a:lvl9pPr>
          </a:lstStyle>
          <a:p>
            <a:pPr marL="40182" indent="-40182" algn="ctr"/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Palm Sunday Jesus presented himself to Israel, </a:t>
            </a:r>
            <a:r>
              <a:rPr lang="en-US" alt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who heralded Him as their King. </a:t>
            </a:r>
            <a:endParaRPr lang="en-US" alt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850296" y="1727548"/>
            <a:ext cx="7239000" cy="4749452"/>
          </a:xfrm>
          <a:solidFill>
            <a:schemeClr val="bg1">
              <a:alpha val="21000"/>
            </a:schemeClr>
          </a:solidFill>
          <a:ln/>
        </p:spPr>
        <p:txBody>
          <a:bodyPr rIns="218581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773" kern="12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1" charset="-128"/>
                <a:cs typeface="+mn-cs"/>
                <a:sym typeface="Arial" panose="020B0604020202020204" pitchFamily="34" charset="0"/>
              </a:defRPr>
            </a:lvl1pPr>
            <a:lvl2pPr marL="321457" algn="l" rtl="0" fontAlgn="base">
              <a:spcBef>
                <a:spcPct val="0"/>
              </a:spcBef>
              <a:spcAft>
                <a:spcPct val="0"/>
              </a:spcAft>
              <a:defRPr sz="773" kern="12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1" charset="-128"/>
                <a:cs typeface="+mn-cs"/>
                <a:sym typeface="Arial" panose="020B0604020202020204" pitchFamily="34" charset="0"/>
              </a:defRPr>
            </a:lvl2pPr>
            <a:lvl3pPr marL="642915" algn="l" rtl="0" fontAlgn="base">
              <a:spcBef>
                <a:spcPct val="0"/>
              </a:spcBef>
              <a:spcAft>
                <a:spcPct val="0"/>
              </a:spcAft>
              <a:defRPr sz="773" kern="12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1" charset="-128"/>
                <a:cs typeface="+mn-cs"/>
                <a:sym typeface="Arial" panose="020B0604020202020204" pitchFamily="34" charset="0"/>
              </a:defRPr>
            </a:lvl3pPr>
            <a:lvl4pPr marL="964372" algn="l" rtl="0" fontAlgn="base">
              <a:spcBef>
                <a:spcPct val="0"/>
              </a:spcBef>
              <a:spcAft>
                <a:spcPct val="0"/>
              </a:spcAft>
              <a:defRPr sz="773" kern="12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1" charset="-128"/>
                <a:cs typeface="+mn-cs"/>
                <a:sym typeface="Arial" panose="020B0604020202020204" pitchFamily="34" charset="0"/>
              </a:defRPr>
            </a:lvl4pPr>
            <a:lvl5pPr marL="1285829" algn="l" rtl="0" fontAlgn="base">
              <a:spcBef>
                <a:spcPct val="0"/>
              </a:spcBef>
              <a:spcAft>
                <a:spcPct val="0"/>
              </a:spcAft>
              <a:defRPr sz="773" kern="12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1" charset="-128"/>
                <a:cs typeface="+mn-cs"/>
                <a:sym typeface="Arial" panose="020B0604020202020204" pitchFamily="34" charset="0"/>
              </a:defRPr>
            </a:lvl5pPr>
            <a:lvl6pPr marL="1607287" algn="l" defTabSz="642915" rtl="0" eaLnBrk="1" latinLnBrk="0" hangingPunct="1">
              <a:defRPr sz="773" kern="12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1" charset="-128"/>
                <a:cs typeface="+mn-cs"/>
                <a:sym typeface="Arial" panose="020B0604020202020204" pitchFamily="34" charset="0"/>
              </a:defRPr>
            </a:lvl6pPr>
            <a:lvl7pPr marL="1928744" algn="l" defTabSz="642915" rtl="0" eaLnBrk="1" latinLnBrk="0" hangingPunct="1">
              <a:defRPr sz="773" kern="12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1" charset="-128"/>
                <a:cs typeface="+mn-cs"/>
                <a:sym typeface="Arial" panose="020B0604020202020204" pitchFamily="34" charset="0"/>
              </a:defRPr>
            </a:lvl7pPr>
            <a:lvl8pPr marL="2250201" algn="l" defTabSz="642915" rtl="0" eaLnBrk="1" latinLnBrk="0" hangingPunct="1">
              <a:defRPr sz="773" kern="12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1" charset="-128"/>
                <a:cs typeface="+mn-cs"/>
                <a:sym typeface="Arial" panose="020B0604020202020204" pitchFamily="34" charset="0"/>
              </a:defRPr>
            </a:lvl8pPr>
            <a:lvl9pPr marL="2571659" algn="l" defTabSz="642915" rtl="0" eaLnBrk="1" latinLnBrk="0" hangingPunct="1">
              <a:defRPr sz="773" kern="1200">
                <a:solidFill>
                  <a:srgbClr val="FFFFFF"/>
                </a:solidFill>
                <a:latin typeface="Arial" panose="020B0604020202020204" pitchFamily="34" charset="0"/>
                <a:ea typeface="ヒラギノ角ゴ ProN W3" pitchFamily="1" charset="-128"/>
                <a:cs typeface="+mn-cs"/>
                <a:sym typeface="Arial" panose="020B0604020202020204" pitchFamily="34" charset="0"/>
              </a:defRPr>
            </a:lvl9pPr>
          </a:lstStyle>
          <a:p>
            <a:pPr marL="6350" indent="0" algn="ctr">
              <a:buNone/>
            </a:pPr>
            <a:r>
              <a:rPr lang="en-US" altLang="en-US" sz="2400" b="1" dirty="0" err="1"/>
              <a:t>Zech</a:t>
            </a:r>
            <a:r>
              <a:rPr lang="en-US" altLang="en-US" sz="2400" b="1" dirty="0"/>
              <a:t> 9:9 </a:t>
            </a:r>
            <a:r>
              <a:rPr lang="en-US" altLang="en-US" sz="4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“Rejoice greatly, … Zion; </a:t>
            </a:r>
            <a:r>
              <a:rPr lang="en-US" altLang="en-US" sz="4400" b="1" i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behold, thy King </a:t>
            </a:r>
            <a:r>
              <a:rPr lang="en-US" altLang="en-US" sz="4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comes to thee: </a:t>
            </a:r>
          </a:p>
          <a:p>
            <a:pPr marL="6350" indent="0" algn="ctr">
              <a:buNone/>
            </a:pPr>
            <a:r>
              <a:rPr lang="en-US" altLang="en-US" sz="4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he is just, </a:t>
            </a:r>
          </a:p>
          <a:p>
            <a:pPr marL="6350" indent="0" algn="ctr">
              <a:buNone/>
            </a:pPr>
            <a:r>
              <a:rPr lang="en-US" altLang="en-US" sz="4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 having salvation; </a:t>
            </a:r>
          </a:p>
          <a:p>
            <a:pPr marL="6350" indent="0" algn="ctr">
              <a:buNone/>
            </a:pPr>
            <a:r>
              <a:rPr lang="en-US" altLang="en-US" sz="4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lowly, and riding upon an ass, and upon a colt</a:t>
            </a:r>
          </a:p>
          <a:p>
            <a:pPr marL="6350" indent="0" algn="ctr">
              <a:buNone/>
            </a:pPr>
            <a:r>
              <a:rPr lang="en-US" altLang="en-US" sz="4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the foal of an ass.”</a:t>
            </a:r>
            <a:endParaRPr lang="en-US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120329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1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1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1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76200" y="0"/>
            <a:ext cx="12115800" cy="670560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4400" b="1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B. Jesus is: 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“The lamb of God that taketh away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the sin of the world” </a:t>
            </a:r>
            <a:r>
              <a:rPr lang="en-US" sz="4000" b="1" i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(Jn 1:29;36)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“as a lamb without blemish and spot.” 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1Pt 1:18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(Rev. 5:6; 7:17; 14:10; 15:3; 19:9; 21:22, 23; 22:1,2)</a:t>
            </a:r>
          </a:p>
          <a:p>
            <a:pPr marL="742950" indent="-742950">
              <a:spcBef>
                <a:spcPts val="0"/>
              </a:spcBef>
              <a:buAutoNum type="arabicParenR"/>
            </a:pPr>
            <a:r>
              <a:rPr lang="en-US" sz="4000" b="1" i="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He asked: 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“which of you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convinceth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me of sin?”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4000" b="1" i="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John 8:46</a:t>
            </a:r>
          </a:p>
          <a:p>
            <a:pPr marL="0" indent="0">
              <a:spcBef>
                <a:spcPts val="0"/>
              </a:spcBef>
              <a:buNone/>
            </a:pPr>
            <a:endParaRPr lang="en-US" sz="4000" b="1" i="0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1800"/>
              </a:spcBef>
              <a:buNone/>
            </a:pP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6439DA-1630-4629-86B1-091FE960159B}"/>
              </a:ext>
            </a:extLst>
          </p:cNvPr>
          <p:cNvSpPr txBox="1"/>
          <p:nvPr/>
        </p:nvSpPr>
        <p:spPr>
          <a:xfrm>
            <a:off x="113521" y="4035504"/>
            <a:ext cx="6192570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2) Even Pilate said 3x: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“I find no fault in him” 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Jn 18:38;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3F3F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19:4,6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030" name="Picture 6" descr="April 10, 2019- The Great Exchange: Give Us Barabbas, the Son of His  Father, for the Son of God-Mark 15:1-15 | Timothy Lutheran Bible Study">
            <a:extLst>
              <a:ext uri="{FF2B5EF4-FFF2-40B4-BE49-F238E27FC236}">
                <a16:creationId xmlns:a16="http://schemas.microsoft.com/office/drawing/2014/main" id="{AE6B328D-4EC5-4B16-B409-147960C661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94"/>
          <a:stretch/>
        </p:blipFill>
        <p:spPr bwMode="auto">
          <a:xfrm>
            <a:off x="6287430" y="3429000"/>
            <a:ext cx="5882799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1278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152400" y="33196"/>
            <a:ext cx="12115800" cy="6748604"/>
          </a:xfrm>
        </p:spPr>
        <p:txBody>
          <a:bodyPr>
            <a:normAutofit/>
          </a:bodyPr>
          <a:lstStyle/>
          <a:p>
            <a:pPr marL="514350" indent="-514350">
              <a:spcBef>
                <a:spcPts val="1800"/>
              </a:spcBef>
              <a:buAutoNum type="arabicPeriod" startAt="2"/>
            </a:pPr>
            <a:r>
              <a:rPr lang="en-US" sz="4400" b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Remove all leaven from the home</a:t>
            </a:r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(7 days)  </a:t>
            </a:r>
            <a:r>
              <a:rPr lang="en-US" sz="3600" b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(vs 15)</a:t>
            </a:r>
          </a:p>
          <a:p>
            <a:pPr marL="0" indent="0" algn="ctr">
              <a:spcBef>
                <a:spcPts val="1800"/>
              </a:spcBef>
              <a:buNone/>
            </a:pPr>
            <a:r>
              <a:rPr lang="en-US" sz="3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“the first day ye shall put away leaven out of your houses: for whosoever eats leavened bread from the first day until the seventh day, that soul shall be cut off from Israel.”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4400" b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A. This begins the feast of “Unleavened Bread”. 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4800" b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B.  </a:t>
            </a:r>
            <a:r>
              <a:rPr lang="en-US" sz="5400" b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Leaven is s</a:t>
            </a:r>
            <a:r>
              <a:rPr lang="en-US" sz="6000" b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ymbolic of </a:t>
            </a:r>
            <a:r>
              <a:rPr lang="en-US" sz="6000" b="1" u="sng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sin</a:t>
            </a:r>
            <a:r>
              <a:rPr lang="en-US" sz="6000" b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!  </a:t>
            </a:r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(1 Cor. 5:7)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“A little leaven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leaveneth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the lump. 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Purge out therefore the old leaven…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that ye may be a new lump, as ye are unleavened. “</a:t>
            </a:r>
          </a:p>
          <a:p>
            <a:pPr marL="0" indent="0">
              <a:spcBef>
                <a:spcPts val="1800"/>
              </a:spcBef>
              <a:buNone/>
            </a:pP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5975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114300" y="152400"/>
            <a:ext cx="11963400" cy="3429000"/>
          </a:xfrm>
        </p:spPr>
        <p:txBody>
          <a:bodyPr>
            <a:normAutofit/>
          </a:bodyPr>
          <a:lstStyle/>
          <a:p>
            <a:pPr marL="0" indent="0">
              <a:spcBef>
                <a:spcPts val="1800"/>
              </a:spcBef>
              <a:buNone/>
            </a:pPr>
            <a:r>
              <a:rPr lang="en-US" sz="4800" b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3. Kill the lamb and apply the blood.  (</a:t>
            </a:r>
            <a:r>
              <a:rPr lang="en-US" sz="4800" b="1" dirty="0" err="1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Vs</a:t>
            </a:r>
            <a:r>
              <a:rPr lang="en-US" sz="4800" b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7)</a:t>
            </a:r>
          </a:p>
          <a:p>
            <a:pPr marL="0" indent="0">
              <a:spcBef>
                <a:spcPts val="1800"/>
              </a:spcBef>
              <a:buNone/>
            </a:pP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D18133-2646-4A10-9A84-D97E7269A06C}"/>
              </a:ext>
            </a:extLst>
          </p:cNvPr>
          <p:cNvSpPr txBox="1"/>
          <p:nvPr/>
        </p:nvSpPr>
        <p:spPr>
          <a:xfrm>
            <a:off x="304799" y="1049788"/>
            <a:ext cx="6762567" cy="62170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“take of the blood, </a:t>
            </a:r>
          </a:p>
          <a:p>
            <a:pPr lvl="0" algn="ctr">
              <a:defRPr/>
            </a:pPr>
            <a:r>
              <a:rPr lang="en-US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and strike it on the two side posts and on the upper door post of the houses”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800" b="1" i="1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vs 46 </a:t>
            </a: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</a:t>
            </a: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neither shall ye break a bone thereof.”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800" b="1" i="1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052" name="Picture 4" descr="Passover Purity – First Presbyterian Church of Pearland">
            <a:extLst>
              <a:ext uri="{FF2B5EF4-FFF2-40B4-BE49-F238E27FC236}">
                <a16:creationId xmlns:a16="http://schemas.microsoft.com/office/drawing/2014/main" id="{7C8668B5-6B04-4C4A-976F-F32FDBFBB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999" y="1219200"/>
            <a:ext cx="5010333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3717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114300" y="-1509"/>
            <a:ext cx="11963400" cy="708660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3600" b="1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 Cor 5:7 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5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Christ our </a:t>
            </a:r>
            <a:r>
              <a:rPr lang="en-US" sz="5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passover</a:t>
            </a:r>
            <a:r>
              <a:rPr lang="en-US" sz="5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5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is sacrificed for us:”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600" b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Ex 12:46 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neither shall ye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break a bone thereof.”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3600" b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Jn 19:33-37  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4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they brake not his legs: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But one of the soldiers with a spear pierced his side…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4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That the scripture should be fulfilled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 bone shall not be broken </a:t>
            </a:r>
            <a:r>
              <a:rPr lang="en-US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and again 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they shall look on him whom they pierced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.” 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(Ps. 22:14; Zech. 13:6; Is. 53) 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1800"/>
              </a:spcBef>
              <a:buNone/>
            </a:pPr>
            <a:endParaRPr lang="en-US" sz="4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1800"/>
              </a:spcBef>
              <a:buNone/>
            </a:pP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Living Bulwark">
            <a:extLst>
              <a:ext uri="{FF2B5EF4-FFF2-40B4-BE49-F238E27FC236}">
                <a16:creationId xmlns:a16="http://schemas.microsoft.com/office/drawing/2014/main" id="{E0140DC1-30FD-4698-A3B9-FB7A1DF0C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5855" y="0"/>
            <a:ext cx="4038600" cy="3420094"/>
          </a:xfrm>
          <a:prstGeom prst="rect">
            <a:avLst/>
          </a:prstGeom>
          <a:noFill/>
          <a:effectLst>
            <a:softEdge rad="203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8004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114300" y="0"/>
            <a:ext cx="11963400" cy="624840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48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4. Eat roasted with “bitter herbs”. (Vs 8)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4400" b="1" i="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Reminder of the bitterness of slavery!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400" b="1" i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Jn 12:27-28 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“Now is my soul troubled; and what shall I say?     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Father, save me from this hour: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but for this cause came I unto this hour.  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A picture containing person, person, dark&#10;&#10;Description automatically generated">
            <a:extLst>
              <a:ext uri="{FF2B5EF4-FFF2-40B4-BE49-F238E27FC236}">
                <a16:creationId xmlns:a16="http://schemas.microsoft.com/office/drawing/2014/main" id="{03EB1168-1E52-40F7-BA82-C4FCC67ED1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102" y="1799206"/>
            <a:ext cx="3301008" cy="37145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A5590D-30DA-4E44-9FD8-D924D98BEAB6}"/>
              </a:ext>
            </a:extLst>
          </p:cNvPr>
          <p:cNvSpPr txBox="1"/>
          <p:nvPr/>
        </p:nvSpPr>
        <p:spPr>
          <a:xfrm>
            <a:off x="1637678" y="4298030"/>
            <a:ext cx="10287000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Jn 18:11 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4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Put up thy sword …:</a:t>
            </a:r>
            <a:endParaRPr lang="en-US" sz="4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en-US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the cup which my Father hath given me, </a:t>
            </a:r>
          </a:p>
          <a:p>
            <a:pPr marL="0" indent="0" algn="ctr">
              <a:buNone/>
            </a:pPr>
            <a:r>
              <a:rPr lang="en-US" sz="6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shall I not drink it?”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6049AD-B1CD-46EB-B2E5-983260B84E95}"/>
              </a:ext>
            </a:extLst>
          </p:cNvPr>
          <p:cNvSpPr txBox="1"/>
          <p:nvPr/>
        </p:nvSpPr>
        <p:spPr>
          <a:xfrm>
            <a:off x="2971800" y="3281243"/>
            <a:ext cx="871331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Father, glorify thy name. “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8392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228600" y="152400"/>
            <a:ext cx="11734800" cy="6781800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2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5. Concluded with the Feast of First fruits.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52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7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First Sunday after Passover Sabbath</a:t>
            </a:r>
            <a:r>
              <a:rPr lang="en-US" sz="52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800" b="1" i="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(Lev. 23:9-14)</a:t>
            </a:r>
          </a:p>
          <a:p>
            <a:pPr marL="0" indent="0" algn="ctr">
              <a:spcBef>
                <a:spcPts val="1800"/>
              </a:spcBef>
              <a:buNone/>
            </a:pPr>
            <a:r>
              <a:rPr lang="en-US" sz="5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This occurred Easter Sunday!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Cor. 15:20, 23  </a:t>
            </a:r>
            <a:r>
              <a:rPr lang="en-US" sz="4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“Christ (is) risen from the dead,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4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and become the </a:t>
            </a:r>
            <a:r>
              <a:rPr lang="en-US" sz="4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firstfruits</a:t>
            </a:r>
            <a:r>
              <a:rPr lang="en-US" sz="4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of them that slept. ..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7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Christ the </a:t>
            </a:r>
            <a:r>
              <a:rPr lang="en-US" sz="71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firstfruits</a:t>
            </a:r>
            <a:r>
              <a:rPr lang="en-US" sz="7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5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afterward they that are Christ’s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5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at his coming.”</a:t>
            </a:r>
          </a:p>
          <a:p>
            <a:pPr marL="0" indent="0">
              <a:spcBef>
                <a:spcPts val="1800"/>
              </a:spcBef>
              <a:buNone/>
            </a:pP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125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228600" y="152400"/>
            <a:ext cx="11734800" cy="2667000"/>
          </a:xfrm>
        </p:spPr>
        <p:txBody>
          <a:bodyPr>
            <a:normAutofit/>
          </a:bodyPr>
          <a:lstStyle/>
          <a:p>
            <a:pPr marL="0" indent="0">
              <a:spcBef>
                <a:spcPts val="1800"/>
              </a:spcBef>
              <a:buNone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54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7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50 days later they celebrated Pentecost!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47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(Shavuot)      </a:t>
            </a:r>
            <a:r>
              <a:rPr lang="en-US" sz="38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(Lev. 23:15,16)</a:t>
            </a:r>
            <a:endParaRPr lang="en-US" sz="42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4400" b="1" i="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(Celebrate the harvest and giving of the Law!)</a:t>
            </a:r>
          </a:p>
          <a:p>
            <a:pPr marL="0" indent="0">
              <a:spcBef>
                <a:spcPts val="1800"/>
              </a:spcBef>
              <a:buNone/>
            </a:pP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4" name="Picture 6" descr="Related image">
            <a:extLst>
              <a:ext uri="{FF2B5EF4-FFF2-40B4-BE49-F238E27FC236}">
                <a16:creationId xmlns:a16="http://schemas.microsoft.com/office/drawing/2014/main" id="{11C8AE37-3964-45C7-B98D-562304B08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336072"/>
            <a:ext cx="10668000" cy="4400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589F2A-78F7-422B-BAE1-1F9F59BFDE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336072"/>
            <a:ext cx="11734800" cy="423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881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0" y="76200"/>
            <a:ext cx="11963400" cy="2057400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48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With the destruction of the Temple,</a:t>
            </a:r>
          </a:p>
          <a:p>
            <a:pPr marL="0" indent="0" algn="ctr">
              <a:buNone/>
            </a:pPr>
            <a:r>
              <a:rPr lang="en-US" sz="48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the Passover has changed and is now </a:t>
            </a:r>
          </a:p>
          <a:p>
            <a:pPr marL="0" indent="0">
              <a:buNone/>
            </a:pPr>
            <a:r>
              <a:rPr lang="en-US" sz="48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Celebrated according to the Haggadah! </a:t>
            </a:r>
          </a:p>
          <a:p>
            <a:pPr marL="0" indent="0" algn="ctr">
              <a:buNone/>
            </a:pP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1" y="2264640"/>
            <a:ext cx="3527079" cy="47855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33800" y="2456795"/>
            <a:ext cx="8229600" cy="3524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>
                <a:solidFill>
                  <a:srgbClr val="0000FF"/>
                </a:solidFill>
              </a:rPr>
              <a:t>The </a:t>
            </a:r>
            <a:r>
              <a:rPr lang="en-US" sz="4000" b="1" i="1" dirty="0" err="1">
                <a:solidFill>
                  <a:srgbClr val="0000FF"/>
                </a:solidFill>
              </a:rPr>
              <a:t>Haggadah</a:t>
            </a:r>
            <a:r>
              <a:rPr lang="en-US" sz="4000" b="1" i="1" dirty="0">
                <a:solidFill>
                  <a:srgbClr val="0000FF"/>
                </a:solidFill>
              </a:rPr>
              <a:t> (order) is a guide used by Hebrews containing the 14 steps of the Seder.</a:t>
            </a:r>
            <a:endParaRPr lang="en-US" sz="4000" b="1" i="1" dirty="0">
              <a:solidFill>
                <a:schemeClr val="bg1"/>
              </a:solidFill>
            </a:endParaRPr>
          </a:p>
          <a:p>
            <a:pPr algn="ctr">
              <a:spcBef>
                <a:spcPts val="1800"/>
              </a:spcBef>
            </a:pPr>
            <a:r>
              <a:rPr lang="en-US" sz="4400" b="1" i="1" dirty="0">
                <a:solidFill>
                  <a:srgbClr val="0000FF"/>
                </a:solidFill>
              </a:rPr>
              <a:t>My version (Hebrew/English)</a:t>
            </a:r>
          </a:p>
          <a:p>
            <a:pPr algn="ctr"/>
            <a:r>
              <a:rPr lang="en-US" sz="4400" b="1" i="1" dirty="0">
                <a:solidFill>
                  <a:srgbClr val="0000FF"/>
                </a:solidFill>
              </a:rPr>
              <a:t>Is 51 pages long!</a:t>
            </a:r>
          </a:p>
        </p:txBody>
      </p:sp>
    </p:spTree>
    <p:extLst>
      <p:ext uri="{BB962C8B-B14F-4D97-AF65-F5344CB8AC3E}">
        <p14:creationId xmlns:p14="http://schemas.microsoft.com/office/powerpoint/2010/main" val="2179172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304800" y="120134"/>
            <a:ext cx="11811000" cy="801193"/>
          </a:xfrm>
        </p:spPr>
        <p:txBody>
          <a:bodyPr>
            <a:normAutofit fontScale="40000" lnSpcReduction="20000"/>
          </a:bodyPr>
          <a:lstStyle/>
          <a:p>
            <a:pPr marL="0" indent="0" algn="ctr">
              <a:buNone/>
            </a:pPr>
            <a:r>
              <a:rPr lang="en-US" sz="12300" b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Symbolism of the traditional “Seder Plate</a:t>
            </a:r>
            <a:r>
              <a:rPr lang="en-US" sz="9800" b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marL="0" indent="0" algn="ctr">
              <a:buNone/>
            </a:pP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10329"/>
            <a:ext cx="4724400" cy="34747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00600" y="921327"/>
            <a:ext cx="731520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Shank bone (Zerah)  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i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Symbolizing the lamb as picture of redemption.</a:t>
            </a:r>
          </a:p>
          <a:p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Egg (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Betzah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  </a:t>
            </a:r>
            <a:r>
              <a:rPr lang="en-US" sz="3200" b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symbolizes</a:t>
            </a:r>
          </a:p>
          <a:p>
            <a:pPr marL="457200" indent="-457200">
              <a:buAutoNum type="arabicParenR"/>
            </a:pPr>
            <a:r>
              <a:rPr lang="en-US" sz="3200" b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Hope </a:t>
            </a:r>
            <a:r>
              <a:rPr lang="en-US" sz="3200" b="1" i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(Winter giving way to spring life)</a:t>
            </a:r>
          </a:p>
          <a:p>
            <a:r>
              <a:rPr lang="en-US" sz="3200" b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2) Mourning</a:t>
            </a:r>
            <a:r>
              <a:rPr lang="en-US" sz="3200" b="1" i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(the Death of lamb.)</a:t>
            </a:r>
          </a:p>
          <a:p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Bitter Herbs (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Maror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36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b="1" i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Symbolize the bitterness of bondage.</a:t>
            </a:r>
          </a:p>
          <a:p>
            <a:endParaRPr lang="en-US" sz="28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4460758"/>
            <a:ext cx="11658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Parsley (Karpas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3200" b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Symbolize the hyssop used to apply the blood.</a:t>
            </a:r>
            <a:endParaRPr lang="en-US" sz="3600" b="1" dirty="0">
              <a:solidFill>
                <a:schemeClr val="bg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1200"/>
              </a:spcBef>
            </a:pP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Charoset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(Clay) </a:t>
            </a:r>
            <a:r>
              <a:rPr lang="en-US" sz="3200" b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Sweet mixture symbolizing mortar they made. </a:t>
            </a:r>
            <a:endParaRPr lang="en-US" sz="3600" b="1" dirty="0">
              <a:solidFill>
                <a:schemeClr val="bg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1200"/>
              </a:spcBef>
            </a:pP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Onion: (root vegetable) </a:t>
            </a:r>
            <a:r>
              <a:rPr lang="en-US" sz="3200" b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Symbolizes the hard work of slavery. </a:t>
            </a:r>
            <a:endParaRPr lang="en-US" sz="3600" b="1" dirty="0">
              <a:solidFill>
                <a:schemeClr val="bg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884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0" y="76200"/>
            <a:ext cx="12039600" cy="16764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b="1" i="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4800" b="1" i="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Seder Begins with a Ceremonial Cleansing!</a:t>
            </a:r>
          </a:p>
          <a:p>
            <a:pPr marL="0" indent="0" algn="ctr">
              <a:buNone/>
            </a:pP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9896" y="914400"/>
            <a:ext cx="1220189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Clean house </a:t>
            </a:r>
            <a:r>
              <a:rPr lang="en-US" sz="4800" b="1" i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 remove any leaven</a:t>
            </a:r>
            <a:r>
              <a:rPr lang="en-US" sz="4000" b="1" i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i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en-US" sz="4000" b="1" i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(hametz) </a:t>
            </a:r>
          </a:p>
          <a:p>
            <a:r>
              <a:rPr lang="en-US" sz="2800" b="1" i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</a:t>
            </a:r>
            <a:r>
              <a:rPr lang="en-US" sz="3200" b="1" i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Ex. 12:15 </a:t>
            </a:r>
            <a:r>
              <a:rPr lang="en-US" sz="4400" b="1" i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Everyone’s involved in Spring Cleaning! </a:t>
            </a:r>
            <a:endParaRPr lang="en-US" sz="2800" b="1" i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</a:pPr>
            <a:endParaRPr lang="en-US" sz="4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06016E-4239-4866-9DBB-01D860317902}"/>
              </a:ext>
            </a:extLst>
          </p:cNvPr>
          <p:cNvSpPr txBox="1"/>
          <p:nvPr/>
        </p:nvSpPr>
        <p:spPr>
          <a:xfrm>
            <a:off x="-76200" y="5574434"/>
            <a:ext cx="123345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“Let a man examine himself, so let him eat…”</a:t>
            </a:r>
          </a:p>
          <a:p>
            <a:pPr algn="ctr"/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 Cor 11:28</a:t>
            </a:r>
            <a:endParaRPr lang="en-US" sz="40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Breslov Center: Candle, Feather, and Spoon">
            <a:extLst>
              <a:ext uri="{FF2B5EF4-FFF2-40B4-BE49-F238E27FC236}">
                <a16:creationId xmlns:a16="http://schemas.microsoft.com/office/drawing/2014/main" id="{B9C7F3F8-6302-4476-8003-EA14B3EAB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903" y="2424295"/>
            <a:ext cx="4800600" cy="3223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'dikath Chametz, Feather, Spoon &amp; Candle Kit">
            <a:extLst>
              <a:ext uri="{FF2B5EF4-FFF2-40B4-BE49-F238E27FC236}">
                <a16:creationId xmlns:a16="http://schemas.microsoft.com/office/drawing/2014/main" id="{744AE627-9FA1-4D11-9A68-641CCA6574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t="6000" r="32840" b="12842"/>
          <a:stretch/>
        </p:blipFill>
        <p:spPr bwMode="auto">
          <a:xfrm>
            <a:off x="314696" y="2488808"/>
            <a:ext cx="1392807" cy="3041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DE9041F-6282-4730-92D6-7B185A0A138E}"/>
              </a:ext>
            </a:extLst>
          </p:cNvPr>
          <p:cNvSpPr txBox="1"/>
          <p:nvPr/>
        </p:nvSpPr>
        <p:spPr>
          <a:xfrm>
            <a:off x="1859903" y="2461617"/>
            <a:ext cx="48006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1" dirty="0" err="1">
                <a:solidFill>
                  <a:schemeClr val="bg1">
                    <a:lumMod val="50000"/>
                  </a:schemeClr>
                </a:solidFill>
              </a:rPr>
              <a:t>B'dikath</a:t>
            </a:r>
            <a:r>
              <a:rPr lang="en-US" sz="4000" b="1" i="1" dirty="0">
                <a:solidFill>
                  <a:schemeClr val="bg1">
                    <a:lumMod val="50000"/>
                  </a:schemeClr>
                </a:solidFill>
              </a:rPr>
              <a:t> Chametz Feather Spoon And Candle Kit</a:t>
            </a:r>
          </a:p>
        </p:txBody>
      </p:sp>
    </p:spTree>
    <p:extLst>
      <p:ext uri="{BB962C8B-B14F-4D97-AF65-F5344CB8AC3E}">
        <p14:creationId xmlns:p14="http://schemas.microsoft.com/office/powerpoint/2010/main" val="32022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2E6BD8-4076-473C-915A-8DADA30AE481}"/>
              </a:ext>
            </a:extLst>
          </p:cNvPr>
          <p:cNvSpPr txBox="1"/>
          <p:nvPr/>
        </p:nvSpPr>
        <p:spPr>
          <a:xfrm>
            <a:off x="76200" y="76200"/>
            <a:ext cx="120396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“Passion week” that started with such hope, </a:t>
            </a:r>
          </a:p>
          <a:p>
            <a:r>
              <a:rPr lang="en-US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Ended with disillusionment and Horror!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C40438-CBFA-4402-B899-E1E88E164B3F}"/>
              </a:ext>
            </a:extLst>
          </p:cNvPr>
          <p:cNvSpPr txBox="1"/>
          <p:nvPr/>
        </p:nvSpPr>
        <p:spPr>
          <a:xfrm>
            <a:off x="5562600" y="1890688"/>
            <a:ext cx="6400800" cy="2677656"/>
          </a:xfrm>
          <a:prstGeom prst="rect">
            <a:avLst/>
          </a:prstGeom>
          <a:solidFill>
            <a:schemeClr val="bg1">
              <a:alpha val="22000"/>
            </a:schemeClr>
          </a:solidFill>
          <a:effectLst>
            <a:softEdge rad="139700"/>
          </a:effectLst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Jn 19:14 </a:t>
            </a:r>
            <a:r>
              <a:rPr lang="en-US" sz="4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“it was the </a:t>
            </a:r>
            <a:r>
              <a:rPr lang="en-US" sz="4000" b="1" i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preparation of the </a:t>
            </a:r>
            <a:r>
              <a:rPr lang="en-US" sz="4000" b="1" i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passover</a:t>
            </a:r>
            <a:r>
              <a:rPr lang="en-US" sz="4000" b="1" i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pPr algn="ctr"/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he saith unto the Jews,</a:t>
            </a:r>
          </a:p>
          <a:p>
            <a:pPr algn="ctr"/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Behold your King</a:t>
            </a:r>
            <a:r>
              <a:rPr lang="en-US" sz="4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!” </a:t>
            </a:r>
          </a:p>
        </p:txBody>
      </p:sp>
      <p:pic>
        <p:nvPicPr>
          <p:cNvPr id="3074" name="Picture 2" descr="STATIONS ON THE CROSS">
            <a:extLst>
              <a:ext uri="{FF2B5EF4-FFF2-40B4-BE49-F238E27FC236}">
                <a16:creationId xmlns:a16="http://schemas.microsoft.com/office/drawing/2014/main" id="{F81C4C39-36EB-4226-99A5-49E83153F9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2" t="2291" r="3947" b="336"/>
          <a:stretch/>
        </p:blipFill>
        <p:spPr bwMode="auto">
          <a:xfrm>
            <a:off x="152400" y="2209800"/>
            <a:ext cx="5410200" cy="4648200"/>
          </a:xfrm>
          <a:prstGeom prst="rect">
            <a:avLst/>
          </a:prstGeom>
          <a:noFill/>
          <a:effectLst>
            <a:softEdge rad="114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730C181-B1C2-4587-9560-15D1C524CAD5}"/>
              </a:ext>
            </a:extLst>
          </p:cNvPr>
          <p:cNvSpPr txBox="1"/>
          <p:nvPr/>
        </p:nvSpPr>
        <p:spPr>
          <a:xfrm>
            <a:off x="4800600" y="5084400"/>
            <a:ext cx="7391400" cy="1723549"/>
          </a:xfrm>
          <a:prstGeom prst="rect">
            <a:avLst/>
          </a:prstGeom>
          <a:solidFill>
            <a:schemeClr val="bg1">
              <a:alpha val="40000"/>
            </a:schemeClr>
          </a:solidFill>
          <a:effectLst>
            <a:softEdge rad="190500"/>
          </a:effectLst>
        </p:spPr>
        <p:txBody>
          <a:bodyPr wrap="square">
            <a:spAutoFit/>
          </a:bodyPr>
          <a:lstStyle/>
          <a:p>
            <a:pPr algn="ctr"/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US" sz="1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“Crucify him! </a:t>
            </a:r>
            <a:endParaRPr lang="en-US" sz="40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have no king but Caesar”</a:t>
            </a:r>
            <a:b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80771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0" y="76200"/>
            <a:ext cx="12039600" cy="16764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b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1. Seder Begins with a Ceremonial Cleansing!</a:t>
            </a:r>
          </a:p>
          <a:p>
            <a:pPr marL="0" indent="0" algn="ctr">
              <a:buNone/>
            </a:pP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9896" y="914400"/>
            <a:ext cx="1188720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sz="4400" b="1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Ceremonial Washing of Hands.</a:t>
            </a:r>
          </a:p>
          <a:p>
            <a:r>
              <a:rPr lang="en-US" sz="4000" b="1" i="1" dirty="0">
                <a:solidFill>
                  <a:schemeClr val="bg1">
                    <a:lumMod val="50000"/>
                  </a:schemeClr>
                </a:solidFill>
              </a:rPr>
              <a:t>   </a:t>
            </a:r>
            <a:r>
              <a:rPr lang="en-US" sz="4800" b="1" i="1" dirty="0">
                <a:solidFill>
                  <a:schemeClr val="bg1">
                    <a:lumMod val="50000"/>
                  </a:schemeClr>
                </a:solidFill>
              </a:rPr>
              <a:t>Jesus actually washed their feet!  </a:t>
            </a:r>
          </a:p>
          <a:p>
            <a:r>
              <a:rPr lang="en-US" sz="4800" b="1" i="1" dirty="0">
                <a:solidFill>
                  <a:schemeClr val="bg1">
                    <a:lumMod val="50000"/>
                  </a:schemeClr>
                </a:solidFill>
              </a:rPr>
              <a:t>                      (Jn 13:1-7)</a:t>
            </a:r>
          </a:p>
          <a:p>
            <a:pPr>
              <a:spcBef>
                <a:spcPts val="1200"/>
              </a:spcBef>
            </a:pPr>
            <a:r>
              <a:rPr lang="en-US" sz="4800" b="1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5400" b="1" i="1" dirty="0">
                <a:solidFill>
                  <a:schemeClr val="bg1">
                    <a:lumMod val="50000"/>
                  </a:schemeClr>
                </a:solidFill>
              </a:rPr>
              <a:t>C. </a:t>
            </a:r>
            <a:r>
              <a:rPr lang="en-US" sz="5400" b="1" i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Lighting of the candles</a:t>
            </a:r>
            <a:r>
              <a:rPr lang="en-US" sz="5400" b="1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4800" b="1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The mother would do this! </a:t>
            </a:r>
          </a:p>
          <a:p>
            <a:r>
              <a:rPr lang="en-US" sz="4800" b="1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(Because of Gen. 3:15!)</a:t>
            </a:r>
          </a:p>
          <a:p>
            <a:r>
              <a:rPr lang="en-US" sz="4800" b="1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“I am the light of the world” </a:t>
            </a:r>
            <a:r>
              <a:rPr lang="en-US" sz="2400" b="1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(Jn 8:12; 9:5)</a:t>
            </a:r>
          </a:p>
          <a:p>
            <a:endParaRPr lang="en-US" sz="4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ow to Light Shabbat Candles | My Jewish Learning">
            <a:extLst>
              <a:ext uri="{FF2B5EF4-FFF2-40B4-BE49-F238E27FC236}">
                <a16:creationId xmlns:a16="http://schemas.microsoft.com/office/drawing/2014/main" id="{98C16FD5-44D4-486B-83CE-F336BE8BE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3962400"/>
            <a:ext cx="4017665" cy="287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Jesus Christ | John Christer's Open Heart">
            <a:extLst>
              <a:ext uri="{FF2B5EF4-FFF2-40B4-BE49-F238E27FC236}">
                <a16:creationId xmlns:a16="http://schemas.microsoft.com/office/drawing/2014/main" id="{791A5712-60FA-4141-9CBD-0BE70E8D1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7572" y="952500"/>
            <a:ext cx="3450383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7049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39293"/>
            <a:ext cx="2286000" cy="20943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411" y="95847"/>
            <a:ext cx="97025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800"/>
              </a:spcBef>
            </a:pPr>
            <a:r>
              <a:rPr lang="en-US" sz="4400" b="1" dirty="0">
                <a:solidFill>
                  <a:schemeClr val="bg1">
                    <a:lumMod val="50000"/>
                  </a:schemeClr>
                </a:solidFill>
              </a:rPr>
              <a:t>2. The Passover involves three separate “matzahs” </a:t>
            </a:r>
            <a:r>
              <a:rPr lang="en-US" sz="4000" b="1" dirty="0">
                <a:solidFill>
                  <a:schemeClr val="bg1">
                    <a:lumMod val="50000"/>
                  </a:schemeClr>
                </a:solidFill>
              </a:rPr>
              <a:t>(Unleavened Bread)</a:t>
            </a:r>
          </a:p>
          <a:p>
            <a:r>
              <a:rPr lang="en-US" sz="3200" b="1" dirty="0">
                <a:solidFill>
                  <a:schemeClr val="bg1">
                    <a:lumMod val="50000"/>
                  </a:schemeClr>
                </a:solidFill>
              </a:rPr>
              <a:t>                                   (Cloth has 3 compartments!)</a:t>
            </a:r>
          </a:p>
        </p:txBody>
      </p:sp>
      <p:sp>
        <p:nvSpPr>
          <p:cNvPr id="6" name="Rectangle 5"/>
          <p:cNvSpPr/>
          <p:nvPr/>
        </p:nvSpPr>
        <p:spPr>
          <a:xfrm>
            <a:off x="152400" y="1867909"/>
            <a:ext cx="12039600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A. The Matzah is always pierced and stripped!</a:t>
            </a:r>
          </a:p>
          <a:p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Is. 53:5,6  </a:t>
            </a:r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“He was wounded for our transgressions..”</a:t>
            </a:r>
          </a:p>
          <a:p>
            <a:pPr>
              <a:spcBef>
                <a:spcPts val="1200"/>
              </a:spcBef>
            </a:pPr>
            <a:r>
              <a:rPr lang="en-US" sz="36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B. During the Passover, the leader removes the middle “Matzah” from the bag, breaks it in half and places in a linen cloth.    </a:t>
            </a:r>
          </a:p>
          <a:p>
            <a:endParaRPr lang="en-US" sz="36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C.  Then the “Afikomen” is hidden.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739DBB-8E1E-4894-B9F4-E941E8B65CF4}"/>
              </a:ext>
            </a:extLst>
          </p:cNvPr>
          <p:cNvSpPr txBox="1"/>
          <p:nvPr/>
        </p:nvSpPr>
        <p:spPr>
          <a:xfrm>
            <a:off x="2971800" y="4370457"/>
            <a:ext cx="8001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This is known as the “Afikomen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”. </a:t>
            </a:r>
            <a:endParaRPr lang="en-US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33251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400" y="-5887"/>
            <a:ext cx="1858224" cy="170240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196" y="152400"/>
            <a:ext cx="120396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3200" b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3600" b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Later the children try to find the “Afikomen” and </a:t>
            </a:r>
          </a:p>
          <a:p>
            <a:r>
              <a:rPr lang="en-US" sz="3600" b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the one who does receives a redemption reward.  </a:t>
            </a:r>
          </a:p>
          <a:p>
            <a:r>
              <a:rPr lang="en-US" sz="3600" b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b) The Afikomen is then divided and eaten.</a:t>
            </a:r>
          </a:p>
          <a:p>
            <a:pPr algn="ctr"/>
            <a:r>
              <a:rPr lang="en-US" sz="36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“The rabbis say the afikomen replaces the Passover lamb”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Haggadah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30 </a:t>
            </a:r>
          </a:p>
        </p:txBody>
      </p:sp>
      <p:pic>
        <p:nvPicPr>
          <p:cNvPr id="7" name="Picture 6" descr="A person posing for a picture&#10;&#10;Description generated with very high confidence">
            <a:extLst>
              <a:ext uri="{FF2B5EF4-FFF2-40B4-BE49-F238E27FC236}">
                <a16:creationId xmlns:a16="http://schemas.microsoft.com/office/drawing/2014/main" id="{C22B833C-7067-413F-B1A8-9B360EB842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0" y="3287402"/>
            <a:ext cx="6081860" cy="3646995"/>
          </a:xfrm>
          <a:prstGeom prst="rect">
            <a:avLst/>
          </a:prstGeom>
        </p:spPr>
      </p:pic>
      <p:pic>
        <p:nvPicPr>
          <p:cNvPr id="9" name="Picture 8" descr="A picture containing person, wall, indoor, little&#10;&#10;Description generated with very high confidence">
            <a:extLst>
              <a:ext uri="{FF2B5EF4-FFF2-40B4-BE49-F238E27FC236}">
                <a16:creationId xmlns:a16="http://schemas.microsoft.com/office/drawing/2014/main" id="{4F0874FD-32EF-4CF8-85BE-7836386B16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0" r="11001"/>
          <a:stretch/>
        </p:blipFill>
        <p:spPr>
          <a:xfrm>
            <a:off x="6186340" y="3268266"/>
            <a:ext cx="6081860" cy="3589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913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-76200" y="36095"/>
            <a:ext cx="12039600" cy="5257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>
                <a:solidFill>
                  <a:schemeClr val="bg1">
                    <a:lumMod val="50000"/>
                  </a:schemeClr>
                </a:solidFill>
              </a:rPr>
              <a:t>Jesus is the “</a:t>
            </a:r>
            <a:r>
              <a:rPr lang="en-US" sz="4400" b="1" dirty="0" err="1">
                <a:solidFill>
                  <a:schemeClr val="bg1">
                    <a:lumMod val="50000"/>
                  </a:schemeClr>
                </a:solidFill>
              </a:rPr>
              <a:t>Afikomen</a:t>
            </a:r>
            <a:r>
              <a:rPr lang="en-US" sz="4400" b="1" dirty="0">
                <a:solidFill>
                  <a:schemeClr val="bg1">
                    <a:lumMod val="50000"/>
                  </a:schemeClr>
                </a:solidFill>
              </a:rPr>
              <a:t>” whose body is broken, wrapped in linen and “hidden.”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“Take, eat, this is my body </a:t>
            </a:r>
            <a:r>
              <a:rPr lang="en-US" sz="4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which is broken for you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this do in remembrance of me.” </a:t>
            </a:r>
            <a:r>
              <a:rPr lang="en-US" sz="3200" b="1" dirty="0">
                <a:solidFill>
                  <a:schemeClr val="bg1"/>
                </a:solidFill>
              </a:rPr>
              <a:t>  </a:t>
            </a:r>
            <a:r>
              <a:rPr lang="en-US" sz="3200" b="1" dirty="0">
                <a:solidFill>
                  <a:schemeClr val="bg1">
                    <a:lumMod val="50000"/>
                  </a:schemeClr>
                </a:solidFill>
              </a:rPr>
              <a:t>1 Cor. 11:24 (Lk 22:19)</a:t>
            </a:r>
          </a:p>
        </p:txBody>
      </p:sp>
      <p:pic>
        <p:nvPicPr>
          <p:cNvPr id="6" name="Picture 5" descr="A picture containing person, man, nature, taking&#10;&#10;Description generated with high confidence">
            <a:extLst>
              <a:ext uri="{FF2B5EF4-FFF2-40B4-BE49-F238E27FC236}">
                <a16:creationId xmlns:a16="http://schemas.microsoft.com/office/drawing/2014/main" id="{05607DD6-6AF2-453F-9336-5FCDA12271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1430"/>
            <a:ext cx="5715000" cy="38004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79E484A-6DE4-4400-9215-8D34930EF1E6}"/>
              </a:ext>
            </a:extLst>
          </p:cNvPr>
          <p:cNvSpPr/>
          <p:nvPr/>
        </p:nvSpPr>
        <p:spPr>
          <a:xfrm>
            <a:off x="5791200" y="3449484"/>
            <a:ext cx="6096000" cy="344709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dirty="0">
                <a:solidFill>
                  <a:schemeClr val="bg1">
                    <a:lumMod val="50000"/>
                  </a:schemeClr>
                </a:solidFill>
              </a:rPr>
              <a:t>John 19:40 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“Then took they the body of Jesus, and wound it in linen clothes with the spices, as the manner of the Jews is to bury.”</a:t>
            </a:r>
            <a:b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748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1428" y="0"/>
            <a:ext cx="4619001" cy="3505200"/>
          </a:xfrm>
        </p:spPr>
      </p:pic>
      <p:sp>
        <p:nvSpPr>
          <p:cNvPr id="4" name="TextBox 3"/>
          <p:cNvSpPr txBox="1"/>
          <p:nvPr/>
        </p:nvSpPr>
        <p:spPr>
          <a:xfrm>
            <a:off x="152400" y="13355"/>
            <a:ext cx="726662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3. There are four times that wine or grape juice is received during the Passover.  </a:t>
            </a:r>
          </a:p>
          <a:p>
            <a:pPr marL="742950" indent="-742950" algn="ctr">
              <a:buAutoNum type="alphaUcPeriod"/>
            </a:pPr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Each corresponds to one of the “I Will” statements in </a:t>
            </a:r>
          </a:p>
          <a:p>
            <a:pPr algn="ctr"/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Ex 6:6,7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0500" y="3505200"/>
            <a:ext cx="118110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arenR"/>
            </a:pPr>
            <a:r>
              <a:rPr lang="en-US" sz="36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Cup of Sanctification: </a:t>
            </a:r>
            <a:r>
              <a:rPr lang="en-US" sz="4000" b="1" i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4000" b="1" i="1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qadash</a:t>
            </a:r>
            <a:r>
              <a:rPr lang="en-US" sz="4000" b="1" i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  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“I will bring you            out from under the Burdens of the Egyptians.“  </a:t>
            </a:r>
            <a:r>
              <a:rPr lang="en-US" sz="36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vs 6   </a:t>
            </a:r>
          </a:p>
          <a:p>
            <a:r>
              <a:rPr lang="en-US" sz="36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</a:t>
            </a:r>
            <a:r>
              <a:rPr lang="en-US" sz="36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They read Ps. 114 together.</a:t>
            </a:r>
          </a:p>
          <a:p>
            <a:r>
              <a:rPr lang="en-US" sz="3600" b="1" i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b="1" i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36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Cup of Praise</a:t>
            </a:r>
            <a:r>
              <a:rPr lang="en-US" sz="32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(After 4 questions and the Exodus story</a:t>
            </a:r>
            <a:r>
              <a:rPr lang="en-US" sz="3600" b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      </a:t>
            </a:r>
          </a:p>
          <a:p>
            <a:r>
              <a:rPr lang="en-US" sz="36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“I will rid you out of their bondage.”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Vs 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7305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200" y="176682"/>
            <a:ext cx="11887199" cy="6909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3) </a:t>
            </a:r>
            <a:r>
              <a:rPr lang="en-US" sz="44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Cup of Redemption: </a:t>
            </a:r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4000" b="1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gaal</a:t>
            </a:r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’) vs 6b</a:t>
            </a:r>
          </a:p>
          <a:p>
            <a:r>
              <a:rPr lang="en-US" sz="4000" b="1" i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(After the Afikomen is found!) </a:t>
            </a:r>
          </a:p>
          <a:p>
            <a:r>
              <a:rPr lang="en-US" sz="36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40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 will redeem you 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with…great judgments”</a:t>
            </a:r>
          </a:p>
          <a:p>
            <a:pPr>
              <a:spcBef>
                <a:spcPts val="1800"/>
              </a:spcBef>
            </a:pP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800" b="1" i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This is the cup Jesus used when He said:</a:t>
            </a:r>
            <a:endParaRPr lang="en-US" sz="4000" b="1" i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“This cup is the new testament </a:t>
            </a:r>
          </a:p>
          <a:p>
            <a:r>
              <a:rPr lang="en-US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in my Blood, </a:t>
            </a:r>
          </a:p>
          <a:p>
            <a:r>
              <a:rPr lang="en-US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which is shed for you.”     </a:t>
            </a:r>
          </a:p>
          <a:p>
            <a:r>
              <a:rPr lang="en-US" sz="4400" b="1" i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4000" b="1" i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(Luke 22:20)</a:t>
            </a:r>
          </a:p>
          <a:p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en-US" sz="3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Image result for Jesus this cup is the new testament in my blood">
            <a:extLst>
              <a:ext uri="{FF2B5EF4-FFF2-40B4-BE49-F238E27FC236}">
                <a16:creationId xmlns:a16="http://schemas.microsoft.com/office/drawing/2014/main" id="{63CEA1DA-E040-4585-B4DC-F261581BE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2895600"/>
            <a:ext cx="4876800" cy="3908011"/>
          </a:xfrm>
          <a:prstGeom prst="rect">
            <a:avLst/>
          </a:prstGeom>
          <a:noFill/>
          <a:effectLst>
            <a:softEdge rad="292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5460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304800" y="120134"/>
            <a:ext cx="11811000" cy="801193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en-US" sz="9800" b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There’s always an extra place for Elijah</a:t>
            </a:r>
          </a:p>
          <a:p>
            <a:pPr marL="0" indent="0" algn="ctr">
              <a:buNone/>
            </a:pP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Why Is Elijah the Prophet Invited to the Seder? - Passover">
            <a:extLst>
              <a:ext uri="{FF2B5EF4-FFF2-40B4-BE49-F238E27FC236}">
                <a16:creationId xmlns:a16="http://schemas.microsoft.com/office/drawing/2014/main" id="{3BC8274C-F4C1-4A25-A056-337F29DD4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989" y="1066800"/>
            <a:ext cx="3200400" cy="4161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Our Elijah was an Afrikaner delivering a traffic ticket - The Jerusalem Post">
            <a:extLst>
              <a:ext uri="{FF2B5EF4-FFF2-40B4-BE49-F238E27FC236}">
                <a16:creationId xmlns:a16="http://schemas.microsoft.com/office/drawing/2014/main" id="{D99A49DB-E248-4F18-818C-122AE2C06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34" y="2651319"/>
            <a:ext cx="3684566" cy="245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E4ACD46-B307-492C-81B1-4FF2F5070DDB}"/>
              </a:ext>
            </a:extLst>
          </p:cNvPr>
          <p:cNvSpPr txBox="1"/>
          <p:nvPr/>
        </p:nvSpPr>
        <p:spPr>
          <a:xfrm>
            <a:off x="146215" y="5432201"/>
            <a:ext cx="1189957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Mal 4:5 </a:t>
            </a:r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“I will send you Elijah the prophet before the coming of the great and dreadful  day of the LORD:”</a:t>
            </a:r>
            <a:b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B769DE-2CC3-48D7-A99C-292C6E6AC342}"/>
              </a:ext>
            </a:extLst>
          </p:cNvPr>
          <p:cNvSpPr txBox="1"/>
          <p:nvPr/>
        </p:nvSpPr>
        <p:spPr>
          <a:xfrm>
            <a:off x="160070" y="846295"/>
            <a:ext cx="85701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After the 3</a:t>
            </a:r>
            <a:r>
              <a:rPr lang="en-US" sz="3600" b="1" baseline="300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rd</a:t>
            </a:r>
            <a:r>
              <a:rPr lang="en-US" sz="36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cup and afikomen, the leader draws everyone’s attention to the empty seat and reminds them of God’s promise       </a:t>
            </a:r>
          </a:p>
          <a:p>
            <a:pPr algn="ctr"/>
            <a:r>
              <a:rPr lang="en-US" sz="36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to send Elijah.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2CDCB1-6CF9-41B8-A986-CB10FDD9BA9B}"/>
              </a:ext>
            </a:extLst>
          </p:cNvPr>
          <p:cNvSpPr txBox="1"/>
          <p:nvPr/>
        </p:nvSpPr>
        <p:spPr>
          <a:xfrm>
            <a:off x="3844636" y="3154619"/>
            <a:ext cx="48856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children are sent to open the door </a:t>
            </a:r>
          </a:p>
          <a:p>
            <a:pPr algn="ctr"/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invite Elijah in. </a:t>
            </a:r>
          </a:p>
        </p:txBody>
      </p:sp>
    </p:spTree>
    <p:extLst>
      <p:ext uri="{BB962C8B-B14F-4D97-AF65-F5344CB8AC3E}">
        <p14:creationId xmlns:p14="http://schemas.microsoft.com/office/powerpoint/2010/main" val="3952612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8DC1079A-0C65-45CA-8CD9-13350A015970}"/>
              </a:ext>
            </a:extLst>
          </p:cNvPr>
          <p:cNvSpPr txBox="1"/>
          <p:nvPr/>
        </p:nvSpPr>
        <p:spPr>
          <a:xfrm>
            <a:off x="152400" y="152400"/>
            <a:ext cx="11734800" cy="63094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Mt 17:10-13 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“Why then say the scribes that Elias must first come? </a:t>
            </a:r>
            <a:b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i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And Jesus answered and said unto them, </a:t>
            </a:r>
          </a:p>
          <a:p>
            <a:pPr algn="ctr"/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Elias truly shall first come, and restore all things. </a:t>
            </a:r>
            <a:b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i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But I say unto you, That Elias is come already, and they knew him not, but have done unto him whatsoever they listed. </a:t>
            </a:r>
          </a:p>
          <a:p>
            <a:pPr algn="ctr"/>
            <a:r>
              <a:rPr lang="en-US" sz="4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Likewise shall also the Son of man suffer of them. </a:t>
            </a:r>
            <a:b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i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Then the disciples understood that he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spake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unto them of John the Baptist.” </a:t>
            </a:r>
            <a:endParaRPr lang="en-US" sz="4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0189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" y="152400"/>
            <a:ext cx="12039600" cy="7325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arenR" startAt="4"/>
            </a:pPr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The Last Cup is the “Cup of Anticipation”. </a:t>
            </a:r>
          </a:p>
          <a:p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vs 7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“I will take you to me for a people…</a:t>
            </a:r>
          </a:p>
          <a:p>
            <a:r>
              <a:rPr lang="en-US" sz="4400" b="1" i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vs 8</a:t>
            </a:r>
            <a:r>
              <a:rPr lang="en-US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“I will bring you into the land which I did swear”</a:t>
            </a:r>
            <a:endParaRPr lang="en-US" sz="4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They read Ps 118:21-26 </a:t>
            </a:r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“the stone which the builders refused is become the head of the corner.”</a:t>
            </a:r>
          </a:p>
          <a:p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and Ps. 126  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“The Lord hath done great things for us…</a:t>
            </a:r>
          </a:p>
          <a:p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They that sow in tears shall reap in joy…”</a:t>
            </a:r>
            <a:endParaRPr lang="en-US" sz="4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Jews conclude every Passover with this toast: </a:t>
            </a:r>
          </a:p>
          <a:p>
            <a:pPr algn="ctr"/>
            <a:r>
              <a:rPr lang="en-US" sz="44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“Next Year in Jerusalem!” </a:t>
            </a:r>
          </a:p>
          <a:p>
            <a:pPr algn="ctr"/>
            <a:r>
              <a:rPr lang="en-US" sz="4400" b="1" i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In anticipation of the Messiah’s Kingdom. </a:t>
            </a:r>
          </a:p>
          <a:p>
            <a:pPr>
              <a:spcBef>
                <a:spcPts val="1200"/>
              </a:spcBef>
            </a:pPr>
            <a:r>
              <a:rPr lang="en-US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endParaRPr lang="en-US" sz="4400" b="1" i="1" dirty="0">
              <a:solidFill>
                <a:schemeClr val="bg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5604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" y="152400"/>
            <a:ext cx="1173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arenR" startAt="4"/>
            </a:pPr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The Last Cup is the “Cup of Anticipation”. Ps 126 </a:t>
            </a:r>
          </a:p>
        </p:txBody>
      </p:sp>
      <p:pic>
        <p:nvPicPr>
          <p:cNvPr id="1026" name="Picture 2" descr="The Last Supper Part 2 (Luke 22:7-30) | My journey with God">
            <a:extLst>
              <a:ext uri="{FF2B5EF4-FFF2-40B4-BE49-F238E27FC236}">
                <a16:creationId xmlns:a16="http://schemas.microsoft.com/office/drawing/2014/main" id="{EC918F04-89DE-4055-B62C-A46312F65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691283"/>
            <a:ext cx="5555304" cy="4785717"/>
          </a:xfrm>
          <a:prstGeom prst="rect">
            <a:avLst/>
          </a:prstGeom>
          <a:noFill/>
          <a:effectLst>
            <a:softEdge rad="304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EDC8FD5-1DD1-4E54-AE3F-12FBF3B7B32D}"/>
              </a:ext>
            </a:extLst>
          </p:cNvPr>
          <p:cNvSpPr txBox="1"/>
          <p:nvPr/>
        </p:nvSpPr>
        <p:spPr>
          <a:xfrm>
            <a:off x="0" y="2667000"/>
            <a:ext cx="709593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“I will not drink henceforth of this fruit of the vine,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9BC96A-5943-493A-828E-221CB31D5D57}"/>
              </a:ext>
            </a:extLst>
          </p:cNvPr>
          <p:cNvSpPr txBox="1"/>
          <p:nvPr/>
        </p:nvSpPr>
        <p:spPr>
          <a:xfrm>
            <a:off x="-49480" y="860286"/>
            <a:ext cx="119366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It was of  this cup Jesus said in Mt 26:29:</a:t>
            </a:r>
          </a:p>
        </p:txBody>
      </p:sp>
    </p:spTree>
    <p:extLst>
      <p:ext uri="{BB962C8B-B14F-4D97-AF65-F5344CB8AC3E}">
        <p14:creationId xmlns:p14="http://schemas.microsoft.com/office/powerpoint/2010/main" val="4135961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5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3EB381A-3281-497C-836A-0CAB00E6F954}"/>
              </a:ext>
            </a:extLst>
          </p:cNvPr>
          <p:cNvSpPr txBox="1"/>
          <p:nvPr/>
        </p:nvSpPr>
        <p:spPr>
          <a:xfrm>
            <a:off x="25400" y="-76200"/>
            <a:ext cx="12014200" cy="70480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John records the Triumphal entry in Jn. 12:12-19</a:t>
            </a:r>
          </a:p>
          <a:p>
            <a:pPr algn="ctr"/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Then Jesus says: 23 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“The hour is come, </a:t>
            </a:r>
          </a:p>
          <a:p>
            <a:pPr algn="ctr"/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that the Son of man should be glorified. </a:t>
            </a:r>
          </a:p>
          <a:p>
            <a:pPr algn="ctr"/>
            <a:r>
              <a:rPr lang="en-US" sz="4000" b="1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24 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Verily, verily, I say unto you, Except a corn of wheat fall into the ground and die, it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abideth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alone:</a:t>
            </a:r>
          </a:p>
          <a:p>
            <a:pPr algn="ctr"/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but if it die, it bringeth forth much fruit…</a:t>
            </a:r>
          </a:p>
          <a:p>
            <a:pPr algn="ctr"/>
            <a:r>
              <a:rPr lang="en-US" sz="6000" b="1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i="1" dirty="0"/>
              <a:t>27  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Now is my soul troubled; and what shall I say? </a:t>
            </a:r>
            <a:r>
              <a:rPr lang="en-US" sz="4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Father, save me from this hour: </a:t>
            </a:r>
          </a:p>
          <a:p>
            <a:pPr algn="ctr"/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but for this cause came I unto this hour. </a:t>
            </a:r>
          </a:p>
          <a:p>
            <a:pPr algn="ctr"/>
            <a:r>
              <a:rPr lang="en-US" sz="4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r>
              <a:rPr lang="en-US" sz="48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Father, glorify thy name.” </a:t>
            </a:r>
          </a:p>
        </p:txBody>
      </p:sp>
    </p:spTree>
    <p:extLst>
      <p:ext uri="{BB962C8B-B14F-4D97-AF65-F5344CB8AC3E}">
        <p14:creationId xmlns:p14="http://schemas.microsoft.com/office/powerpoint/2010/main" val="2743965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Pin on The Word - Gospels and Revelation">
            <a:extLst>
              <a:ext uri="{FF2B5EF4-FFF2-40B4-BE49-F238E27FC236}">
                <a16:creationId xmlns:a16="http://schemas.microsoft.com/office/drawing/2014/main" id="{D87628F5-8C43-4862-9C4D-478C0D974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093EB95-8D2A-4DAD-8237-8F8C6B732707}"/>
              </a:ext>
            </a:extLst>
          </p:cNvPr>
          <p:cNvSpPr txBox="1"/>
          <p:nvPr/>
        </p:nvSpPr>
        <p:spPr>
          <a:xfrm>
            <a:off x="533400" y="152400"/>
            <a:ext cx="11049000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“until that day when I drink it new with you in my Father's kingdom.” </a:t>
            </a:r>
          </a:p>
          <a:p>
            <a:pPr algn="ctr"/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Mt 26:29 </a:t>
            </a:r>
            <a:b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41770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>
            <a:extLst>
              <a:ext uri="{FF2B5EF4-FFF2-40B4-BE49-F238E27FC236}">
                <a16:creationId xmlns:a16="http://schemas.microsoft.com/office/drawing/2014/main" id="{35B78DE8-20AC-4252-8781-1681B8B4BCA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228601"/>
            <a:ext cx="11582400" cy="1447800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Jesus transformed the Jewish Passover</a:t>
            </a:r>
          </a:p>
          <a:p>
            <a:pPr marL="0" indent="0" algn="ctr">
              <a:buNone/>
            </a:pPr>
            <a:r>
              <a: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Into “The Lord’s Supper” or  Communion.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9B37EC-7374-4431-98B4-28D30E072FB0}"/>
              </a:ext>
            </a:extLst>
          </p:cNvPr>
          <p:cNvSpPr txBox="1"/>
          <p:nvPr/>
        </p:nvSpPr>
        <p:spPr>
          <a:xfrm>
            <a:off x="304800" y="1643271"/>
            <a:ext cx="11430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Lk 22:19 </a:t>
            </a:r>
            <a:r>
              <a:rPr 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“This is my body which is given for you: this do in remembrance of me.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FA2B64-4CA2-44BE-8D1C-A199AEDCE5EA}"/>
              </a:ext>
            </a:extLst>
          </p:cNvPr>
          <p:cNvSpPr txBox="1"/>
          <p:nvPr/>
        </p:nvSpPr>
        <p:spPr>
          <a:xfrm>
            <a:off x="533400" y="3057941"/>
            <a:ext cx="108204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44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Likewise also the cup after supper, saying,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076D49-346D-4EFD-9CE5-07DA10012E15}"/>
              </a:ext>
            </a:extLst>
          </p:cNvPr>
          <p:cNvSpPr txBox="1"/>
          <p:nvPr/>
        </p:nvSpPr>
        <p:spPr>
          <a:xfrm>
            <a:off x="1066800" y="3827382"/>
            <a:ext cx="70104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This cup is the new testament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 my blood,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which is shed for you.” </a:t>
            </a:r>
          </a:p>
        </p:txBody>
      </p:sp>
    </p:spTree>
    <p:extLst>
      <p:ext uri="{BB962C8B-B14F-4D97-AF65-F5344CB8AC3E}">
        <p14:creationId xmlns:p14="http://schemas.microsoft.com/office/powerpoint/2010/main" val="1479818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>
            <a:extLst>
              <a:ext uri="{FF2B5EF4-FFF2-40B4-BE49-F238E27FC236}">
                <a16:creationId xmlns:a16="http://schemas.microsoft.com/office/drawing/2014/main" id="{35B78DE8-20AC-4252-8781-1681B8B4BCA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228601"/>
            <a:ext cx="11582400" cy="1447800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Jesus transformed the Jewish Passover</a:t>
            </a:r>
          </a:p>
          <a:p>
            <a:pPr marL="0" indent="0" algn="ctr">
              <a:buNone/>
            </a:pPr>
            <a:r>
              <a: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Into “The Lord’s Supper” or  Communion.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9B37EC-7374-4431-98B4-28D30E072FB0}"/>
              </a:ext>
            </a:extLst>
          </p:cNvPr>
          <p:cNvSpPr txBox="1"/>
          <p:nvPr/>
        </p:nvSpPr>
        <p:spPr>
          <a:xfrm>
            <a:off x="304800" y="1643271"/>
            <a:ext cx="1143000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Cor 10:16 </a:t>
            </a:r>
            <a:r>
              <a:rPr 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“The cup of blessing which we bless,    </a:t>
            </a:r>
          </a:p>
          <a:p>
            <a:r>
              <a:rPr 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is it not </a:t>
            </a:r>
            <a:r>
              <a:rPr lang="en-US" sz="4400" b="1" i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communion </a:t>
            </a:r>
            <a:r>
              <a:rPr 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the blood of Christ? </a:t>
            </a:r>
          </a:p>
          <a:p>
            <a:r>
              <a:rPr 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The bread which we break, </a:t>
            </a:r>
          </a:p>
          <a:p>
            <a:endParaRPr lang="en-US" sz="44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FA2B64-4CA2-44BE-8D1C-A199AEDCE5EA}"/>
              </a:ext>
            </a:extLst>
          </p:cNvPr>
          <p:cNvSpPr txBox="1"/>
          <p:nvPr/>
        </p:nvSpPr>
        <p:spPr>
          <a:xfrm>
            <a:off x="1066800" y="3657600"/>
            <a:ext cx="609765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is it not </a:t>
            </a:r>
            <a:r>
              <a:rPr kumimoji="0" lang="en-US" sz="4400" b="1" i="1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communion 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of the body of Christ?” 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7AB2FD-437F-4556-945E-8A9011CCC19F}"/>
              </a:ext>
            </a:extLst>
          </p:cNvPr>
          <p:cNvSpPr txBox="1"/>
          <p:nvPr/>
        </p:nvSpPr>
        <p:spPr>
          <a:xfrm>
            <a:off x="341242" y="5241233"/>
            <a:ext cx="682321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Koinōnia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Fellowship, Communion, From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Koinonos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Partnership!</a:t>
            </a:r>
          </a:p>
        </p:txBody>
      </p:sp>
    </p:spTree>
    <p:extLst>
      <p:ext uri="{BB962C8B-B14F-4D97-AF65-F5344CB8AC3E}">
        <p14:creationId xmlns:p14="http://schemas.microsoft.com/office/powerpoint/2010/main" val="49410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>
            <a:extLst>
              <a:ext uri="{FF2B5EF4-FFF2-40B4-BE49-F238E27FC236}">
                <a16:creationId xmlns:a16="http://schemas.microsoft.com/office/drawing/2014/main" id="{35B78DE8-20AC-4252-8781-1681B8B4BCA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228601"/>
            <a:ext cx="11582400" cy="1447800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“The Lord’s Supper” or  Communion.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9B37EC-7374-4431-98B4-28D30E072FB0}"/>
              </a:ext>
            </a:extLst>
          </p:cNvPr>
          <p:cNvSpPr txBox="1"/>
          <p:nvPr/>
        </p:nvSpPr>
        <p:spPr>
          <a:xfrm>
            <a:off x="228600" y="799238"/>
            <a:ext cx="11430000" cy="5755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Cor 11:26 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“For as often as ye eat this bread, </a:t>
            </a:r>
          </a:p>
          <a:p>
            <a:pPr algn="ctr"/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drink this cup, ye do shew the Lord's death</a:t>
            </a:r>
          </a:p>
          <a:p>
            <a:pPr algn="ctr"/>
            <a:r>
              <a:rPr lang="en-US" sz="4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till he come.</a:t>
            </a:r>
          </a:p>
          <a:p>
            <a:pPr algn="ctr"/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 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Wherefore whosoever shall eat this bread, and drink this cup of the Lord, unworthily, </a:t>
            </a:r>
          </a:p>
          <a:p>
            <a:pPr algn="ctr"/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shall be guilty of the body and blood of the Lord</a:t>
            </a:r>
            <a:r>
              <a:rPr lang="en-US" sz="36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But let a man examine himself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and so let him eat of that bread, </a:t>
            </a:r>
          </a:p>
          <a:p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and drink of that cup.  </a:t>
            </a:r>
          </a:p>
        </p:txBody>
      </p:sp>
    </p:spTree>
    <p:extLst>
      <p:ext uri="{BB962C8B-B14F-4D97-AF65-F5344CB8AC3E}">
        <p14:creationId xmlns:p14="http://schemas.microsoft.com/office/powerpoint/2010/main" val="2356002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>
            <a:extLst>
              <a:ext uri="{FF2B5EF4-FFF2-40B4-BE49-F238E27FC236}">
                <a16:creationId xmlns:a16="http://schemas.microsoft.com/office/drawing/2014/main" id="{35B78DE8-20AC-4252-8781-1681B8B4BCA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228601"/>
            <a:ext cx="11582400" cy="1447800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“The Lord’s Supper” or  Communion.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9B37EC-7374-4431-98B4-28D30E072FB0}"/>
              </a:ext>
            </a:extLst>
          </p:cNvPr>
          <p:cNvSpPr txBox="1"/>
          <p:nvPr/>
        </p:nvSpPr>
        <p:spPr>
          <a:xfrm>
            <a:off x="228600" y="799238"/>
            <a:ext cx="11430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Cor 11:29 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“For he that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eateth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drinketh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unworthily,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anaxi’os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irreverently, unfit) 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eateth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drinketh</a:t>
            </a:r>
            <a:endParaRPr lang="en-US" sz="40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damnation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krima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 decision) 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himself, </a:t>
            </a:r>
          </a:p>
          <a:p>
            <a:pPr algn="ctr"/>
            <a:r>
              <a:rPr lang="en-US" sz="4000" b="1" i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not discerning 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diakrino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Lord's body.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5A8478-5885-4570-9D72-4D10BAC2FD9A}"/>
              </a:ext>
            </a:extLst>
          </p:cNvPr>
          <p:cNvSpPr txBox="1"/>
          <p:nvPr/>
        </p:nvSpPr>
        <p:spPr>
          <a:xfrm>
            <a:off x="381000" y="4776989"/>
            <a:ext cx="11277600" cy="646331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wrap="square">
            <a:spAutoFit/>
          </a:bodyPr>
          <a:lstStyle/>
          <a:p>
            <a:pPr marL="742950" indent="-742950">
              <a:buAutoNum type="arabicPlain" startAt="29"/>
            </a:pP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1AA47A-5571-4BE3-AC4D-8DE2C0882E93}"/>
              </a:ext>
            </a:extLst>
          </p:cNvPr>
          <p:cNvSpPr txBox="1"/>
          <p:nvPr/>
        </p:nvSpPr>
        <p:spPr>
          <a:xfrm>
            <a:off x="76200" y="3353783"/>
            <a:ext cx="119634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</a:t>
            </a:r>
            <a:r>
              <a:rPr 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For this cause 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many are weak and sickly among you, </a:t>
            </a:r>
          </a:p>
          <a:p>
            <a:endParaRPr lang="en-US" sz="40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if we would judge ourselves, </a:t>
            </a:r>
          </a:p>
          <a:p>
            <a:r>
              <a:rPr 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we should not be judged.”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023CAA-9546-4E1D-90A3-3DB3DE40448B}"/>
              </a:ext>
            </a:extLst>
          </p:cNvPr>
          <p:cNvSpPr txBox="1"/>
          <p:nvPr/>
        </p:nvSpPr>
        <p:spPr>
          <a:xfrm>
            <a:off x="990600" y="3942893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and many sleep. </a:t>
            </a:r>
          </a:p>
        </p:txBody>
      </p:sp>
    </p:spTree>
    <p:extLst>
      <p:ext uri="{BB962C8B-B14F-4D97-AF65-F5344CB8AC3E}">
        <p14:creationId xmlns:p14="http://schemas.microsoft.com/office/powerpoint/2010/main" val="3266385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7" y="1752600"/>
            <a:ext cx="3417683" cy="5118226"/>
          </a:xfrm>
        </p:spPr>
      </p:pic>
      <p:sp>
        <p:nvSpPr>
          <p:cNvPr id="9" name="TextBox 8"/>
          <p:cNvSpPr txBox="1"/>
          <p:nvPr/>
        </p:nvSpPr>
        <p:spPr>
          <a:xfrm>
            <a:off x="3405249" y="1752600"/>
            <a:ext cx="8729382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What was the result of failing to follow God’s directions on that first Passover?</a:t>
            </a:r>
          </a:p>
          <a:p>
            <a:pPr algn="ctr"/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 12:13 </a:t>
            </a:r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“the blood shall be to you for a token upon the houses where ye are: </a:t>
            </a:r>
          </a:p>
          <a:p>
            <a:pPr algn="ctr"/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when I see the blood</a:t>
            </a:r>
            <a:r>
              <a:rPr lang="en-US" sz="4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I’ll pass over you,</a:t>
            </a:r>
          </a:p>
          <a:p>
            <a:pPr algn="ctr"/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and the plague shall not be upon you to destroy you…”</a:t>
            </a:r>
          </a:p>
          <a:p>
            <a:pPr algn="ctr"/>
            <a:r>
              <a:rPr lang="en-US" sz="48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What part was Optional?</a:t>
            </a:r>
            <a:endParaRPr lang="en-US" sz="5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D9B945-D77B-4F91-A9E6-011E3BFD2794}"/>
              </a:ext>
            </a:extLst>
          </p:cNvPr>
          <p:cNvSpPr txBox="1"/>
          <p:nvPr/>
        </p:nvSpPr>
        <p:spPr>
          <a:xfrm>
            <a:off x="152400" y="0"/>
            <a:ext cx="1198223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“Let a man examine himself, so let him eat of that bread and drink of that cup.  For he that </a:t>
            </a:r>
            <a:r>
              <a:rPr lang="en-US" sz="3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eateth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3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drinketh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unworthily, </a:t>
            </a:r>
            <a:r>
              <a:rPr lang="en-US" sz="3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eateth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3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drinketh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damnation to himself…”</a:t>
            </a:r>
          </a:p>
        </p:txBody>
      </p:sp>
    </p:spTree>
    <p:extLst>
      <p:ext uri="{BB962C8B-B14F-4D97-AF65-F5344CB8AC3E}">
        <p14:creationId xmlns:p14="http://schemas.microsoft.com/office/powerpoint/2010/main" val="3041384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1"/>
            <a:ext cx="12082184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Jesus’ sacrifice made “communion” </a:t>
            </a:r>
            <a:r>
              <a:rPr lang="en-US" sz="4000" b="1" i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(Freedom, Fellowship, Partnership) </a:t>
            </a:r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Possible. </a:t>
            </a:r>
          </a:p>
          <a:p>
            <a:pPr algn="ctr"/>
            <a:r>
              <a:rPr lang="en-US" sz="4400" b="1" dirty="0">
                <a:solidFill>
                  <a:schemeClr val="bg1">
                    <a:lumMod val="50000"/>
                  </a:schemeClr>
                </a:solidFill>
              </a:rPr>
              <a:t>Eph 1:6-7 </a:t>
            </a:r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“To the praise of the glory of his grace, wherein he hath made us accepted in the beloved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 whom we have redemption through his blood, the forgiveness of sins, </a:t>
            </a:r>
          </a:p>
          <a:p>
            <a:pPr algn="ctr"/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according to the riches of his grace”</a:t>
            </a:r>
          </a:p>
          <a:p>
            <a:pPr algn="ctr"/>
            <a:endParaRPr lang="en-US" sz="4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sz="4000" b="1" dirty="0">
                <a:solidFill>
                  <a:srgbClr val="3F3F3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Has his blood been applied to “door” of your heart?</a:t>
            </a:r>
          </a:p>
          <a:p>
            <a:pPr lvl="0" algn="ctr"/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“When I see the blood, I will pass over you” </a:t>
            </a:r>
            <a:r>
              <a:rPr lang="en-US" sz="4000" b="1" i="1" dirty="0">
                <a:solidFill>
                  <a:srgbClr val="3F3F3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Ex. 12:13</a:t>
            </a:r>
            <a:endParaRPr lang="en-US" sz="4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9745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1"/>
            <a:ext cx="12082184" cy="7232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He paid the ultimate price for you. </a:t>
            </a:r>
          </a:p>
          <a:p>
            <a:pPr algn="ctr"/>
            <a:r>
              <a:rPr lang="en-US" sz="48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Are you taking his Grace for Granted?</a:t>
            </a:r>
          </a:p>
          <a:p>
            <a:pPr algn="ctr"/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Cor  5:6-8 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“Your glorying is not good. Know ye not that a little leaven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leaveneth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whole lump?</a:t>
            </a:r>
          </a:p>
          <a:p>
            <a:pPr algn="ctr"/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Purge out therefore the old leaven, that ye may be a new lump, as ye are unleavened. </a:t>
            </a:r>
          </a:p>
          <a:p>
            <a:pPr algn="ctr"/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For even Christ our </a:t>
            </a:r>
            <a:r>
              <a:rPr lang="en-US" sz="4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passover</a:t>
            </a:r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is sacrificed for us: </a:t>
            </a:r>
          </a:p>
          <a:p>
            <a:pPr algn="ctr"/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Therefore let us keep the feast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not with old leaven, neither with the leaven of malice and wickedness; </a:t>
            </a:r>
          </a:p>
          <a:p>
            <a:pPr algn="ctr"/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but with the unleavened bread of sincerity and truth.” </a:t>
            </a:r>
          </a:p>
          <a:p>
            <a:pPr algn="ctr"/>
            <a:endParaRPr lang="en-US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763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1"/>
            <a:ext cx="12082184" cy="7663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you walking in “communion” with Him?</a:t>
            </a:r>
          </a:p>
          <a:p>
            <a:pPr algn="ctr"/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Jn 1:6-9 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If we say that we have fellowship with him, and walk in darkness, we lie, and do not the truth: </a:t>
            </a:r>
          </a:p>
          <a:p>
            <a:pPr algn="ctr"/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But if we walk in the light, as he is in the light, </a:t>
            </a:r>
          </a:p>
          <a:p>
            <a:pPr algn="ctr"/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we have fellowship one with another, and the blood of Jesus Christ his Son </a:t>
            </a:r>
            <a:r>
              <a:rPr lang="en-US" sz="4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cleanseth</a:t>
            </a:r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us from all sin. </a:t>
            </a:r>
          </a:p>
          <a:p>
            <a:pPr algn="ctr"/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If we say that we have no sin, we deceive ourselves, </a:t>
            </a:r>
          </a:p>
          <a:p>
            <a:pPr algn="ctr"/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 the truth is not in us. </a:t>
            </a:r>
          </a:p>
          <a:p>
            <a:pPr algn="ctr"/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If we confess our sins, he is faithful and just </a:t>
            </a:r>
          </a:p>
          <a:p>
            <a:pPr algn="ctr"/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 forgive us our sins, </a:t>
            </a:r>
          </a:p>
          <a:p>
            <a:pPr algn="ctr"/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 to cleanse us from all unrighteousness.” </a:t>
            </a:r>
          </a:p>
          <a:p>
            <a:pPr algn="ctr"/>
            <a:endParaRPr lang="en-US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12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assover-Pesach">
            <a:extLst>
              <a:ext uri="{FF2B5EF4-FFF2-40B4-BE49-F238E27FC236}">
                <a16:creationId xmlns:a16="http://schemas.microsoft.com/office/drawing/2014/main" id="{5D09F97F-3E65-404E-BDAC-89161A9C20D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2" b="3505"/>
          <a:stretch/>
        </p:blipFill>
        <p:spPr bwMode="auto">
          <a:xfrm>
            <a:off x="-107325" y="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5" name="Rectangle 134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B749B28-D3FD-4097-ACF5-7960419183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7325" y="228600"/>
            <a:ext cx="12070725" cy="1143000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en-US" sz="5400" b="1" i="1" dirty="0">
                <a:solidFill>
                  <a:srgbClr val="FF0000"/>
                </a:solidFill>
                <a:latin typeface="Georgia" panose="02040502050405020303" pitchFamily="18" charset="0"/>
              </a:rPr>
              <a:t>“This do in remembrance of me”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CC24D3-DA8A-4C80-96B9-8A80E4F81743}"/>
              </a:ext>
            </a:extLst>
          </p:cNvPr>
          <p:cNvSpPr txBox="1"/>
          <p:nvPr/>
        </p:nvSpPr>
        <p:spPr>
          <a:xfrm>
            <a:off x="4800600" y="963342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Luke 22:19</a:t>
            </a:r>
          </a:p>
        </p:txBody>
      </p:sp>
    </p:spTree>
    <p:extLst>
      <p:ext uri="{BB962C8B-B14F-4D97-AF65-F5344CB8AC3E}">
        <p14:creationId xmlns:p14="http://schemas.microsoft.com/office/powerpoint/2010/main" val="14313867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5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3EB381A-3281-497C-836A-0CAB00E6F954}"/>
              </a:ext>
            </a:extLst>
          </p:cNvPr>
          <p:cNvSpPr txBox="1"/>
          <p:nvPr/>
        </p:nvSpPr>
        <p:spPr>
          <a:xfrm>
            <a:off x="76200" y="76200"/>
            <a:ext cx="11963400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John records little of what happened during the next few days of Jesus’</a:t>
            </a:r>
            <a:r>
              <a:rPr kumimoji="0" lang="en-US" alt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Passion</a:t>
            </a:r>
            <a:r>
              <a:rPr lang="en-US" altLang="en-US" sz="44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week,</a:t>
            </a:r>
          </a:p>
          <a:p>
            <a:pPr algn="ctr"/>
            <a:r>
              <a:rPr kumimoji="0" lang="en-US" altLang="en-US" sz="44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But rather focuses the next </a:t>
            </a:r>
            <a:r>
              <a:rPr lang="en-US" altLang="en-US" sz="44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6 chapters {13-18} recording the events of one evening.</a:t>
            </a:r>
          </a:p>
          <a:p>
            <a:pPr algn="ctr"/>
            <a:r>
              <a:rPr kumimoji="0" lang="en-US" altLang="en-US" sz="48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Most of these chapters cover </a:t>
            </a:r>
            <a:r>
              <a:rPr lang="en-US" altLang="en-US" sz="48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Jesus’ teaching in the upper room and take place in the context of the Passover feast.</a:t>
            </a:r>
          </a:p>
          <a:p>
            <a:pPr algn="ctr"/>
            <a:r>
              <a:rPr kumimoji="0" lang="en-US" altLang="en-US" sz="48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Here h</a:t>
            </a:r>
            <a:r>
              <a:rPr lang="en-US" altLang="en-US" sz="48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 seeks to Prepare his disciples and explain his Purposes for the Cross.</a:t>
            </a:r>
            <a:endParaRPr kumimoji="0" lang="en-US" altLang="en-US" sz="48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1548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toned-Campbell Disciple » Blog Archive » Seasons or Special Days: Genesis  1.14 and Israel's Worship Calendar">
            <a:extLst>
              <a:ext uri="{FF2B5EF4-FFF2-40B4-BE49-F238E27FC236}">
                <a16:creationId xmlns:a16="http://schemas.microsoft.com/office/drawing/2014/main" id="{12BE8959-4260-4500-B9A3-B735F9078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360" y="84096"/>
            <a:ext cx="12192000" cy="6721475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C249B45-5C08-4EF1-A6BA-D51C415F05D0}"/>
              </a:ext>
            </a:extLst>
          </p:cNvPr>
          <p:cNvSpPr txBox="1"/>
          <p:nvPr/>
        </p:nvSpPr>
        <p:spPr>
          <a:xfrm>
            <a:off x="0" y="104878"/>
            <a:ext cx="3276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Biblical Feasts in Lev 23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50A49-EA88-46D4-A10B-1D36C06A2CBF}"/>
              </a:ext>
            </a:extLst>
          </p:cNvPr>
          <p:cNvSpPr txBox="1"/>
          <p:nvPr/>
        </p:nvSpPr>
        <p:spPr>
          <a:xfrm>
            <a:off x="5867400" y="609600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Vs 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8E4B0E-EAD5-4C9E-B3F3-C67369FC2B34}"/>
              </a:ext>
            </a:extLst>
          </p:cNvPr>
          <p:cNvSpPr txBox="1"/>
          <p:nvPr/>
        </p:nvSpPr>
        <p:spPr>
          <a:xfrm>
            <a:off x="11125200" y="291783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Vs </a:t>
            </a: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6-8</a:t>
            </a:r>
            <a:endParaRPr lang="en-US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A20764-E36E-4BA5-AD29-31F4EBD8006C}"/>
              </a:ext>
            </a:extLst>
          </p:cNvPr>
          <p:cNvSpPr txBox="1"/>
          <p:nvPr/>
        </p:nvSpPr>
        <p:spPr>
          <a:xfrm>
            <a:off x="10681220" y="1066800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Vs 10-14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8D7F13-1C3F-4088-8ECC-4D0FD148B924}"/>
              </a:ext>
            </a:extLst>
          </p:cNvPr>
          <p:cNvSpPr txBox="1"/>
          <p:nvPr/>
        </p:nvSpPr>
        <p:spPr>
          <a:xfrm>
            <a:off x="10363200" y="4191000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Vs 23-24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3BBF9C-E09C-4430-85C2-6AD47D2ACF71}"/>
              </a:ext>
            </a:extLst>
          </p:cNvPr>
          <p:cNvSpPr txBox="1"/>
          <p:nvPr/>
        </p:nvSpPr>
        <p:spPr>
          <a:xfrm>
            <a:off x="10991850" y="1841817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Vs 15-22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82938F-2CED-4EAE-80FB-8FA322034C61}"/>
              </a:ext>
            </a:extLst>
          </p:cNvPr>
          <p:cNvSpPr txBox="1"/>
          <p:nvPr/>
        </p:nvSpPr>
        <p:spPr>
          <a:xfrm>
            <a:off x="10878329" y="6078518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Vs 27-32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3F2A26-39A8-4086-8CDC-69CD53D3D218}"/>
              </a:ext>
            </a:extLst>
          </p:cNvPr>
          <p:cNvSpPr txBox="1"/>
          <p:nvPr/>
        </p:nvSpPr>
        <p:spPr>
          <a:xfrm>
            <a:off x="914400" y="5181600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Vs 33-43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B2B600-DDBD-40E2-97E3-A663D377219D}"/>
              </a:ext>
            </a:extLst>
          </p:cNvPr>
          <p:cNvSpPr txBox="1"/>
          <p:nvPr/>
        </p:nvSpPr>
        <p:spPr>
          <a:xfrm>
            <a:off x="13360" y="1600201"/>
            <a:ext cx="2653640" cy="1565056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028" name="Picture 4" descr="Hanukkah 2021">
            <a:extLst>
              <a:ext uri="{FF2B5EF4-FFF2-40B4-BE49-F238E27FC236}">
                <a16:creationId xmlns:a16="http://schemas.microsoft.com/office/drawing/2014/main" id="{40893617-0913-4D59-934F-300011056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2" y="1662456"/>
            <a:ext cx="2552238" cy="1455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6720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4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10EBF2-1B21-4B68-9998-425200CD38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63" r="2045"/>
          <a:stretch/>
        </p:blipFill>
        <p:spPr>
          <a:xfrm>
            <a:off x="457200" y="1524000"/>
            <a:ext cx="11353800" cy="53526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E79108-38FF-43A8-AFBF-D4073D1B8135}"/>
              </a:ext>
            </a:extLst>
          </p:cNvPr>
          <p:cNvSpPr txBox="1"/>
          <p:nvPr/>
        </p:nvSpPr>
        <p:spPr>
          <a:xfrm>
            <a:off x="152400" y="76200"/>
            <a:ext cx="118872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Luke 22:15-16  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“</a:t>
            </a:r>
            <a:r>
              <a:rPr kumimoji="0" lang="en-US" alt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With desire I have desired to eat this </a:t>
            </a:r>
            <a:r>
              <a:rPr kumimoji="0" lang="en-US" altLang="en-US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passover</a:t>
            </a:r>
            <a:r>
              <a:rPr kumimoji="0" lang="en-US" alt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with you before I suffer: </a:t>
            </a:r>
            <a:endParaRPr kumimoji="0" lang="en-US" altLang="en-US" sz="4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FC0606-0301-47E0-804F-926628E58090}"/>
              </a:ext>
            </a:extLst>
          </p:cNvPr>
          <p:cNvSpPr txBox="1"/>
          <p:nvPr/>
        </p:nvSpPr>
        <p:spPr>
          <a:xfrm>
            <a:off x="190500" y="1505639"/>
            <a:ext cx="11811000" cy="1446550"/>
          </a:xfrm>
          <a:prstGeom prst="rect">
            <a:avLst/>
          </a:prstGeom>
          <a:solidFill>
            <a:schemeClr val="bg1">
              <a:alpha val="66000"/>
            </a:schemeClr>
          </a:solidFill>
          <a:effectLst>
            <a:softEdge rad="165100"/>
          </a:effectLst>
        </p:spPr>
        <p:txBody>
          <a:bodyPr wrap="square"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alt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 say unto you, I will not any more eat thereof, until it be fulfilled in the kingdom of God.” </a:t>
            </a:r>
          </a:p>
        </p:txBody>
      </p:sp>
    </p:spTree>
    <p:extLst>
      <p:ext uri="{BB962C8B-B14F-4D97-AF65-F5344CB8AC3E}">
        <p14:creationId xmlns:p14="http://schemas.microsoft.com/office/powerpoint/2010/main" val="3056123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Content Placeholder 2">
            <a:extLst>
              <a:ext uri="{FF2B5EF4-FFF2-40B4-BE49-F238E27FC236}">
                <a16:creationId xmlns:a16="http://schemas.microsoft.com/office/drawing/2014/main" id="{BE7ADBBD-78F5-43F7-93F0-462BE15954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917" y="5803320"/>
            <a:ext cx="10972800" cy="867834"/>
          </a:xfr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095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1917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82875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43833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47924" algn="l" defTabSz="121917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3657509" algn="l" defTabSz="121917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4267093" algn="l" defTabSz="121917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4876678" algn="l" defTabSz="121917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indent="0" eaLnBrk="1" hangingPunct="1">
              <a:buNone/>
            </a:pPr>
            <a:r>
              <a:rPr lang="en-US" altLang="en-US" sz="5400" dirty="0">
                <a:solidFill>
                  <a:srgbClr val="FFFF00"/>
                </a:solidFill>
                <a:latin typeface="Georgia" panose="02040502050405020303" pitchFamily="18" charset="0"/>
              </a:rPr>
              <a:t>“This do in remembrance of me.”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353077-EE9C-4149-9D40-5D59DB728485}"/>
              </a:ext>
            </a:extLst>
          </p:cNvPr>
          <p:cNvSpPr txBox="1"/>
          <p:nvPr/>
        </p:nvSpPr>
        <p:spPr>
          <a:xfrm>
            <a:off x="0" y="9091"/>
            <a:ext cx="119634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Then he explains the significance of the Passover and implements the “Lord’s Supper”.</a:t>
            </a:r>
          </a:p>
          <a:p>
            <a:pPr algn="ctr"/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(Communion)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141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6" y="76458"/>
            <a:ext cx="5475085" cy="6794368"/>
          </a:xfrm>
        </p:spPr>
      </p:pic>
      <p:sp>
        <p:nvSpPr>
          <p:cNvPr id="9" name="TextBox 8"/>
          <p:cNvSpPr txBox="1"/>
          <p:nvPr/>
        </p:nvSpPr>
        <p:spPr>
          <a:xfrm>
            <a:off x="5257800" y="181957"/>
            <a:ext cx="6824383" cy="6478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>
                    <a:lumMod val="50000"/>
                  </a:schemeClr>
                </a:solidFill>
              </a:rPr>
              <a:t>Passover is a 3500 year tradition Commemorating the 10</a:t>
            </a:r>
            <a:r>
              <a:rPr lang="en-US" sz="4000" b="1" baseline="30000" dirty="0">
                <a:solidFill>
                  <a:schemeClr val="bg1">
                    <a:lumMod val="50000"/>
                  </a:schemeClr>
                </a:solidFill>
              </a:rPr>
              <a:t>th</a:t>
            </a:r>
            <a:r>
              <a:rPr lang="en-US" sz="4000" b="1" dirty="0">
                <a:solidFill>
                  <a:schemeClr val="bg1">
                    <a:lumMod val="50000"/>
                  </a:schemeClr>
                </a:solidFill>
              </a:rPr>
              <a:t> plague and the process God used to deliver Israel from Egyptian bondage.</a:t>
            </a:r>
          </a:p>
          <a:p>
            <a:pPr algn="ctr">
              <a:spcBef>
                <a:spcPts val="1800"/>
              </a:spcBef>
            </a:pPr>
            <a:r>
              <a:rPr lang="en-US" sz="4000" b="1" dirty="0">
                <a:solidFill>
                  <a:schemeClr val="bg1">
                    <a:lumMod val="50000"/>
                  </a:schemeClr>
                </a:solidFill>
              </a:rPr>
              <a:t>Ex 12:14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“this day shall be unto you for a memorial; and ye shall keep it a feast to the LORD throughout your generations”</a:t>
            </a:r>
          </a:p>
        </p:txBody>
      </p:sp>
    </p:spTree>
    <p:extLst>
      <p:ext uri="{BB962C8B-B14F-4D97-AF65-F5344CB8AC3E}">
        <p14:creationId xmlns:p14="http://schemas.microsoft.com/office/powerpoint/2010/main" val="374303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228600" y="0"/>
            <a:ext cx="11963400" cy="6705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b="1" i="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Passover Overview </a:t>
            </a:r>
            <a:r>
              <a:rPr lang="en-US" sz="4300" b="1" i="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(Ex. 12) </a:t>
            </a:r>
          </a:p>
          <a:p>
            <a:pPr marL="514350" indent="-514350">
              <a:buAutoNum type="arabicPeriod"/>
            </a:pPr>
            <a:r>
              <a:rPr lang="en-US" sz="4800" b="1" i="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Choose a lamb on 10</a:t>
            </a:r>
            <a:r>
              <a:rPr lang="en-US" sz="4800" b="1" i="0" baseline="300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4800" b="1" i="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day</a:t>
            </a:r>
            <a:r>
              <a:rPr lang="en-US" sz="4000" b="1" i="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 (Vs 3,6)</a:t>
            </a:r>
          </a:p>
          <a:p>
            <a:pPr marL="0" indent="0">
              <a:buNone/>
            </a:pP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“In the tenth day of this month they shall take to them every man a lamb, …, a lamb for an house:”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Selecting the Passover Lamb - 2020 Apr 05 - YouTube">
            <a:extLst>
              <a:ext uri="{FF2B5EF4-FFF2-40B4-BE49-F238E27FC236}">
                <a16:creationId xmlns:a16="http://schemas.microsoft.com/office/drawing/2014/main" id="{AB8A7DFD-E0C1-4F01-9297-3BA7AA3D75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0" t="2222" r="12501"/>
          <a:stretch/>
        </p:blipFill>
        <p:spPr bwMode="auto">
          <a:xfrm>
            <a:off x="7313468" y="3276600"/>
            <a:ext cx="4802332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5534FD-ADB2-400F-91FB-9CBFDE2215E5}"/>
              </a:ext>
            </a:extLst>
          </p:cNvPr>
          <p:cNvSpPr txBox="1"/>
          <p:nvPr/>
        </p:nvSpPr>
        <p:spPr>
          <a:xfrm>
            <a:off x="381000" y="3245667"/>
            <a:ext cx="6201622" cy="3154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A. Watch it for 4 days to ensure it was “spotless”.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6 </a:t>
            </a: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“Keep it until the 14</a:t>
            </a:r>
            <a:r>
              <a:rPr kumimoji="0" lang="en-US" sz="4800" b="1" i="1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</a:t>
            </a: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day of the month”</a:t>
            </a:r>
          </a:p>
        </p:txBody>
      </p:sp>
    </p:spTree>
    <p:extLst>
      <p:ext uri="{BB962C8B-B14F-4D97-AF65-F5344CB8AC3E}">
        <p14:creationId xmlns:p14="http://schemas.microsoft.com/office/powerpoint/2010/main" val="3246892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radeshow">
  <a:themeElements>
    <a:clrScheme name="Tradeshow">
      <a:dk1>
        <a:srgbClr val="3F3F3F"/>
      </a:dk1>
      <a:lt1>
        <a:srgbClr val="FFFFFF"/>
      </a:lt1>
      <a:dk2>
        <a:srgbClr val="7DAFC3"/>
      </a:dk2>
      <a:lt2>
        <a:srgbClr val="E5E4DF"/>
      </a:lt2>
      <a:accent1>
        <a:srgbClr val="7C959A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79A4"/>
      </a:hlink>
      <a:folHlink>
        <a:srgbClr val="595959"/>
      </a:folHlink>
    </a:clrScheme>
    <a:fontScheme name="Tradeshow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宋体"/>
        <a:font script="Hant" typeface="新細明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adeshow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300000"/>
              </a:schemeClr>
            </a:gs>
            <a:gs pos="35000">
              <a:schemeClr val="phClr">
                <a:tint val="45000"/>
                <a:satMod val="300000"/>
              </a:schemeClr>
            </a:gs>
            <a:gs pos="69000">
              <a:schemeClr val="phClr">
                <a:tint val="45000"/>
                <a:satMod val="350000"/>
              </a:schemeClr>
            </a:gs>
            <a:gs pos="100000">
              <a:schemeClr val="phClr">
                <a:tint val="60000"/>
                <a:satMod val="350000"/>
              </a:schemeClr>
            </a:gs>
          </a:gsLst>
          <a:path path="circle">
            <a:fillToRect l="50000" t="50000" r="100000" b="100000"/>
          </a:path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38475" cap="flat" cmpd="sng" algn="ctr">
          <a:solidFill>
            <a:schemeClr val="phClr"/>
          </a:solidFill>
          <a:prstDash val="solid"/>
        </a:ln>
        <a:ln w="548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4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>
              <a:rot lat="0" lon="0" rev="3600000"/>
            </a:lightRig>
          </a:scene3d>
          <a:sp3d contourW="31750" prstMaterial="flat">
            <a:bevelT w="127000" h="254000" prst="angle"/>
            <a:contourClr>
              <a:schemeClr val="phClr">
                <a:shade val="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20000">
              <a:schemeClr val="phClr">
                <a:tint val="80000"/>
                <a:lumMod val="100000"/>
              </a:schemeClr>
            </a:gs>
            <a:gs pos="100000">
              <a:schemeClr val="phClr">
                <a:tint val="100000"/>
                <a:lumMod val="80000"/>
              </a:schemeClr>
            </a:gs>
          </a:gsLst>
          <a:path path="circle">
            <a:fillToRect l="50000" t="20000" r="100000" b="100000"/>
          </a:path>
        </a:gradFill>
        <a:gradFill rotWithShape="1">
          <a:gsLst>
            <a:gs pos="0">
              <a:schemeClr val="phClr">
                <a:tint val="100000"/>
                <a:lumMod val="100000"/>
              </a:schemeClr>
            </a:gs>
            <a:gs pos="100000">
              <a:schemeClr val="phClr">
                <a:shade val="100000"/>
                <a:lumMod val="60000"/>
              </a:schemeClr>
            </a:gs>
          </a:gsLst>
          <a:path path="circle">
            <a:fillToRect l="50000" t="2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ela-Triumph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8B7B70"/>
      </a:accent1>
      <a:accent2>
        <a:srgbClr val="333399"/>
      </a:accent2>
      <a:accent3>
        <a:srgbClr val="AAAAAA"/>
      </a:accent3>
      <a:accent4>
        <a:srgbClr val="DADADA"/>
      </a:accent4>
      <a:accent5>
        <a:srgbClr val="C4BFBB"/>
      </a:accent5>
      <a:accent6>
        <a:srgbClr val="2D2D8A"/>
      </a:accent6>
      <a:hlink>
        <a:srgbClr val="009999"/>
      </a:hlink>
      <a:folHlink>
        <a:srgbClr val="99CC00"/>
      </a:folHlink>
    </a:clrScheme>
    <a:fontScheme name="Mela-Triumph">
      <a:majorFont>
        <a:latin typeface="Georgia"/>
        <a:ea typeface="ヒラギノ明朝 ProN W6"/>
        <a:cs typeface=""/>
      </a:majorFont>
      <a:minorFont>
        <a:latin typeface="Arial"/>
        <a:ea typeface="ヒラギノ角ゴ ProN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8B7B70"/>
        </a:solidFill>
        <a:ln w="127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1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rial" panose="020B0604020202020204" pitchFamily="34" charset="0"/>
            <a:ea typeface="ヒラギノ角ゴ ProN W3" pitchFamily="1" charset="-128"/>
            <a:sym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8B7B70"/>
        </a:solidFill>
        <a:ln w="127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1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rial" panose="020B0604020202020204" pitchFamily="34" charset="0"/>
            <a:ea typeface="ヒラギノ角ゴ ProN W3" pitchFamily="1" charset="-128"/>
            <a:sym typeface="Arial" panose="020B0604020202020204" pitchFamily="34" charset="0"/>
          </a:defRPr>
        </a:defPPr>
      </a:lstStyle>
    </a:lnDef>
  </a:objectDefaults>
  <a:extraClrSchemeLst>
    <a:extraClrScheme>
      <a:clrScheme name="Mela-Triump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  centered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Tradeshow</Template>
  <TotalTime>1263</TotalTime>
  <Words>2703</Words>
  <Application>Microsoft Office PowerPoint</Application>
  <PresentationFormat>Widescreen</PresentationFormat>
  <Paragraphs>245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39</vt:i4>
      </vt:variant>
    </vt:vector>
  </HeadingPairs>
  <TitlesOfParts>
    <vt:vector size="52" baseType="lpstr">
      <vt:lpstr>Arial</vt:lpstr>
      <vt:lpstr>Arial Black</vt:lpstr>
      <vt:lpstr>Calibri</vt:lpstr>
      <vt:lpstr>Calibri Light</vt:lpstr>
      <vt:lpstr>Candara</vt:lpstr>
      <vt:lpstr>Georgia</vt:lpstr>
      <vt:lpstr>Lucida Grande</vt:lpstr>
      <vt:lpstr>Times New Roman</vt:lpstr>
      <vt:lpstr>Tradeshow</vt:lpstr>
      <vt:lpstr>Office Theme</vt:lpstr>
      <vt:lpstr>Mela-Triumph</vt:lpstr>
      <vt:lpstr>Default Design</vt:lpstr>
      <vt:lpstr>  centered</vt:lpstr>
      <vt:lpstr>On Palm Sunday Jesus presented himself to Israel, who heralded Him as their King.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pastor</dc:creator>
  <cp:lastModifiedBy>Keith Peters</cp:lastModifiedBy>
  <cp:revision>32</cp:revision>
  <dcterms:created xsi:type="dcterms:W3CDTF">2013-03-21T17:52:46Z</dcterms:created>
  <dcterms:modified xsi:type="dcterms:W3CDTF">2022-04-10T03:08:38Z</dcterms:modified>
</cp:coreProperties>
</file>