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0" r:id="rId6"/>
    <p:sldMasterId id="2147483709" r:id="rId7"/>
  </p:sldMasterIdLst>
  <p:notesMasterIdLst>
    <p:notesMasterId r:id="rId40"/>
  </p:notesMasterIdLst>
  <p:sldIdLst>
    <p:sldId id="256" r:id="rId8"/>
    <p:sldId id="295" r:id="rId9"/>
    <p:sldId id="270" r:id="rId10"/>
    <p:sldId id="291" r:id="rId11"/>
    <p:sldId id="290" r:id="rId12"/>
    <p:sldId id="322" r:id="rId13"/>
    <p:sldId id="294" r:id="rId14"/>
    <p:sldId id="296" r:id="rId15"/>
    <p:sldId id="292" r:id="rId16"/>
    <p:sldId id="297" r:id="rId17"/>
    <p:sldId id="298" r:id="rId18"/>
    <p:sldId id="321" r:id="rId19"/>
    <p:sldId id="289" r:id="rId20"/>
    <p:sldId id="288" r:id="rId21"/>
    <p:sldId id="300" r:id="rId22"/>
    <p:sldId id="258" r:id="rId23"/>
    <p:sldId id="305" r:id="rId24"/>
    <p:sldId id="306" r:id="rId25"/>
    <p:sldId id="308" r:id="rId26"/>
    <p:sldId id="307" r:id="rId27"/>
    <p:sldId id="309" r:id="rId28"/>
    <p:sldId id="311" r:id="rId29"/>
    <p:sldId id="312" r:id="rId30"/>
    <p:sldId id="313" r:id="rId31"/>
    <p:sldId id="314" r:id="rId32"/>
    <p:sldId id="310" r:id="rId33"/>
    <p:sldId id="316" r:id="rId34"/>
    <p:sldId id="317" r:id="rId35"/>
    <p:sldId id="318" r:id="rId36"/>
    <p:sldId id="319" r:id="rId37"/>
    <p:sldId id="320" r:id="rId38"/>
    <p:sldId id="262" r:id="rId3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85C5C-C91E-4502-87CD-DF6062EB4DA3}" v="763" dt="2020-04-30T14:22:41.930"/>
    <p1510:client id="{EF9C88BF-11D2-4B09-B011-7A5A2B06719E}" v="1975" dt="2020-04-30T18:41:40.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3BC7D-0144-4577-829A-E394760E0CD8}"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44262-8EF5-4AC0-B939-A7C411D86622}" type="slidenum">
              <a:rPr lang="en-US" smtClean="0"/>
              <a:t>‹#›</a:t>
            </a:fld>
            <a:endParaRPr lang="en-US"/>
          </a:p>
        </p:txBody>
      </p:sp>
    </p:spTree>
    <p:extLst>
      <p:ext uri="{BB962C8B-B14F-4D97-AF65-F5344CB8AC3E}">
        <p14:creationId xmlns:p14="http://schemas.microsoft.com/office/powerpoint/2010/main" val="174295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F44262-8EF5-4AC0-B939-A7C411D86622}" type="slidenum">
              <a:rPr lang="en-US" smtClean="0"/>
              <a:t>4</a:t>
            </a:fld>
            <a:endParaRPr lang="en-US"/>
          </a:p>
        </p:txBody>
      </p:sp>
    </p:spTree>
    <p:extLst>
      <p:ext uri="{BB962C8B-B14F-4D97-AF65-F5344CB8AC3E}">
        <p14:creationId xmlns:p14="http://schemas.microsoft.com/office/powerpoint/2010/main" val="40037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F44262-8EF5-4AC0-B939-A7C411D86622}" type="slidenum">
              <a:rPr lang="en-US" smtClean="0"/>
              <a:t>26</a:t>
            </a:fld>
            <a:endParaRPr lang="en-US"/>
          </a:p>
        </p:txBody>
      </p:sp>
    </p:spTree>
    <p:extLst>
      <p:ext uri="{BB962C8B-B14F-4D97-AF65-F5344CB8AC3E}">
        <p14:creationId xmlns:p14="http://schemas.microsoft.com/office/powerpoint/2010/main" val="2102001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092576"/>
            <a:ext cx="10668000" cy="1470025"/>
          </a:xfrm>
        </p:spPr>
        <p:txBody>
          <a:bodyPr/>
          <a:lstStyle>
            <a:lvl1pPr>
              <a:defRPr/>
            </a:lvl1pPr>
          </a:lstStyle>
          <a:p>
            <a:pPr lvl="0"/>
            <a:r>
              <a:rPr lang="en-US" altLang="en-US" noProof="0"/>
              <a:t>Click to edit Master title style</a:t>
            </a:r>
          </a:p>
        </p:txBody>
      </p:sp>
      <p:sp>
        <p:nvSpPr>
          <p:cNvPr id="3076" name="Rectangle 4"/>
          <p:cNvSpPr>
            <a:spLocks noGrp="1" noChangeArrowheads="1"/>
          </p:cNvSpPr>
          <p:nvPr>
            <p:ph type="dt" sz="half" idx="2"/>
          </p:nvPr>
        </p:nvSpPr>
        <p:spPr/>
        <p:txBody>
          <a:bodyPr/>
          <a:lstStyle>
            <a:lvl1pPr>
              <a:defRPr/>
            </a:lvl1pPr>
          </a:lstStyle>
          <a:p>
            <a:endParaRPr lang="en-US" altLang="en-US"/>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F95D92D2-96C4-4203-A04F-AA72AA127C9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B35CE9-784B-4B0E-8C26-381B4342C72C}" type="slidenum">
              <a:rPr lang="en-US" altLang="en-US"/>
              <a:pPr/>
              <a:t>‹#›</a:t>
            </a:fld>
            <a:endParaRPr lang="en-US" altLang="en-US"/>
          </a:p>
        </p:txBody>
      </p:sp>
    </p:spTree>
    <p:extLst>
      <p:ext uri="{BB962C8B-B14F-4D97-AF65-F5344CB8AC3E}">
        <p14:creationId xmlns:p14="http://schemas.microsoft.com/office/powerpoint/2010/main" val="1272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31839"/>
            <a:ext cx="2743200" cy="5241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31839"/>
            <a:ext cx="8026400" cy="5241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43E911-8F1D-428D-8688-3FFF72D0DF01}" type="slidenum">
              <a:rPr lang="en-US" altLang="en-US"/>
              <a:pPr/>
              <a:t>‹#›</a:t>
            </a:fld>
            <a:endParaRPr lang="en-US" altLang="en-US"/>
          </a:p>
        </p:txBody>
      </p:sp>
    </p:spTree>
    <p:extLst>
      <p:ext uri="{BB962C8B-B14F-4D97-AF65-F5344CB8AC3E}">
        <p14:creationId xmlns:p14="http://schemas.microsoft.com/office/powerpoint/2010/main" val="169853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9DC5F9-0412-4BA1-87B2-58260DE3F139}" type="slidenum">
              <a:rPr lang="en-US" altLang="en-US"/>
              <a:pPr/>
              <a:t>‹#›</a:t>
            </a:fld>
            <a:endParaRPr lang="en-US" altLang="en-US"/>
          </a:p>
        </p:txBody>
      </p:sp>
    </p:spTree>
    <p:extLst>
      <p:ext uri="{BB962C8B-B14F-4D97-AF65-F5344CB8AC3E}">
        <p14:creationId xmlns:p14="http://schemas.microsoft.com/office/powerpoint/2010/main" val="71321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1E5686-12D1-4F31-85BB-62663682B94F}" type="slidenum">
              <a:rPr lang="en-US" altLang="en-US"/>
              <a:pPr/>
              <a:t>‹#›</a:t>
            </a:fld>
            <a:endParaRPr lang="en-US" altLang="en-US"/>
          </a:p>
        </p:txBody>
      </p:sp>
    </p:spTree>
    <p:extLst>
      <p:ext uri="{BB962C8B-B14F-4D97-AF65-F5344CB8AC3E}">
        <p14:creationId xmlns:p14="http://schemas.microsoft.com/office/powerpoint/2010/main" val="353794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EA6977-A56E-48FF-B3C1-79F39AD899B1}" type="slidenum">
              <a:rPr lang="en-US" altLang="en-US"/>
              <a:pPr/>
              <a:t>‹#›</a:t>
            </a:fld>
            <a:endParaRPr lang="en-US" altLang="en-US"/>
          </a:p>
        </p:txBody>
      </p:sp>
    </p:spTree>
    <p:extLst>
      <p:ext uri="{BB962C8B-B14F-4D97-AF65-F5344CB8AC3E}">
        <p14:creationId xmlns:p14="http://schemas.microsoft.com/office/powerpoint/2010/main" val="3355941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1AF392-DA91-423C-9793-0ACADC65CEED}" type="slidenum">
              <a:rPr lang="en-US" altLang="en-US"/>
              <a:pPr/>
              <a:t>‹#›</a:t>
            </a:fld>
            <a:endParaRPr lang="en-US" altLang="en-US"/>
          </a:p>
        </p:txBody>
      </p:sp>
    </p:spTree>
    <p:extLst>
      <p:ext uri="{BB962C8B-B14F-4D97-AF65-F5344CB8AC3E}">
        <p14:creationId xmlns:p14="http://schemas.microsoft.com/office/powerpoint/2010/main" val="199530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DD8F292-BA4F-40DD-AA42-E716A4483892}" type="slidenum">
              <a:rPr lang="en-US" altLang="en-US"/>
              <a:pPr/>
              <a:t>‹#›</a:t>
            </a:fld>
            <a:endParaRPr lang="en-US" altLang="en-US"/>
          </a:p>
        </p:txBody>
      </p:sp>
    </p:spTree>
    <p:extLst>
      <p:ext uri="{BB962C8B-B14F-4D97-AF65-F5344CB8AC3E}">
        <p14:creationId xmlns:p14="http://schemas.microsoft.com/office/powerpoint/2010/main" val="76587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34EC1FB-88AA-4AB8-8AA7-327EDEE16F4D}" type="slidenum">
              <a:rPr lang="en-US" altLang="en-US"/>
              <a:pPr/>
              <a:t>‹#›</a:t>
            </a:fld>
            <a:endParaRPr lang="en-US" altLang="en-US"/>
          </a:p>
        </p:txBody>
      </p:sp>
    </p:spTree>
    <p:extLst>
      <p:ext uri="{BB962C8B-B14F-4D97-AF65-F5344CB8AC3E}">
        <p14:creationId xmlns:p14="http://schemas.microsoft.com/office/powerpoint/2010/main" val="777625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5A596F1-30BB-47D9-8496-B43C011D1792}" type="slidenum">
              <a:rPr lang="en-US" altLang="en-US"/>
              <a:pPr/>
              <a:t>‹#›</a:t>
            </a:fld>
            <a:endParaRPr lang="en-US" altLang="en-US"/>
          </a:p>
        </p:txBody>
      </p:sp>
    </p:spTree>
    <p:extLst>
      <p:ext uri="{BB962C8B-B14F-4D97-AF65-F5344CB8AC3E}">
        <p14:creationId xmlns:p14="http://schemas.microsoft.com/office/powerpoint/2010/main" val="3989879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E862C7-621C-481F-ACAF-F23325D91C56}" type="slidenum">
              <a:rPr lang="en-US" altLang="en-US"/>
              <a:pPr/>
              <a:t>‹#›</a:t>
            </a:fld>
            <a:endParaRPr lang="en-US" altLang="en-US"/>
          </a:p>
        </p:txBody>
      </p:sp>
    </p:spTree>
    <p:extLst>
      <p:ext uri="{BB962C8B-B14F-4D97-AF65-F5344CB8AC3E}">
        <p14:creationId xmlns:p14="http://schemas.microsoft.com/office/powerpoint/2010/main" val="204114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B22E17-685D-44D4-90E0-98CFCF04C8A6}" type="slidenum">
              <a:rPr lang="en-US" altLang="en-US"/>
              <a:pPr/>
              <a:t>‹#›</a:t>
            </a:fld>
            <a:endParaRPr lang="en-US" altLang="en-US"/>
          </a:p>
        </p:txBody>
      </p:sp>
    </p:spTree>
    <p:extLst>
      <p:ext uri="{BB962C8B-B14F-4D97-AF65-F5344CB8AC3E}">
        <p14:creationId xmlns:p14="http://schemas.microsoft.com/office/powerpoint/2010/main" val="905457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92F763-F1AC-4EAE-834A-8FBA6B4C4B2C}" type="slidenum">
              <a:rPr lang="en-US" altLang="en-US"/>
              <a:pPr/>
              <a:t>‹#›</a:t>
            </a:fld>
            <a:endParaRPr lang="en-US" altLang="en-US"/>
          </a:p>
        </p:txBody>
      </p:sp>
    </p:spTree>
    <p:extLst>
      <p:ext uri="{BB962C8B-B14F-4D97-AF65-F5344CB8AC3E}">
        <p14:creationId xmlns:p14="http://schemas.microsoft.com/office/powerpoint/2010/main" val="4287415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6862AB-47EE-41DE-B712-5BAE98B3CBFA}" type="slidenum">
              <a:rPr lang="en-US" altLang="en-US"/>
              <a:pPr/>
              <a:t>‹#›</a:t>
            </a:fld>
            <a:endParaRPr lang="en-US" altLang="en-US"/>
          </a:p>
        </p:txBody>
      </p:sp>
    </p:spTree>
    <p:extLst>
      <p:ext uri="{BB962C8B-B14F-4D97-AF65-F5344CB8AC3E}">
        <p14:creationId xmlns:p14="http://schemas.microsoft.com/office/powerpoint/2010/main" val="3572721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0200"/>
            <a:ext cx="27432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8026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075BC5-8A81-43CB-803E-40C095143580}" type="slidenum">
              <a:rPr lang="en-US" altLang="en-US"/>
              <a:pPr/>
              <a:t>‹#›</a:t>
            </a:fld>
            <a:endParaRPr lang="en-US" altLang="en-US"/>
          </a:p>
        </p:txBody>
      </p:sp>
    </p:spTree>
    <p:extLst>
      <p:ext uri="{BB962C8B-B14F-4D97-AF65-F5344CB8AC3E}">
        <p14:creationId xmlns:p14="http://schemas.microsoft.com/office/powerpoint/2010/main" val="23047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E443F1-72F7-495D-A5CA-9DFD9AA11C0C}" type="slidenum">
              <a:rPr lang="en-US" altLang="en-US"/>
              <a:pPr/>
              <a:t>‹#›</a:t>
            </a:fld>
            <a:endParaRPr lang="en-US" altLang="en-US"/>
          </a:p>
        </p:txBody>
      </p:sp>
    </p:spTree>
    <p:extLst>
      <p:ext uri="{BB962C8B-B14F-4D97-AF65-F5344CB8AC3E}">
        <p14:creationId xmlns:p14="http://schemas.microsoft.com/office/powerpoint/2010/main" val="322224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C6677A-41B0-4E43-A5C1-593C7FCBD8C3}" type="slidenum">
              <a:rPr lang="en-US" altLang="en-US"/>
              <a:pPr/>
              <a:t>‹#›</a:t>
            </a:fld>
            <a:endParaRPr lang="en-US" altLang="en-US"/>
          </a:p>
        </p:txBody>
      </p:sp>
    </p:spTree>
    <p:extLst>
      <p:ext uri="{BB962C8B-B14F-4D97-AF65-F5344CB8AC3E}">
        <p14:creationId xmlns:p14="http://schemas.microsoft.com/office/powerpoint/2010/main" val="2079417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843EED-792F-4CF4-B3C7-01C4DF130CF6}" type="slidenum">
              <a:rPr lang="en-US" altLang="en-US"/>
              <a:pPr/>
              <a:t>‹#›</a:t>
            </a:fld>
            <a:endParaRPr lang="en-US" altLang="en-US"/>
          </a:p>
        </p:txBody>
      </p:sp>
    </p:spTree>
    <p:extLst>
      <p:ext uri="{BB962C8B-B14F-4D97-AF65-F5344CB8AC3E}">
        <p14:creationId xmlns:p14="http://schemas.microsoft.com/office/powerpoint/2010/main" val="339908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6211EB-99EF-41B5-A838-3B563E506BAD}" type="slidenum">
              <a:rPr lang="en-US" altLang="en-US"/>
              <a:pPr/>
              <a:t>‹#›</a:t>
            </a:fld>
            <a:endParaRPr lang="en-US" altLang="en-US"/>
          </a:p>
        </p:txBody>
      </p:sp>
    </p:spTree>
    <p:extLst>
      <p:ext uri="{BB962C8B-B14F-4D97-AF65-F5344CB8AC3E}">
        <p14:creationId xmlns:p14="http://schemas.microsoft.com/office/powerpoint/2010/main" val="114147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2CDBB49-643C-4801-8EC8-C9851A71AB2F}" type="slidenum">
              <a:rPr lang="en-US" altLang="en-US"/>
              <a:pPr/>
              <a:t>‹#›</a:t>
            </a:fld>
            <a:endParaRPr lang="en-US" altLang="en-US"/>
          </a:p>
        </p:txBody>
      </p:sp>
    </p:spTree>
    <p:extLst>
      <p:ext uri="{BB962C8B-B14F-4D97-AF65-F5344CB8AC3E}">
        <p14:creationId xmlns:p14="http://schemas.microsoft.com/office/powerpoint/2010/main" val="4201502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6D7AB1A-CFB6-419D-ADC4-E4EB331D26B1}" type="slidenum">
              <a:rPr lang="en-US" altLang="en-US"/>
              <a:pPr/>
              <a:t>‹#›</a:t>
            </a:fld>
            <a:endParaRPr lang="en-US" altLang="en-US"/>
          </a:p>
        </p:txBody>
      </p:sp>
    </p:spTree>
    <p:extLst>
      <p:ext uri="{BB962C8B-B14F-4D97-AF65-F5344CB8AC3E}">
        <p14:creationId xmlns:p14="http://schemas.microsoft.com/office/powerpoint/2010/main" val="1598923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A05CDE7-E096-4BC1-9B93-7F0ACB2036CB}" type="slidenum">
              <a:rPr lang="en-US" altLang="en-US"/>
              <a:pPr/>
              <a:t>‹#›</a:t>
            </a:fld>
            <a:endParaRPr lang="en-US" altLang="en-US"/>
          </a:p>
        </p:txBody>
      </p:sp>
    </p:spTree>
    <p:extLst>
      <p:ext uri="{BB962C8B-B14F-4D97-AF65-F5344CB8AC3E}">
        <p14:creationId xmlns:p14="http://schemas.microsoft.com/office/powerpoint/2010/main" val="296338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95BF56-97CA-49A6-BE58-4DA5348FE809}" type="slidenum">
              <a:rPr lang="en-US" altLang="en-US"/>
              <a:pPr/>
              <a:t>‹#›</a:t>
            </a:fld>
            <a:endParaRPr lang="en-US" altLang="en-US"/>
          </a:p>
        </p:txBody>
      </p:sp>
    </p:spTree>
    <p:extLst>
      <p:ext uri="{BB962C8B-B14F-4D97-AF65-F5344CB8AC3E}">
        <p14:creationId xmlns:p14="http://schemas.microsoft.com/office/powerpoint/2010/main" val="121161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9EDB84-9A37-4E9A-9DB4-4E10C32A7575}" type="slidenum">
              <a:rPr lang="en-US" altLang="en-US"/>
              <a:pPr/>
              <a:t>‹#›</a:t>
            </a:fld>
            <a:endParaRPr lang="en-US" altLang="en-US"/>
          </a:p>
        </p:txBody>
      </p:sp>
    </p:spTree>
    <p:extLst>
      <p:ext uri="{BB962C8B-B14F-4D97-AF65-F5344CB8AC3E}">
        <p14:creationId xmlns:p14="http://schemas.microsoft.com/office/powerpoint/2010/main" val="339823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600002-2322-4EA6-BD99-F25C77759DED}" type="slidenum">
              <a:rPr lang="en-US" altLang="en-US"/>
              <a:pPr/>
              <a:t>‹#›</a:t>
            </a:fld>
            <a:endParaRPr lang="en-US" altLang="en-US"/>
          </a:p>
        </p:txBody>
      </p:sp>
    </p:spTree>
    <p:extLst>
      <p:ext uri="{BB962C8B-B14F-4D97-AF65-F5344CB8AC3E}">
        <p14:creationId xmlns:p14="http://schemas.microsoft.com/office/powerpoint/2010/main" val="1581587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409E1C-772C-414E-8064-42CA69200D01}" type="slidenum">
              <a:rPr lang="en-US" altLang="en-US"/>
              <a:pPr/>
              <a:t>‹#›</a:t>
            </a:fld>
            <a:endParaRPr lang="en-US" altLang="en-US"/>
          </a:p>
        </p:txBody>
      </p:sp>
    </p:spTree>
    <p:extLst>
      <p:ext uri="{BB962C8B-B14F-4D97-AF65-F5344CB8AC3E}">
        <p14:creationId xmlns:p14="http://schemas.microsoft.com/office/powerpoint/2010/main" val="2313733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4A5A58-21DC-41E6-B7E4-489A85D2069F}" type="slidenum">
              <a:rPr lang="en-US" altLang="en-US"/>
              <a:pPr/>
              <a:t>‹#›</a:t>
            </a:fld>
            <a:endParaRPr lang="en-US" altLang="en-US"/>
          </a:p>
        </p:txBody>
      </p:sp>
    </p:spTree>
    <p:extLst>
      <p:ext uri="{BB962C8B-B14F-4D97-AF65-F5344CB8AC3E}">
        <p14:creationId xmlns:p14="http://schemas.microsoft.com/office/powerpoint/2010/main" val="954996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261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1"/>
            <a:ext cx="3251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4000" y="2133601"/>
            <a:ext cx="3251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AA8FAD-DF9C-4B29-B10C-511192244632}" type="slidenum">
              <a:rPr lang="en-US" altLang="en-US"/>
              <a:pPr/>
              <a:t>‹#›</a:t>
            </a:fld>
            <a:endParaRPr lang="en-US" altLang="en-US"/>
          </a:p>
        </p:txBody>
      </p:sp>
    </p:spTree>
    <p:extLst>
      <p:ext uri="{BB962C8B-B14F-4D97-AF65-F5344CB8AC3E}">
        <p14:creationId xmlns:p14="http://schemas.microsoft.com/office/powerpoint/2010/main" val="101167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874FE51-15D2-4D31-854F-E0C515C80E56}" type="slidenum">
              <a:rPr lang="en-US" altLang="en-US"/>
              <a:pPr/>
              <a:t>‹#›</a:t>
            </a:fld>
            <a:endParaRPr lang="en-US" altLang="en-US"/>
          </a:p>
        </p:txBody>
      </p:sp>
    </p:spTree>
    <p:extLst>
      <p:ext uri="{BB962C8B-B14F-4D97-AF65-F5344CB8AC3E}">
        <p14:creationId xmlns:p14="http://schemas.microsoft.com/office/powerpoint/2010/main" val="95329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BFA0FD1-3AF9-4593-8DA6-D76F326680BD}" type="slidenum">
              <a:rPr lang="en-US" altLang="en-US"/>
              <a:pPr/>
              <a:t>‹#›</a:t>
            </a:fld>
            <a:endParaRPr lang="en-US" altLang="en-US"/>
          </a:p>
        </p:txBody>
      </p:sp>
    </p:spTree>
    <p:extLst>
      <p:ext uri="{BB962C8B-B14F-4D97-AF65-F5344CB8AC3E}">
        <p14:creationId xmlns:p14="http://schemas.microsoft.com/office/powerpoint/2010/main" val="348976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F0F377-0789-4B20-8A4E-EC6CEA26FE61}" type="slidenum">
              <a:rPr lang="en-US" altLang="en-US"/>
              <a:pPr/>
              <a:t>‹#›</a:t>
            </a:fld>
            <a:endParaRPr lang="en-US" altLang="en-US"/>
          </a:p>
        </p:txBody>
      </p:sp>
    </p:spTree>
    <p:extLst>
      <p:ext uri="{BB962C8B-B14F-4D97-AF65-F5344CB8AC3E}">
        <p14:creationId xmlns:p14="http://schemas.microsoft.com/office/powerpoint/2010/main" val="75233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C5D111-9414-412E-8BBF-49F5BD586956}" type="slidenum">
              <a:rPr lang="en-US" altLang="en-US"/>
              <a:pPr/>
              <a:t>‹#›</a:t>
            </a:fld>
            <a:endParaRPr lang="en-US" altLang="en-US"/>
          </a:p>
        </p:txBody>
      </p:sp>
    </p:spTree>
    <p:extLst>
      <p:ext uri="{BB962C8B-B14F-4D97-AF65-F5344CB8AC3E}">
        <p14:creationId xmlns:p14="http://schemas.microsoft.com/office/powerpoint/2010/main" val="351066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4F9D30C-FEDA-4F71-9337-1D8E223ABB59}" type="slidenum">
              <a:rPr lang="en-US" altLang="en-US"/>
              <a:pPr/>
              <a:t>‹#›</a:t>
            </a:fld>
            <a:endParaRPr lang="en-US" altLang="en-US"/>
          </a:p>
        </p:txBody>
      </p:sp>
    </p:spTree>
    <p:extLst>
      <p:ext uri="{BB962C8B-B14F-4D97-AF65-F5344CB8AC3E}">
        <p14:creationId xmlns:p14="http://schemas.microsoft.com/office/powerpoint/2010/main" val="391760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31838"/>
            <a:ext cx="109728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2133601"/>
            <a:ext cx="6705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684AA3E-3FA0-4FCA-9578-593C0806818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illSans" pitchFamily="34" charset="0"/>
        </a:defRPr>
      </a:lvl2pPr>
      <a:lvl3pPr algn="ctr" rtl="0" eaLnBrk="1" fontAlgn="base" hangingPunct="1">
        <a:spcBef>
          <a:spcPct val="0"/>
        </a:spcBef>
        <a:spcAft>
          <a:spcPct val="0"/>
        </a:spcAft>
        <a:defRPr sz="4000" b="1">
          <a:solidFill>
            <a:schemeClr val="tx2"/>
          </a:solidFill>
          <a:latin typeface="GillSans" pitchFamily="34" charset="0"/>
        </a:defRPr>
      </a:lvl3pPr>
      <a:lvl4pPr algn="ctr" rtl="0" eaLnBrk="1" fontAlgn="base" hangingPunct="1">
        <a:spcBef>
          <a:spcPct val="0"/>
        </a:spcBef>
        <a:spcAft>
          <a:spcPct val="0"/>
        </a:spcAft>
        <a:defRPr sz="4000" b="1">
          <a:solidFill>
            <a:schemeClr val="tx2"/>
          </a:solidFill>
          <a:latin typeface="GillSans" pitchFamily="34" charset="0"/>
        </a:defRPr>
      </a:lvl4pPr>
      <a:lvl5pPr algn="ctr" rtl="0" eaLnBrk="1" fontAlgn="base" hangingPunct="1">
        <a:spcBef>
          <a:spcPct val="0"/>
        </a:spcBef>
        <a:spcAft>
          <a:spcPct val="0"/>
        </a:spcAft>
        <a:defRPr sz="4000" b="1">
          <a:solidFill>
            <a:schemeClr val="tx2"/>
          </a:solidFill>
          <a:latin typeface="GillSans" pitchFamily="34" charset="0"/>
        </a:defRPr>
      </a:lvl5pPr>
      <a:lvl6pPr marL="457200" algn="ctr" rtl="0" eaLnBrk="1" fontAlgn="base" hangingPunct="1">
        <a:spcBef>
          <a:spcPct val="0"/>
        </a:spcBef>
        <a:spcAft>
          <a:spcPct val="0"/>
        </a:spcAft>
        <a:defRPr sz="4000" b="1">
          <a:solidFill>
            <a:schemeClr val="tx2"/>
          </a:solidFill>
          <a:latin typeface="GillSans" pitchFamily="34" charset="0"/>
        </a:defRPr>
      </a:lvl6pPr>
      <a:lvl7pPr marL="914400" algn="ctr" rtl="0" eaLnBrk="1" fontAlgn="base" hangingPunct="1">
        <a:spcBef>
          <a:spcPct val="0"/>
        </a:spcBef>
        <a:spcAft>
          <a:spcPct val="0"/>
        </a:spcAft>
        <a:defRPr sz="4000" b="1">
          <a:solidFill>
            <a:schemeClr val="tx2"/>
          </a:solidFill>
          <a:latin typeface="GillSans" pitchFamily="34" charset="0"/>
        </a:defRPr>
      </a:lvl7pPr>
      <a:lvl8pPr marL="1371600" algn="ctr" rtl="0" eaLnBrk="1" fontAlgn="base" hangingPunct="1">
        <a:spcBef>
          <a:spcPct val="0"/>
        </a:spcBef>
        <a:spcAft>
          <a:spcPct val="0"/>
        </a:spcAft>
        <a:defRPr sz="4000" b="1">
          <a:solidFill>
            <a:schemeClr val="tx2"/>
          </a:solidFill>
          <a:latin typeface="GillSans" pitchFamily="34" charset="0"/>
        </a:defRPr>
      </a:lvl8pPr>
      <a:lvl9pPr marL="1828800" algn="ctr" rtl="0" eaLnBrk="1" fontAlgn="base" hangingPunct="1">
        <a:spcBef>
          <a:spcPct val="0"/>
        </a:spcBef>
        <a:spcAft>
          <a:spcPct val="0"/>
        </a:spcAft>
        <a:defRPr sz="4000" b="1">
          <a:solidFill>
            <a:schemeClr val="tx2"/>
          </a:solidFill>
          <a:latin typeface="GillSans" pitchFamily="34" charset="0"/>
        </a:defRPr>
      </a:lvl9pPr>
    </p:titleStyle>
    <p:bodyStyle>
      <a:lvl1pPr marL="342900" indent="-342900" algn="l" rtl="0" eaLnBrk="1" fontAlgn="base" hangingPunct="1">
        <a:spcBef>
          <a:spcPct val="20000"/>
        </a:spcBef>
        <a:spcAft>
          <a:spcPct val="0"/>
        </a:spcAft>
        <a:buChar char="•"/>
        <a:defRPr sz="3200" b="1">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2"/>
          </a:solidFill>
          <a:latin typeface="+mn-lt"/>
        </a:defRPr>
      </a:lvl2pPr>
      <a:lvl3pPr marL="1143000" indent="-228600" algn="l" rtl="0" eaLnBrk="1" fontAlgn="base" hangingPunct="1">
        <a:spcBef>
          <a:spcPct val="20000"/>
        </a:spcBef>
        <a:spcAft>
          <a:spcPct val="0"/>
        </a:spcAft>
        <a:buChar char="•"/>
        <a:defRPr sz="2400" b="1">
          <a:solidFill>
            <a:schemeClr val="tx2"/>
          </a:solidFill>
          <a:latin typeface="+mn-lt"/>
        </a:defRPr>
      </a:lvl3pPr>
      <a:lvl4pPr marL="1600200" indent="-228600" algn="l" rtl="0" eaLnBrk="1" fontAlgn="base" hangingPunct="1">
        <a:spcBef>
          <a:spcPct val="20000"/>
        </a:spcBef>
        <a:spcAft>
          <a:spcPct val="0"/>
        </a:spcAft>
        <a:buChar char="–"/>
        <a:defRPr sz="2000" b="1">
          <a:solidFill>
            <a:schemeClr val="tx2"/>
          </a:solidFill>
          <a:latin typeface="+mn-lt"/>
        </a:defRPr>
      </a:lvl4pPr>
      <a:lvl5pPr marL="2057400" indent="-228600" algn="l" rtl="0" eaLnBrk="1" fontAlgn="base" hangingPunct="1">
        <a:spcBef>
          <a:spcPct val="20000"/>
        </a:spcBef>
        <a:spcAft>
          <a:spcPct val="0"/>
        </a:spcAft>
        <a:buChar char="»"/>
        <a:defRPr sz="2000" b="1">
          <a:solidFill>
            <a:schemeClr val="tx2"/>
          </a:solidFill>
          <a:latin typeface="+mn-lt"/>
        </a:defRPr>
      </a:lvl5pPr>
      <a:lvl6pPr marL="2514600" indent="-228600" algn="l" rtl="0" eaLnBrk="1" fontAlgn="base" hangingPunct="1">
        <a:spcBef>
          <a:spcPct val="20000"/>
        </a:spcBef>
        <a:spcAft>
          <a:spcPct val="0"/>
        </a:spcAft>
        <a:buChar char="»"/>
        <a:defRPr sz="2000" b="1">
          <a:solidFill>
            <a:schemeClr val="tx2"/>
          </a:solidFill>
          <a:latin typeface="+mn-lt"/>
        </a:defRPr>
      </a:lvl6pPr>
      <a:lvl7pPr marL="2971800" indent="-228600" algn="l" rtl="0" eaLnBrk="1" fontAlgn="base" hangingPunct="1">
        <a:spcBef>
          <a:spcPct val="20000"/>
        </a:spcBef>
        <a:spcAft>
          <a:spcPct val="0"/>
        </a:spcAft>
        <a:buChar char="»"/>
        <a:defRPr sz="2000" b="1">
          <a:solidFill>
            <a:schemeClr val="tx2"/>
          </a:solidFill>
          <a:latin typeface="+mn-lt"/>
        </a:defRPr>
      </a:lvl7pPr>
      <a:lvl8pPr marL="3429000" indent="-228600" algn="l" rtl="0" eaLnBrk="1" fontAlgn="base" hangingPunct="1">
        <a:spcBef>
          <a:spcPct val="20000"/>
        </a:spcBef>
        <a:spcAft>
          <a:spcPct val="0"/>
        </a:spcAft>
        <a:buChar char="»"/>
        <a:defRPr sz="2000" b="1">
          <a:solidFill>
            <a:schemeClr val="tx2"/>
          </a:solidFill>
          <a:latin typeface="+mn-lt"/>
        </a:defRPr>
      </a:lvl8pPr>
      <a:lvl9pPr marL="3886200" indent="-228600" algn="l" rtl="0" eaLnBrk="1" fontAlgn="base" hangingPunct="1">
        <a:spcBef>
          <a:spcPct val="20000"/>
        </a:spcBef>
        <a:spcAft>
          <a:spcPct val="0"/>
        </a:spcAft>
        <a:buChar char="»"/>
        <a:defRPr sz="20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6" name="Rectangle 2"/>
          <p:cNvSpPr>
            <a:spLocks noGrp="1" noChangeArrowheads="1"/>
          </p:cNvSpPr>
          <p:nvPr>
            <p:ph type="title"/>
          </p:nvPr>
        </p:nvSpPr>
        <p:spPr bwMode="auto">
          <a:xfrm>
            <a:off x="609600" y="5257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FE43792-0278-412B-875A-2809C279425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713"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GillSans" pitchFamily="34" charset="0"/>
        </a:defRPr>
      </a:lvl2pPr>
      <a:lvl3pPr algn="ctr" rtl="0" fontAlgn="base">
        <a:spcBef>
          <a:spcPct val="0"/>
        </a:spcBef>
        <a:spcAft>
          <a:spcPct val="0"/>
        </a:spcAft>
        <a:defRPr sz="4000" b="1">
          <a:solidFill>
            <a:schemeClr val="tx2"/>
          </a:solidFill>
          <a:latin typeface="GillSans" pitchFamily="34" charset="0"/>
        </a:defRPr>
      </a:lvl3pPr>
      <a:lvl4pPr algn="ctr" rtl="0" fontAlgn="base">
        <a:spcBef>
          <a:spcPct val="0"/>
        </a:spcBef>
        <a:spcAft>
          <a:spcPct val="0"/>
        </a:spcAft>
        <a:defRPr sz="4000" b="1">
          <a:solidFill>
            <a:schemeClr val="tx2"/>
          </a:solidFill>
          <a:latin typeface="GillSans" pitchFamily="34" charset="0"/>
        </a:defRPr>
      </a:lvl4pPr>
      <a:lvl5pPr algn="ctr" rtl="0" fontAlgn="base">
        <a:spcBef>
          <a:spcPct val="0"/>
        </a:spcBef>
        <a:spcAft>
          <a:spcPct val="0"/>
        </a:spcAft>
        <a:defRPr sz="4000" b="1">
          <a:solidFill>
            <a:schemeClr val="tx2"/>
          </a:solidFill>
          <a:latin typeface="GillSans" pitchFamily="34" charset="0"/>
        </a:defRPr>
      </a:lvl5pPr>
      <a:lvl6pPr marL="457200" algn="ctr" rtl="0" fontAlgn="base">
        <a:spcBef>
          <a:spcPct val="0"/>
        </a:spcBef>
        <a:spcAft>
          <a:spcPct val="0"/>
        </a:spcAft>
        <a:defRPr sz="4000" b="1">
          <a:solidFill>
            <a:schemeClr val="tx2"/>
          </a:solidFill>
          <a:latin typeface="GillSans" pitchFamily="34" charset="0"/>
        </a:defRPr>
      </a:lvl6pPr>
      <a:lvl7pPr marL="914400" algn="ctr" rtl="0" fontAlgn="base">
        <a:spcBef>
          <a:spcPct val="0"/>
        </a:spcBef>
        <a:spcAft>
          <a:spcPct val="0"/>
        </a:spcAft>
        <a:defRPr sz="4000" b="1">
          <a:solidFill>
            <a:schemeClr val="tx2"/>
          </a:solidFill>
          <a:latin typeface="GillSans" pitchFamily="34" charset="0"/>
        </a:defRPr>
      </a:lvl7pPr>
      <a:lvl8pPr marL="1371600" algn="ctr" rtl="0" fontAlgn="base">
        <a:spcBef>
          <a:spcPct val="0"/>
        </a:spcBef>
        <a:spcAft>
          <a:spcPct val="0"/>
        </a:spcAft>
        <a:defRPr sz="4000" b="1">
          <a:solidFill>
            <a:schemeClr val="tx2"/>
          </a:solidFill>
          <a:latin typeface="GillSans" pitchFamily="34" charset="0"/>
        </a:defRPr>
      </a:lvl8pPr>
      <a:lvl9pPr marL="1828800" algn="ctr" rtl="0" fontAlgn="base">
        <a:spcBef>
          <a:spcPct val="0"/>
        </a:spcBef>
        <a:spcAft>
          <a:spcPct val="0"/>
        </a:spcAft>
        <a:defRPr sz="4000" b="1">
          <a:solidFill>
            <a:schemeClr val="tx2"/>
          </a:solidFill>
          <a:latin typeface="GillSans" pitchFamily="34" charset="0"/>
        </a:defRPr>
      </a:lvl9pPr>
    </p:titleStyle>
    <p:bodyStyle>
      <a:lvl1pPr marL="342900" indent="-342900" algn="l" rtl="0" fontAlgn="base">
        <a:spcBef>
          <a:spcPct val="20000"/>
        </a:spcBef>
        <a:spcAft>
          <a:spcPct val="0"/>
        </a:spcAft>
        <a:buChar char="•"/>
        <a:defRPr sz="3200" b="1">
          <a:solidFill>
            <a:schemeClr val="tx2"/>
          </a:solidFill>
          <a:latin typeface="+mn-lt"/>
          <a:ea typeface="+mn-ea"/>
          <a:cs typeface="+mn-cs"/>
        </a:defRPr>
      </a:lvl1pPr>
      <a:lvl2pPr marL="742950" indent="-285750" algn="l" rtl="0" fontAlgn="base">
        <a:spcBef>
          <a:spcPct val="20000"/>
        </a:spcBef>
        <a:spcAft>
          <a:spcPct val="0"/>
        </a:spcAft>
        <a:buChar char="–"/>
        <a:defRPr sz="2800" b="1">
          <a:solidFill>
            <a:schemeClr val="tx2"/>
          </a:solidFill>
          <a:latin typeface="+mn-lt"/>
        </a:defRPr>
      </a:lvl2pPr>
      <a:lvl3pPr marL="1143000" indent="-228600" algn="l" rtl="0" fontAlgn="base">
        <a:spcBef>
          <a:spcPct val="20000"/>
        </a:spcBef>
        <a:spcAft>
          <a:spcPct val="0"/>
        </a:spcAft>
        <a:buChar char="•"/>
        <a:defRPr sz="2400" b="1">
          <a:solidFill>
            <a:schemeClr val="tx2"/>
          </a:solidFill>
          <a:latin typeface="+mn-lt"/>
        </a:defRPr>
      </a:lvl3pPr>
      <a:lvl4pPr marL="1600200" indent="-228600" algn="l" rtl="0" fontAlgn="base">
        <a:spcBef>
          <a:spcPct val="20000"/>
        </a:spcBef>
        <a:spcAft>
          <a:spcPct val="0"/>
        </a:spcAft>
        <a:buChar char="–"/>
        <a:defRPr sz="2000" b="1">
          <a:solidFill>
            <a:schemeClr val="tx2"/>
          </a:solidFill>
          <a:latin typeface="+mn-lt"/>
        </a:defRPr>
      </a:lvl4pPr>
      <a:lvl5pPr marL="2057400" indent="-228600" algn="l" rtl="0" fontAlgn="base">
        <a:spcBef>
          <a:spcPct val="20000"/>
        </a:spcBef>
        <a:spcAft>
          <a:spcPct val="0"/>
        </a:spcAft>
        <a:buChar char="»"/>
        <a:defRPr sz="2000" b="1">
          <a:solidFill>
            <a:schemeClr val="tx2"/>
          </a:solidFill>
          <a:latin typeface="+mn-lt"/>
        </a:defRPr>
      </a:lvl5pPr>
      <a:lvl6pPr marL="2514600" indent="-228600" algn="l" rtl="0" fontAlgn="base">
        <a:spcBef>
          <a:spcPct val="20000"/>
        </a:spcBef>
        <a:spcAft>
          <a:spcPct val="0"/>
        </a:spcAft>
        <a:buChar char="»"/>
        <a:defRPr sz="2000" b="1">
          <a:solidFill>
            <a:schemeClr val="tx2"/>
          </a:solidFill>
          <a:latin typeface="+mn-lt"/>
        </a:defRPr>
      </a:lvl6pPr>
      <a:lvl7pPr marL="2971800" indent="-228600" algn="l" rtl="0" fontAlgn="base">
        <a:spcBef>
          <a:spcPct val="20000"/>
        </a:spcBef>
        <a:spcAft>
          <a:spcPct val="0"/>
        </a:spcAft>
        <a:buChar char="»"/>
        <a:defRPr sz="2000" b="1">
          <a:solidFill>
            <a:schemeClr val="tx2"/>
          </a:solidFill>
          <a:latin typeface="+mn-lt"/>
        </a:defRPr>
      </a:lvl7pPr>
      <a:lvl8pPr marL="3429000" indent="-228600" algn="l" rtl="0" fontAlgn="base">
        <a:spcBef>
          <a:spcPct val="20000"/>
        </a:spcBef>
        <a:spcAft>
          <a:spcPct val="0"/>
        </a:spcAft>
        <a:buChar char="»"/>
        <a:defRPr sz="2000" b="1">
          <a:solidFill>
            <a:schemeClr val="tx2"/>
          </a:solidFill>
          <a:latin typeface="+mn-lt"/>
        </a:defRPr>
      </a:lvl8pPr>
      <a:lvl9pPr marL="3886200" indent="-228600" algn="l" rtl="0" fontAlgn="base">
        <a:spcBef>
          <a:spcPct val="20000"/>
        </a:spcBef>
        <a:spcAft>
          <a:spcPct val="0"/>
        </a:spcAft>
        <a:buChar char="»"/>
        <a:defRPr sz="20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8" name="Rectangle 2"/>
          <p:cNvSpPr>
            <a:spLocks noGrp="1" noChangeArrowheads="1"/>
          </p:cNvSpPr>
          <p:nvPr>
            <p:ph type="title"/>
          </p:nvPr>
        </p:nvSpPr>
        <p:spPr bwMode="auto">
          <a:xfrm>
            <a:off x="609600" y="304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45DF44-9355-42DA-AA6F-8446ACE8858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GillSans" pitchFamily="34" charset="0"/>
        </a:defRPr>
      </a:lvl2pPr>
      <a:lvl3pPr algn="ctr" rtl="0" fontAlgn="base">
        <a:spcBef>
          <a:spcPct val="0"/>
        </a:spcBef>
        <a:spcAft>
          <a:spcPct val="0"/>
        </a:spcAft>
        <a:defRPr sz="4000" b="1">
          <a:solidFill>
            <a:schemeClr val="tx2"/>
          </a:solidFill>
          <a:latin typeface="GillSans" pitchFamily="34" charset="0"/>
        </a:defRPr>
      </a:lvl3pPr>
      <a:lvl4pPr algn="ctr" rtl="0" fontAlgn="base">
        <a:spcBef>
          <a:spcPct val="0"/>
        </a:spcBef>
        <a:spcAft>
          <a:spcPct val="0"/>
        </a:spcAft>
        <a:defRPr sz="4000" b="1">
          <a:solidFill>
            <a:schemeClr val="tx2"/>
          </a:solidFill>
          <a:latin typeface="GillSans" pitchFamily="34" charset="0"/>
        </a:defRPr>
      </a:lvl4pPr>
      <a:lvl5pPr algn="ctr" rtl="0" fontAlgn="base">
        <a:spcBef>
          <a:spcPct val="0"/>
        </a:spcBef>
        <a:spcAft>
          <a:spcPct val="0"/>
        </a:spcAft>
        <a:defRPr sz="4000" b="1">
          <a:solidFill>
            <a:schemeClr val="tx2"/>
          </a:solidFill>
          <a:latin typeface="GillSans" pitchFamily="34" charset="0"/>
        </a:defRPr>
      </a:lvl5pPr>
      <a:lvl6pPr marL="457200" algn="ctr" rtl="0" fontAlgn="base">
        <a:spcBef>
          <a:spcPct val="0"/>
        </a:spcBef>
        <a:spcAft>
          <a:spcPct val="0"/>
        </a:spcAft>
        <a:defRPr sz="4000" b="1">
          <a:solidFill>
            <a:schemeClr val="tx2"/>
          </a:solidFill>
          <a:latin typeface="GillSans" pitchFamily="34" charset="0"/>
        </a:defRPr>
      </a:lvl6pPr>
      <a:lvl7pPr marL="914400" algn="ctr" rtl="0" fontAlgn="base">
        <a:spcBef>
          <a:spcPct val="0"/>
        </a:spcBef>
        <a:spcAft>
          <a:spcPct val="0"/>
        </a:spcAft>
        <a:defRPr sz="4000" b="1">
          <a:solidFill>
            <a:schemeClr val="tx2"/>
          </a:solidFill>
          <a:latin typeface="GillSans" pitchFamily="34" charset="0"/>
        </a:defRPr>
      </a:lvl7pPr>
      <a:lvl8pPr marL="1371600" algn="ctr" rtl="0" fontAlgn="base">
        <a:spcBef>
          <a:spcPct val="0"/>
        </a:spcBef>
        <a:spcAft>
          <a:spcPct val="0"/>
        </a:spcAft>
        <a:defRPr sz="4000" b="1">
          <a:solidFill>
            <a:schemeClr val="tx2"/>
          </a:solidFill>
          <a:latin typeface="GillSans" pitchFamily="34" charset="0"/>
        </a:defRPr>
      </a:lvl8pPr>
      <a:lvl9pPr marL="1828800" algn="ctr" rtl="0" fontAlgn="base">
        <a:spcBef>
          <a:spcPct val="0"/>
        </a:spcBef>
        <a:spcAft>
          <a:spcPct val="0"/>
        </a:spcAft>
        <a:defRPr sz="4000" b="1">
          <a:solidFill>
            <a:schemeClr val="tx2"/>
          </a:solidFill>
          <a:latin typeface="GillSans" pitchFamily="34" charset="0"/>
        </a:defRPr>
      </a:lvl9pPr>
    </p:titleStyle>
    <p:bodyStyle>
      <a:lvl1pPr marL="342900" indent="-342900" algn="l" rtl="0" fontAlgn="base">
        <a:spcBef>
          <a:spcPct val="20000"/>
        </a:spcBef>
        <a:spcAft>
          <a:spcPct val="0"/>
        </a:spcAft>
        <a:buChar char="•"/>
        <a:defRPr sz="3200" b="1">
          <a:solidFill>
            <a:schemeClr val="tx2"/>
          </a:solidFill>
          <a:latin typeface="+mn-lt"/>
          <a:ea typeface="+mn-ea"/>
          <a:cs typeface="+mn-cs"/>
        </a:defRPr>
      </a:lvl1pPr>
      <a:lvl2pPr marL="742950" indent="-285750" algn="l" rtl="0" fontAlgn="base">
        <a:spcBef>
          <a:spcPct val="20000"/>
        </a:spcBef>
        <a:spcAft>
          <a:spcPct val="0"/>
        </a:spcAft>
        <a:buChar char="–"/>
        <a:defRPr sz="2800" b="1">
          <a:solidFill>
            <a:schemeClr val="tx2"/>
          </a:solidFill>
          <a:latin typeface="+mn-lt"/>
        </a:defRPr>
      </a:lvl2pPr>
      <a:lvl3pPr marL="1143000" indent="-228600" algn="l" rtl="0" fontAlgn="base">
        <a:spcBef>
          <a:spcPct val="20000"/>
        </a:spcBef>
        <a:spcAft>
          <a:spcPct val="0"/>
        </a:spcAft>
        <a:buChar char="•"/>
        <a:defRPr sz="2400" b="1">
          <a:solidFill>
            <a:schemeClr val="tx2"/>
          </a:solidFill>
          <a:latin typeface="+mn-lt"/>
        </a:defRPr>
      </a:lvl3pPr>
      <a:lvl4pPr marL="1600200" indent="-228600" algn="l" rtl="0" fontAlgn="base">
        <a:spcBef>
          <a:spcPct val="20000"/>
        </a:spcBef>
        <a:spcAft>
          <a:spcPct val="0"/>
        </a:spcAft>
        <a:buChar char="–"/>
        <a:defRPr sz="2000" b="1">
          <a:solidFill>
            <a:schemeClr val="tx2"/>
          </a:solidFill>
          <a:latin typeface="+mn-lt"/>
        </a:defRPr>
      </a:lvl4pPr>
      <a:lvl5pPr marL="2057400" indent="-228600" algn="l" rtl="0" fontAlgn="base">
        <a:spcBef>
          <a:spcPct val="20000"/>
        </a:spcBef>
        <a:spcAft>
          <a:spcPct val="0"/>
        </a:spcAft>
        <a:buChar char="»"/>
        <a:defRPr sz="2000" b="1">
          <a:solidFill>
            <a:schemeClr val="tx2"/>
          </a:solidFill>
          <a:latin typeface="+mn-lt"/>
        </a:defRPr>
      </a:lvl5pPr>
      <a:lvl6pPr marL="2514600" indent="-228600" algn="l" rtl="0" fontAlgn="base">
        <a:spcBef>
          <a:spcPct val="20000"/>
        </a:spcBef>
        <a:spcAft>
          <a:spcPct val="0"/>
        </a:spcAft>
        <a:buChar char="»"/>
        <a:defRPr sz="2000" b="1">
          <a:solidFill>
            <a:schemeClr val="tx2"/>
          </a:solidFill>
          <a:latin typeface="+mn-lt"/>
        </a:defRPr>
      </a:lvl6pPr>
      <a:lvl7pPr marL="2971800" indent="-228600" algn="l" rtl="0" fontAlgn="base">
        <a:spcBef>
          <a:spcPct val="20000"/>
        </a:spcBef>
        <a:spcAft>
          <a:spcPct val="0"/>
        </a:spcAft>
        <a:buChar char="»"/>
        <a:defRPr sz="2000" b="1">
          <a:solidFill>
            <a:schemeClr val="tx2"/>
          </a:solidFill>
          <a:latin typeface="+mn-lt"/>
        </a:defRPr>
      </a:lvl7pPr>
      <a:lvl8pPr marL="3429000" indent="-228600" algn="l" rtl="0" fontAlgn="base">
        <a:spcBef>
          <a:spcPct val="20000"/>
        </a:spcBef>
        <a:spcAft>
          <a:spcPct val="0"/>
        </a:spcAft>
        <a:buChar char="»"/>
        <a:defRPr sz="2000" b="1">
          <a:solidFill>
            <a:schemeClr val="tx2"/>
          </a:solidFill>
          <a:latin typeface="+mn-lt"/>
        </a:defRPr>
      </a:lvl8pPr>
      <a:lvl9pPr marL="3886200" indent="-228600" algn="l" rtl="0" fontAlgn="base">
        <a:spcBef>
          <a:spcPct val="20000"/>
        </a:spcBef>
        <a:spcAft>
          <a:spcPct val="0"/>
        </a:spcAft>
        <a:buChar char="»"/>
        <a:defRPr sz="20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04449725"/>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2482" y="4038600"/>
            <a:ext cx="10668000" cy="1470025"/>
          </a:xfrm>
        </p:spPr>
        <p:txBody>
          <a:bodyPr/>
          <a:lstStyle/>
          <a:p>
            <a:r>
              <a:rPr lang="en-US" altLang="en-US" sz="7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Climbing with Chr</a:t>
            </a:r>
            <a:r>
              <a:rPr lang="en-US" altLang="en-US" sz="6000" dirty="0">
                <a:latin typeface="Times New Roman" panose="02020603050405020304" pitchFamily="18" charset="0"/>
                <a:cs typeface="Times New Roman" panose="02020603050405020304" pitchFamily="18" charset="0"/>
              </a:rPr>
              <a:t>ist</a:t>
            </a:r>
            <a:br>
              <a:rPr lang="en-US" altLang="en-US" sz="6000" dirty="0">
                <a:latin typeface="Times New Roman" panose="02020603050405020304" pitchFamily="18" charset="0"/>
                <a:cs typeface="Times New Roman" panose="02020603050405020304" pitchFamily="18" charset="0"/>
              </a:rPr>
            </a:br>
            <a:endParaRPr lang="en-US" altLang="en-US" sz="6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F51620A-9F31-4A87-B4AA-F6CC397026A2}"/>
              </a:ext>
            </a:extLst>
          </p:cNvPr>
          <p:cNvSpPr txBox="1"/>
          <p:nvPr/>
        </p:nvSpPr>
        <p:spPr>
          <a:xfrm>
            <a:off x="38100" y="4876578"/>
            <a:ext cx="12115800" cy="1938992"/>
          </a:xfrm>
          <a:prstGeom prst="rect">
            <a:avLst/>
          </a:prstGeom>
          <a:solidFill>
            <a:schemeClr val="accent1">
              <a:alpha val="56000"/>
            </a:schemeClr>
          </a:solidFill>
        </p:spPr>
        <p:txBody>
          <a:bodyPr wrap="square">
            <a:spAutoFit/>
          </a:bodyPr>
          <a:lstStyle/>
          <a:p>
            <a:pPr algn="ctr"/>
            <a:r>
              <a:rPr lang="en-US" altLang="en-US" sz="6000" b="1" dirty="0">
                <a:effectLst>
                  <a:outerShdw blurRad="38100" dist="38100" dir="2700000" algn="tl">
                    <a:srgbClr val="000000">
                      <a:alpha val="43137"/>
                    </a:srgbClr>
                  </a:outerShdw>
                </a:effectLst>
                <a:latin typeface="Invitation" pitchFamily="2" charset="0"/>
                <a:cs typeface="Times New Roman" panose="02020603050405020304" pitchFamily="18" charset="0"/>
              </a:rPr>
              <a:t>Mountain moving faith  </a:t>
            </a:r>
            <a:r>
              <a:rPr lang="en-US" altLang="en-US" sz="4000" b="1" dirty="0">
                <a:latin typeface="Times New Roman" panose="02020603050405020304" pitchFamily="18" charset="0"/>
                <a:cs typeface="Times New Roman" panose="02020603050405020304" pitchFamily="18" charset="0"/>
              </a:rPr>
              <a:t>(Mt 17:20)</a:t>
            </a:r>
          </a:p>
          <a:p>
            <a:pPr algn="ctr"/>
            <a:r>
              <a:rPr lang="en-US" altLang="en-US" sz="6000" b="1" dirty="0">
                <a:effectLst>
                  <a:outerShdw blurRad="38100" dist="38100" dir="2700000" algn="tl">
                    <a:srgbClr val="000000">
                      <a:alpha val="43137"/>
                    </a:srgbClr>
                  </a:outerShdw>
                </a:effectLst>
                <a:latin typeface="Invitation" pitchFamily="2" charset="0"/>
                <a:cs typeface="Times New Roman" panose="02020603050405020304" pitchFamily="18" charset="0"/>
              </a:rPr>
              <a:t>requires mountain climbing faith!</a:t>
            </a:r>
            <a:endParaRPr lang="en-US" sz="6000" b="1" dirty="0">
              <a:effectLst>
                <a:outerShdw blurRad="38100" dist="38100" dir="2700000" algn="tl">
                  <a:srgbClr val="000000">
                    <a:alpha val="43137"/>
                  </a:srgbClr>
                </a:outerShdw>
              </a:effectLst>
              <a:latin typeface="Invitatio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800" b="1" dirty="0">
                <a:solidFill>
                  <a:schemeClr val="bg1"/>
                </a:solidFill>
                <a:latin typeface="Times New Roman" panose="02020603050405020304" pitchFamily="18" charset="0"/>
                <a:cs typeface="Times New Roman" panose="02020603050405020304" pitchFamily="18" charset="0"/>
              </a:rPr>
              <a:t>“Believer” is found only 2x in the NT.</a:t>
            </a:r>
          </a:p>
          <a:p>
            <a:pPr marL="5953" indent="0" algn="ctr">
              <a:buNone/>
            </a:pPr>
            <a:r>
              <a:rPr lang="en-US" altLang="en-US" sz="3600" b="1" dirty="0">
                <a:latin typeface="Times New Roman" panose="02020603050405020304" pitchFamily="18" charset="0"/>
                <a:cs typeface="Times New Roman" panose="02020603050405020304" pitchFamily="18" charset="0"/>
              </a:rPr>
              <a:t>Acts 4:14 and 1 Tim. 4:12</a:t>
            </a:r>
          </a:p>
          <a:p>
            <a:pPr marL="5953" indent="0" algn="ctr">
              <a:buNone/>
            </a:pPr>
            <a:r>
              <a:rPr lang="en-US" altLang="en-US" sz="3600" b="1" dirty="0">
                <a:solidFill>
                  <a:schemeClr val="bg1"/>
                </a:solidFill>
                <a:latin typeface="Times New Roman" panose="02020603050405020304" pitchFamily="18" charset="0"/>
                <a:cs typeface="Times New Roman" panose="02020603050405020304" pitchFamily="18" charset="0"/>
              </a:rPr>
              <a:t>Ro 10:10 </a:t>
            </a:r>
            <a:r>
              <a:rPr lang="en-US" altLang="en-US" sz="4000" b="1" dirty="0">
                <a:solidFill>
                  <a:srgbClr val="FFFF00"/>
                </a:solidFill>
                <a:latin typeface="Invitation" pitchFamily="2" charset="0"/>
                <a:cs typeface="Times New Roman" panose="02020603050405020304" pitchFamily="18" charset="0"/>
              </a:rPr>
              <a:t>“</a:t>
            </a:r>
            <a:r>
              <a:rPr lang="en-US" altLang="en-US" sz="4000" b="1" u="sng" dirty="0">
                <a:solidFill>
                  <a:srgbClr val="FFFF00"/>
                </a:solidFill>
                <a:latin typeface="Invitation" pitchFamily="2" charset="0"/>
                <a:cs typeface="Times New Roman" panose="02020603050405020304" pitchFamily="18" charset="0"/>
              </a:rPr>
              <a:t>with the heart man believeth </a:t>
            </a:r>
            <a:r>
              <a:rPr lang="en-US" altLang="en-US" sz="4000" b="1" dirty="0">
                <a:solidFill>
                  <a:srgbClr val="FFFF00"/>
                </a:solidFill>
                <a:latin typeface="Invitation" pitchFamily="2" charset="0"/>
                <a:cs typeface="Times New Roman" panose="02020603050405020304" pitchFamily="18" charset="0"/>
              </a:rPr>
              <a:t>unto righteousness”</a:t>
            </a:r>
          </a:p>
          <a:p>
            <a:pPr marL="5953" indent="0" algn="ctr">
              <a:spcBef>
                <a:spcPts val="1200"/>
              </a:spcBef>
              <a:buNone/>
            </a:pPr>
            <a:r>
              <a:rPr lang="en-US" altLang="en-US" sz="4400" b="1" dirty="0">
                <a:solidFill>
                  <a:schemeClr val="bg1"/>
                </a:solidFill>
                <a:latin typeface="Times New Roman" panose="02020603050405020304" pitchFamily="18" charset="0"/>
                <a:cs typeface="Times New Roman" panose="02020603050405020304" pitchFamily="18" charset="0"/>
              </a:rPr>
              <a:t>A genuine heart trust should motivate us </a:t>
            </a:r>
          </a:p>
          <a:p>
            <a:pPr marL="5953" indent="0" algn="ctr">
              <a:buNone/>
            </a:pPr>
            <a:r>
              <a:rPr lang="en-US" altLang="en-US" sz="4400" b="1" dirty="0">
                <a:solidFill>
                  <a:schemeClr val="bg1"/>
                </a:solidFill>
                <a:latin typeface="Times New Roman" panose="02020603050405020304" pitchFamily="18" charset="0"/>
                <a:cs typeface="Times New Roman" panose="02020603050405020304" pitchFamily="18" charset="0"/>
              </a:rPr>
              <a:t>to become a “disciple.”  (used </a:t>
            </a:r>
            <a:r>
              <a:rPr lang="en-US" sz="4800" b="1" dirty="0">
                <a:solidFill>
                  <a:schemeClr val="bg1"/>
                </a:solidFill>
                <a:latin typeface="Times New Roman" panose="02020603050405020304" pitchFamily="18" charset="0"/>
                <a:cs typeface="Times New Roman" panose="02020603050405020304" pitchFamily="18" charset="0"/>
              </a:rPr>
              <a:t>255 X!)</a:t>
            </a:r>
          </a:p>
          <a:p>
            <a:pPr marL="5953" indent="0" algn="ctr">
              <a:buNone/>
            </a:pPr>
            <a:r>
              <a:rPr lang="en-US" sz="4400" b="1" dirty="0" err="1">
                <a:solidFill>
                  <a:srgbClr val="FFC000"/>
                </a:solidFill>
                <a:latin typeface="Times New Roman" panose="02020603050405020304" pitchFamily="18" charset="0"/>
                <a:cs typeface="Times New Roman" panose="02020603050405020304" pitchFamily="18" charset="0"/>
              </a:rPr>
              <a:t>Mathētēs</a:t>
            </a:r>
            <a:r>
              <a:rPr lang="en-US" sz="4400" b="1" dirty="0">
                <a:solidFill>
                  <a:srgbClr val="FFC000"/>
                </a:solidFill>
                <a:latin typeface="Times New Roman" panose="02020603050405020304" pitchFamily="18" charset="0"/>
                <a:cs typeface="Times New Roman" panose="02020603050405020304" pitchFamily="18" charset="0"/>
              </a:rPr>
              <a:t>: to learn, understand, follow!  </a:t>
            </a:r>
          </a:p>
          <a:p>
            <a:pPr marL="5953" indent="0" algn="ctr">
              <a:buNone/>
            </a:pPr>
            <a:r>
              <a:rPr lang="en-US" altLang="en-US" sz="4800" b="1"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John 14:21 </a:t>
            </a:r>
            <a:r>
              <a:rPr lang="en-US" altLang="en-US" sz="4000" b="1" dirty="0">
                <a:solidFill>
                  <a:srgbClr val="FFFF00"/>
                </a:solidFill>
                <a:latin typeface="Invitation" pitchFamily="2" charset="0"/>
                <a:cs typeface="Times New Roman" panose="02020603050405020304" pitchFamily="18" charset="0"/>
              </a:rPr>
              <a:t>“He that hath my commandments, and </a:t>
            </a:r>
            <a:r>
              <a:rPr lang="en-US" altLang="en-US" sz="4000" b="1" dirty="0" err="1">
                <a:solidFill>
                  <a:srgbClr val="FFFF00"/>
                </a:solidFill>
                <a:latin typeface="Invitation" pitchFamily="2" charset="0"/>
                <a:cs typeface="Times New Roman" panose="02020603050405020304" pitchFamily="18" charset="0"/>
              </a:rPr>
              <a:t>keepeth</a:t>
            </a:r>
            <a:r>
              <a:rPr lang="en-US" altLang="en-US" sz="4000" b="1" dirty="0">
                <a:solidFill>
                  <a:srgbClr val="FFFF00"/>
                </a:solidFill>
                <a:latin typeface="Invitation" pitchFamily="2" charset="0"/>
                <a:cs typeface="Times New Roman" panose="02020603050405020304" pitchFamily="18" charset="0"/>
              </a:rPr>
              <a:t> them, he it is that loveth me…and I will love him, </a:t>
            </a: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and </a:t>
            </a:r>
            <a:r>
              <a:rPr lang="en-US" altLang="en-US" sz="5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will manifest myself to him</a:t>
            </a: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 “</a:t>
            </a:r>
          </a:p>
          <a:p>
            <a:pPr marL="5953" indent="0">
              <a:buNone/>
            </a:pP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82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anim calcmode="lin" valueType="num">
                                      <p:cBhvr>
                                        <p:cTn id="7"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9218">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218">
                                            <p:txEl>
                                              <p:pRg st="4" end="4"/>
                                            </p:txEl>
                                          </p:spTgt>
                                        </p:tgtEl>
                                        <p:attrNameLst>
                                          <p:attrName>style.visibility</p:attrName>
                                        </p:attrNameLst>
                                      </p:cBhvr>
                                      <p:to>
                                        <p:strVal val="visible"/>
                                      </p:to>
                                    </p:set>
                                    <p:anim calcmode="lin" valueType="num">
                                      <p:cBhvr>
                                        <p:cTn id="12" dur="500" fill="hold"/>
                                        <p:tgtEl>
                                          <p:spTgt spid="9218">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9218">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9218">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p:cTn id="19" dur="1000" fill="hold"/>
                                        <p:tgtEl>
                                          <p:spTgt spid="9218">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9218">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9218">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92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18">
                                            <p:txEl>
                                              <p:pRg st="6" end="6"/>
                                            </p:txEl>
                                          </p:spTgt>
                                        </p:tgtEl>
                                        <p:attrNameLst>
                                          <p:attrName>style.visibility</p:attrName>
                                        </p:attrNameLst>
                                      </p:cBhvr>
                                      <p:to>
                                        <p:strVal val="visible"/>
                                      </p:to>
                                    </p:set>
                                    <p:animEffect transition="in" filter="wipe(down)">
                                      <p:cBhvr>
                                        <p:cTn id="27" dur="500"/>
                                        <p:tgtEl>
                                          <p:spTgt spid="92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218">
                                            <p:txEl>
                                              <p:pRg st="7" end="7"/>
                                            </p:txEl>
                                          </p:spTgt>
                                        </p:tgtEl>
                                        <p:attrNameLst>
                                          <p:attrName>style.visibility</p:attrName>
                                        </p:attrNameLst>
                                      </p:cBhvr>
                                      <p:to>
                                        <p:strVal val="visible"/>
                                      </p:to>
                                    </p:set>
                                    <p:anim calcmode="lin" valueType="num">
                                      <p:cBhvr>
                                        <p:cTn id="32" dur="500" fill="hold"/>
                                        <p:tgtEl>
                                          <p:spTgt spid="9218">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9218">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92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000" b="1" dirty="0">
                <a:solidFill>
                  <a:schemeClr val="bg1"/>
                </a:solidFill>
                <a:latin typeface="Times New Roman" panose="02020603050405020304" pitchFamily="18" charset="0"/>
                <a:cs typeface="Times New Roman" panose="02020603050405020304" pitchFamily="18" charset="0"/>
              </a:rPr>
              <a:t>It was in the parable of the sower and seeds that Jesus mentioned the seed (God’s word) that fell on rocky soil and </a:t>
            </a:r>
            <a:r>
              <a:rPr lang="en-US" sz="4000" b="1" dirty="0">
                <a:solidFill>
                  <a:srgbClr val="FFFF00"/>
                </a:solidFill>
                <a:latin typeface="Invitation" pitchFamily="2" charset="0"/>
                <a:cs typeface="Times New Roman" panose="02020603050405020304" pitchFamily="18" charset="0"/>
              </a:rPr>
              <a:t>“had not root in themselves…” </a:t>
            </a:r>
          </a:p>
          <a:p>
            <a:pPr marL="5953" indent="0" algn="ctr">
              <a:buNone/>
            </a:pPr>
            <a:r>
              <a:rPr lang="en-US" sz="4000" b="1" dirty="0">
                <a:solidFill>
                  <a:schemeClr val="bg1"/>
                </a:solidFill>
                <a:latin typeface="Times New Roman" panose="02020603050405020304" pitchFamily="18" charset="0"/>
                <a:cs typeface="Times New Roman" panose="02020603050405020304" pitchFamily="18" charset="0"/>
              </a:rPr>
              <a:t>and so withered under hardship.  (Mt 13:21)</a:t>
            </a:r>
          </a:p>
          <a:p>
            <a:pPr marL="5953" indent="0" algn="ctr">
              <a:buNone/>
            </a:pPr>
            <a:r>
              <a:rPr lang="en-US" sz="4400" b="1" dirty="0">
                <a:solidFill>
                  <a:schemeClr val="bg1"/>
                </a:solidFill>
                <a:latin typeface="Times New Roman" panose="02020603050405020304" pitchFamily="18" charset="0"/>
                <a:cs typeface="Times New Roman" panose="02020603050405020304" pitchFamily="18" charset="0"/>
              </a:rPr>
              <a:t>There is a way we can “deepen” the soil of our devotion to God’s word and ways!</a:t>
            </a:r>
          </a:p>
          <a:p>
            <a:pPr marL="5953" indent="0" algn="ctr">
              <a:buNone/>
            </a:pPr>
            <a:r>
              <a:rPr lang="en-US" altLang="en-US" sz="40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a:t>
            </a:r>
            <a:r>
              <a:rPr lang="en-US" altLang="en-US" sz="4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Sow to yourselves in righteousness, reap in mercy; </a:t>
            </a:r>
          </a:p>
          <a:p>
            <a:pPr marL="5953" indent="0" algn="ctr">
              <a:buNone/>
            </a:pPr>
            <a:r>
              <a:rPr lang="en-US" altLang="en-US" sz="48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break up your fallow ground: </a:t>
            </a:r>
          </a:p>
          <a:p>
            <a:pPr marL="5953" indent="0" algn="ctr">
              <a:buNone/>
            </a:pPr>
            <a:r>
              <a:rPr lang="en-US" altLang="en-US" sz="4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for it is time to seek the LORD, </a:t>
            </a:r>
          </a:p>
          <a:p>
            <a:pPr marL="5953" indent="0" algn="ctr">
              <a:buNone/>
            </a:pPr>
            <a:r>
              <a:rPr lang="en-US" altLang="en-US" sz="4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till he come and rain righteousness upon you.” </a:t>
            </a:r>
          </a:p>
          <a:p>
            <a:pPr marL="5953" indent="0" algn="ctr">
              <a:buNone/>
            </a:pPr>
            <a:r>
              <a:rPr lang="en-US" alt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Hosea 10:12  and Jer. 4:3 </a:t>
            </a:r>
          </a:p>
          <a:p>
            <a:pPr marL="5953" indent="0" algn="ctr">
              <a:buNone/>
            </a:pPr>
            <a:endParaRPr lang="en-US" altLang="en-US" sz="4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endParaRPr>
          </a:p>
        </p:txBody>
      </p:sp>
    </p:spTree>
    <p:extLst>
      <p:ext uri="{BB962C8B-B14F-4D97-AF65-F5344CB8AC3E}">
        <p14:creationId xmlns:p14="http://schemas.microsoft.com/office/powerpoint/2010/main" val="14080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21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14" dur="500"/>
                                        <p:tgtEl>
                                          <p:spTgt spid="921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anim calcmode="lin" valueType="num">
                                      <p:cBhvr>
                                        <p:cTn id="19"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218">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921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218">
                                            <p:txEl>
                                              <p:pRg st="4" end="4"/>
                                            </p:txEl>
                                          </p:spTgt>
                                        </p:tgtEl>
                                        <p:attrNameLst>
                                          <p:attrName>style.visibility</p:attrName>
                                        </p:attrNameLst>
                                      </p:cBhvr>
                                      <p:to>
                                        <p:strVal val="visible"/>
                                      </p:to>
                                    </p:set>
                                    <p:anim calcmode="lin" valueType="num">
                                      <p:cBhvr>
                                        <p:cTn id="26" dur="1000" fill="hold"/>
                                        <p:tgtEl>
                                          <p:spTgt spid="9218">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9218">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9218">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921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218">
                                            <p:txEl>
                                              <p:pRg st="5" end="5"/>
                                            </p:txEl>
                                          </p:spTgt>
                                        </p:tgtEl>
                                        <p:attrNameLst>
                                          <p:attrName>style.visibility</p:attrName>
                                        </p:attrNameLst>
                                      </p:cBhvr>
                                      <p:to>
                                        <p:strVal val="visible"/>
                                      </p:to>
                                    </p:set>
                                    <p:animEffect transition="in" filter="fade">
                                      <p:cBhvr>
                                        <p:cTn id="34" dur="1000"/>
                                        <p:tgtEl>
                                          <p:spTgt spid="9218">
                                            <p:txEl>
                                              <p:pRg st="5" end="5"/>
                                            </p:txEl>
                                          </p:spTgt>
                                        </p:tgtEl>
                                      </p:cBhvr>
                                    </p:animEffect>
                                    <p:anim calcmode="lin" valueType="num">
                                      <p:cBhvr>
                                        <p:cTn id="35" dur="1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218">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218">
                                            <p:txEl>
                                              <p:pRg st="6" end="6"/>
                                            </p:txEl>
                                          </p:spTgt>
                                        </p:tgtEl>
                                        <p:attrNameLst>
                                          <p:attrName>style.visibility</p:attrName>
                                        </p:attrNameLst>
                                      </p:cBhvr>
                                      <p:to>
                                        <p:strVal val="visible"/>
                                      </p:to>
                                    </p:set>
                                    <p:animEffect transition="in" filter="fade">
                                      <p:cBhvr>
                                        <p:cTn id="39" dur="1000"/>
                                        <p:tgtEl>
                                          <p:spTgt spid="9218">
                                            <p:txEl>
                                              <p:pRg st="6" end="6"/>
                                            </p:txEl>
                                          </p:spTgt>
                                        </p:tgtEl>
                                      </p:cBhvr>
                                    </p:animEffect>
                                    <p:anim calcmode="lin" valueType="num">
                                      <p:cBhvr>
                                        <p:cTn id="40" dur="1000" fill="hold"/>
                                        <p:tgtEl>
                                          <p:spTgt spid="921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218">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218">
                                            <p:txEl>
                                              <p:pRg st="7" end="7"/>
                                            </p:txEl>
                                          </p:spTgt>
                                        </p:tgtEl>
                                        <p:attrNameLst>
                                          <p:attrName>style.visibility</p:attrName>
                                        </p:attrNameLst>
                                      </p:cBhvr>
                                      <p:to>
                                        <p:strVal val="visible"/>
                                      </p:to>
                                    </p:set>
                                    <p:animEffect transition="in" filter="fade">
                                      <p:cBhvr>
                                        <p:cTn id="44" dur="1000"/>
                                        <p:tgtEl>
                                          <p:spTgt spid="9218">
                                            <p:txEl>
                                              <p:pRg st="7" end="7"/>
                                            </p:txEl>
                                          </p:spTgt>
                                        </p:tgtEl>
                                      </p:cBhvr>
                                    </p:animEffect>
                                    <p:anim calcmode="lin" valueType="num">
                                      <p:cBhvr>
                                        <p:cTn id="45" dur="1000" fill="hold"/>
                                        <p:tgtEl>
                                          <p:spTgt spid="921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921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altLang="en-US" sz="4400" b="1" dirty="0">
                <a:solidFill>
                  <a:schemeClr val="bg1"/>
                </a:solidFill>
                <a:latin typeface="Times New Roman" panose="02020603050405020304" pitchFamily="18" charset="0"/>
                <a:cs typeface="Times New Roman" panose="02020603050405020304" pitchFamily="18" charset="0"/>
              </a:rPr>
              <a:t>“Fallow ground” has been repeatedly,</a:t>
            </a:r>
          </a:p>
          <a:p>
            <a:pPr marL="5953" indent="0" algn="ctr">
              <a:buNone/>
            </a:pPr>
            <a:r>
              <a:rPr lang="en-US" altLang="en-US" sz="4400" b="1" dirty="0">
                <a:solidFill>
                  <a:schemeClr val="bg1"/>
                </a:solidFill>
                <a:latin typeface="Times New Roman" panose="02020603050405020304" pitchFamily="18" charset="0"/>
                <a:cs typeface="Times New Roman" panose="02020603050405020304" pitchFamily="18" charset="0"/>
              </a:rPr>
              <a:t> but </a:t>
            </a:r>
            <a:r>
              <a:rPr lang="en-US" altLang="en-US" sz="4400" b="1" u="sng" dirty="0">
                <a:solidFill>
                  <a:srgbClr val="FFC000"/>
                </a:solidFill>
                <a:latin typeface="Times New Roman" panose="02020603050405020304" pitchFamily="18" charset="0"/>
                <a:cs typeface="Times New Roman" panose="02020603050405020304" pitchFamily="18" charset="0"/>
              </a:rPr>
              <a:t>shallowly</a:t>
            </a:r>
            <a:r>
              <a:rPr lang="en-US" altLang="en-US" sz="4400" b="1" dirty="0">
                <a:solidFill>
                  <a:schemeClr val="bg1"/>
                </a:solidFill>
                <a:latin typeface="Times New Roman" panose="02020603050405020304" pitchFamily="18" charset="0"/>
                <a:cs typeface="Times New Roman" panose="02020603050405020304" pitchFamily="18" charset="0"/>
              </a:rPr>
              <a:t> plowed </a:t>
            </a:r>
            <a:r>
              <a:rPr lang="en-US" altLang="en-US" sz="4400" b="1" i="1" dirty="0">
                <a:solidFill>
                  <a:schemeClr val="bg1"/>
                </a:solidFill>
                <a:latin typeface="Times New Roman" panose="02020603050405020304" pitchFamily="18" charset="0"/>
                <a:cs typeface="Times New Roman" panose="02020603050405020304" pitchFamily="18" charset="0"/>
              </a:rPr>
              <a:t>(forming a plow pan)</a:t>
            </a:r>
          </a:p>
          <a:p>
            <a:pPr marL="5953" indent="0" algn="ctr">
              <a:buNone/>
            </a:pPr>
            <a:r>
              <a:rPr lang="en-US" altLang="en-US" sz="4400" b="1" dirty="0">
                <a:solidFill>
                  <a:schemeClr val="bg1"/>
                </a:solidFill>
                <a:latin typeface="Times New Roman" panose="02020603050405020304" pitchFamily="18" charset="0"/>
                <a:cs typeface="Times New Roman" panose="02020603050405020304" pitchFamily="18" charset="0"/>
              </a:rPr>
              <a:t>And must be broken up with a deep plow. </a:t>
            </a:r>
            <a:endParaRPr lang="en-US" alt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953" indent="0" algn="ctr">
              <a:buNone/>
            </a:pPr>
            <a:endParaRPr lang="en-US" altLang="en-US" sz="4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endParaRPr>
          </a:p>
        </p:txBody>
      </p:sp>
      <p:pic>
        <p:nvPicPr>
          <p:cNvPr id="1026" name="Picture 2" descr="Turbo-Max® | Great Plains International">
            <a:extLst>
              <a:ext uri="{FF2B5EF4-FFF2-40B4-BE49-F238E27FC236}">
                <a16:creationId xmlns:a16="http://schemas.microsoft.com/office/drawing/2014/main" id="{3A132431-2FEB-4F39-A935-4361738DC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43162"/>
            <a:ext cx="7848600" cy="4414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ep Plough (Plow) | WeCan Global - Komachine">
            <a:extLst>
              <a:ext uri="{FF2B5EF4-FFF2-40B4-BE49-F238E27FC236}">
                <a16:creationId xmlns:a16="http://schemas.microsoft.com/office/drawing/2014/main" id="{8AB81B49-B34F-44D7-8758-5FC2C0F6C3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634" r="6323"/>
          <a:stretch/>
        </p:blipFill>
        <p:spPr bwMode="auto">
          <a:xfrm>
            <a:off x="212324" y="3411894"/>
            <a:ext cx="405944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4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 calcmode="lin" valueType="num">
                                      <p:cBhvr>
                                        <p:cTn id="7"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21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000" b="1" dirty="0">
                <a:latin typeface="Times New Roman" panose="02020603050405020304" pitchFamily="18" charset="0"/>
                <a:cs typeface="Times New Roman" panose="02020603050405020304" pitchFamily="18" charset="0"/>
              </a:rPr>
              <a:t>This is part of what becoming a disciple is all about! </a:t>
            </a:r>
          </a:p>
          <a:p>
            <a:pPr marL="5953" indent="0" algn="ctr">
              <a:spcBef>
                <a:spcPts val="1800"/>
              </a:spcBef>
              <a:buNone/>
            </a:pPr>
            <a:r>
              <a:rPr lang="en-US" sz="4000" b="1" dirty="0">
                <a:latin typeface="Times New Roman" panose="02020603050405020304" pitchFamily="18" charset="0"/>
                <a:cs typeface="Times New Roman" panose="02020603050405020304" pitchFamily="18" charset="0"/>
              </a:rPr>
              <a:t>Matthew 4 records the effects of Jesus ministry to the multitudes such that Vs. 24,25 reveal that:</a:t>
            </a:r>
          </a:p>
          <a:p>
            <a:pPr marL="5953" indent="0">
              <a:buNone/>
            </a:pPr>
            <a:r>
              <a:rPr lang="en-US" sz="4400" b="1" dirty="0">
                <a:latin typeface="Times New Roman" panose="02020603050405020304" pitchFamily="18" charset="0"/>
                <a:cs typeface="Times New Roman" panose="02020603050405020304" pitchFamily="18" charset="0"/>
              </a:rPr>
              <a:t> </a:t>
            </a:r>
            <a:r>
              <a:rPr lang="en-US" sz="4400" b="1" dirty="0">
                <a:solidFill>
                  <a:srgbClr val="FFFF00"/>
                </a:solidFill>
                <a:latin typeface="Invitation" pitchFamily="2" charset="0"/>
                <a:cs typeface="Times New Roman" panose="02020603050405020304" pitchFamily="18" charset="0"/>
              </a:rPr>
              <a:t>“his fame went throughout all Syria: and they brought unto him all sick people that were taken with …diseases and torments, and those which were possessed with devils,  those which were lunatic, and those that had the palsy; </a:t>
            </a:r>
            <a:r>
              <a:rPr lang="en-US" sz="4800" b="1" dirty="0">
                <a:solidFill>
                  <a:srgbClr val="FFFF00"/>
                </a:solidFill>
                <a:latin typeface="Invitation" pitchFamily="2" charset="0"/>
                <a:cs typeface="Times New Roman" panose="02020603050405020304" pitchFamily="18" charset="0"/>
              </a:rPr>
              <a:t>and </a:t>
            </a:r>
            <a:r>
              <a:rPr lang="en-US" sz="48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he healed  them</a:t>
            </a:r>
            <a:r>
              <a:rPr lang="en-US" sz="4800" b="1" dirty="0">
                <a:solidFill>
                  <a:srgbClr val="FFFF00"/>
                </a:solidFill>
                <a:latin typeface="Invitation" pitchFamily="2" charset="0"/>
                <a:cs typeface="Times New Roman" panose="02020603050405020304" pitchFamily="18" charset="0"/>
              </a:rPr>
              <a:t>.</a:t>
            </a:r>
          </a:p>
          <a:p>
            <a:pPr marL="5953" indent="0" algn="ctr">
              <a:buNone/>
            </a:pPr>
            <a:r>
              <a:rPr lang="en-US" sz="4400" b="1" dirty="0">
                <a:solidFill>
                  <a:srgbClr val="FFFF00"/>
                </a:solidFill>
                <a:latin typeface="Invitation" pitchFamily="2" charset="0"/>
                <a:cs typeface="Times New Roman" panose="02020603050405020304" pitchFamily="18" charset="0"/>
              </a:rPr>
              <a:t> And there followed him great multitudes of people”</a:t>
            </a: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0418907-1C70-467C-A3E4-712DCE868CCE}"/>
              </a:ext>
            </a:extLst>
          </p:cNvPr>
          <p:cNvSpPr txBox="1"/>
          <p:nvPr/>
        </p:nvSpPr>
        <p:spPr>
          <a:xfrm>
            <a:off x="4343400" y="4495800"/>
            <a:ext cx="7551938" cy="646331"/>
          </a:xfrm>
          <a:prstGeom prst="rect">
            <a:avLst/>
          </a:prstGeom>
          <a:noFill/>
        </p:spPr>
        <p:txBody>
          <a:bodyPr wrap="square">
            <a:spAutoFit/>
          </a:bodyPr>
          <a:lstStyle/>
          <a:p>
            <a:pPr marL="5953" indent="0" algn="ctr">
              <a:buNone/>
            </a:pP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err="1">
                <a:solidFill>
                  <a:schemeClr val="bg1"/>
                </a:solidFill>
                <a:latin typeface="Times New Roman" panose="02020603050405020304" pitchFamily="18" charset="0"/>
                <a:cs typeface="Times New Roman" panose="02020603050405020304" pitchFamily="18" charset="0"/>
              </a:rPr>
              <a:t>Therapeuō</a:t>
            </a:r>
            <a:r>
              <a:rPr lang="en-US" sz="3600" b="1" dirty="0">
                <a:solidFill>
                  <a:schemeClr val="bg1"/>
                </a:solidFill>
                <a:latin typeface="Times New Roman" panose="02020603050405020304" pitchFamily="18" charset="0"/>
                <a:cs typeface="Times New Roman" panose="02020603050405020304" pitchFamily="18" charset="0"/>
              </a:rPr>
              <a:t>: waited on, relieved)</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04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randombar(horizontal)">
                                      <p:cBhvr>
                                        <p:cTn id="7" dur="500"/>
                                        <p:tgtEl>
                                          <p:spTgt spid="9218">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10" dur="500"/>
                                        <p:tgtEl>
                                          <p:spTgt spid="921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218">
                                            <p:txEl>
                                              <p:pRg st="3" end="3"/>
                                            </p:txEl>
                                          </p:spTgt>
                                        </p:tgtEl>
                                        <p:attrNameLst>
                                          <p:attrName>style.visibility</p:attrName>
                                        </p:attrNameLst>
                                      </p:cBhvr>
                                      <p:to>
                                        <p:strVal val="visible"/>
                                      </p:to>
                                    </p:set>
                                    <p:animEffect transition="in" filter="fade">
                                      <p:cBhvr>
                                        <p:cTn id="23" dur="1000"/>
                                        <p:tgtEl>
                                          <p:spTgt spid="9218">
                                            <p:txEl>
                                              <p:pRg st="3" end="3"/>
                                            </p:txEl>
                                          </p:spTgt>
                                        </p:tgtEl>
                                      </p:cBhvr>
                                    </p:animEffect>
                                    <p:anim calcmode="lin" valueType="num">
                                      <p:cBhvr>
                                        <p:cTn id="24"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92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196273" y="4572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3200" b="1" dirty="0">
                <a:solidFill>
                  <a:schemeClr val="bg1"/>
                </a:solidFill>
                <a:latin typeface="Times New Roman" panose="02020603050405020304" pitchFamily="18" charset="0"/>
                <a:cs typeface="Times New Roman" panose="02020603050405020304" pitchFamily="18" charset="0"/>
              </a:rPr>
              <a:t>Mt 5:1</a:t>
            </a:r>
            <a:r>
              <a:rPr lang="en-US" sz="4000" b="1" dirty="0">
                <a:solidFill>
                  <a:srgbClr val="FFFF00"/>
                </a:solidFill>
                <a:latin typeface="Invitation" pitchFamily="2" charset="0"/>
                <a:cs typeface="Times New Roman" panose="02020603050405020304" pitchFamily="18" charset="0"/>
              </a:rPr>
              <a:t>“And seeing the multitudes, he went up into a mountain:</a:t>
            </a:r>
          </a:p>
          <a:p>
            <a:pPr marL="5953" indent="0" algn="ctr">
              <a:buNone/>
            </a:pPr>
            <a:r>
              <a:rPr lang="en-US" sz="4000" b="1" dirty="0">
                <a:solidFill>
                  <a:srgbClr val="FFFF00"/>
                </a:solidFill>
                <a:latin typeface="Invitation" pitchFamily="2" charset="0"/>
                <a:cs typeface="Times New Roman" panose="02020603050405020304" pitchFamily="18" charset="0"/>
              </a:rPr>
              <a:t> and when he was set, </a:t>
            </a:r>
            <a:r>
              <a:rPr lang="en-US" sz="4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his disciples came unto him: </a:t>
            </a:r>
            <a:endParaRPr lang="en-US" sz="40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endParaRPr>
          </a:p>
          <a:p>
            <a:pPr marL="5953" indent="0" algn="ctr">
              <a:buNone/>
            </a:pPr>
            <a:r>
              <a:rPr lang="en-US" sz="3200" b="1" dirty="0">
                <a:solidFill>
                  <a:schemeClr val="bg1"/>
                </a:solidFill>
                <a:latin typeface="Invitation" pitchFamily="2" charset="0"/>
                <a:cs typeface="Times New Roman" panose="02020603050405020304" pitchFamily="18" charset="0"/>
              </a:rPr>
              <a:t>2</a:t>
            </a:r>
            <a:r>
              <a:rPr lang="en-US" sz="3200" b="1" dirty="0">
                <a:solidFill>
                  <a:srgbClr val="FFFF00"/>
                </a:solidFill>
                <a:latin typeface="Invitation" pitchFamily="2" charset="0"/>
                <a:cs typeface="Times New Roman" panose="02020603050405020304" pitchFamily="18" charset="0"/>
              </a:rPr>
              <a:t> </a:t>
            </a:r>
            <a:r>
              <a:rPr lang="en-US" sz="4000" b="1" dirty="0">
                <a:solidFill>
                  <a:srgbClr val="FFFF00"/>
                </a:solidFill>
                <a:latin typeface="Invitation" pitchFamily="2" charset="0"/>
                <a:cs typeface="Times New Roman" panose="02020603050405020304" pitchFamily="18" charset="0"/>
              </a:rPr>
              <a:t> And he opened his mouth, and taught them, saying, </a:t>
            </a:r>
          </a:p>
          <a:p>
            <a:pPr marL="5953" indent="0" algn="ctr">
              <a:buNone/>
            </a:pPr>
            <a:r>
              <a:rPr lang="en-US" sz="2800" b="1" dirty="0">
                <a:solidFill>
                  <a:schemeClr val="bg1"/>
                </a:solidFill>
                <a:latin typeface="Invitation" pitchFamily="2" charset="0"/>
                <a:cs typeface="Times New Roman" panose="02020603050405020304" pitchFamily="18" charset="0"/>
              </a:rPr>
              <a:t>3-12</a:t>
            </a:r>
            <a:r>
              <a:rPr lang="en-US" sz="4400" b="1" dirty="0">
                <a:solidFill>
                  <a:srgbClr val="FFFF00"/>
                </a:solidFill>
                <a:latin typeface="Invitation" pitchFamily="2" charset="0"/>
                <a:cs typeface="Times New Roman" panose="02020603050405020304" pitchFamily="18" charset="0"/>
              </a:rPr>
              <a:t>  Blessed</a:t>
            </a:r>
            <a:r>
              <a:rPr lang="en-US" sz="4000" b="1" dirty="0">
                <a:solidFill>
                  <a:srgbClr val="FFFF00"/>
                </a:solidFill>
                <a:latin typeface="Invitation" pitchFamily="2"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(Makarios: supremely fortunate) </a:t>
            </a:r>
          </a:p>
          <a:p>
            <a:pPr marL="5953" indent="0" algn="ctr">
              <a:buNone/>
            </a:pPr>
            <a:r>
              <a:rPr lang="en-US" sz="4400" b="1" dirty="0">
                <a:solidFill>
                  <a:srgbClr val="FFFF00"/>
                </a:solidFill>
                <a:latin typeface="Invitation" pitchFamily="2" charset="0"/>
                <a:cs typeface="Times New Roman" panose="02020603050405020304" pitchFamily="18" charset="0"/>
              </a:rPr>
              <a:t>Are the poor in spirit…They that mourn…The meek…</a:t>
            </a:r>
          </a:p>
          <a:p>
            <a:pPr marL="5953" indent="0" algn="ctr">
              <a:buNone/>
            </a:pPr>
            <a:r>
              <a:rPr lang="en-US" sz="4400" b="1" dirty="0">
                <a:solidFill>
                  <a:srgbClr val="FFFF00"/>
                </a:solidFill>
                <a:latin typeface="Invitation" pitchFamily="2" charset="0"/>
                <a:cs typeface="Times New Roman" panose="02020603050405020304" pitchFamily="18" charset="0"/>
              </a:rPr>
              <a:t>They which hunger and thirst for righteousness…</a:t>
            </a:r>
          </a:p>
          <a:p>
            <a:pPr marL="5953" indent="0" algn="ctr">
              <a:buNone/>
            </a:pPr>
            <a:r>
              <a:rPr lang="en-US" sz="4400" b="1" dirty="0">
                <a:solidFill>
                  <a:srgbClr val="FFFF00"/>
                </a:solidFill>
                <a:latin typeface="Invitation" pitchFamily="2" charset="0"/>
                <a:cs typeface="Times New Roman" panose="02020603050405020304" pitchFamily="18" charset="0"/>
              </a:rPr>
              <a:t>The merciful…the pure in heart…the peacemakers…</a:t>
            </a:r>
          </a:p>
          <a:p>
            <a:pPr marL="5953" indent="0" algn="ctr">
              <a:buNone/>
            </a:pPr>
            <a:r>
              <a:rPr lang="en-US" sz="4400" b="1" dirty="0">
                <a:solidFill>
                  <a:srgbClr val="FFFF00"/>
                </a:solidFill>
                <a:latin typeface="Invitation" pitchFamily="2" charset="0"/>
                <a:cs typeface="Times New Roman" panose="02020603050405020304" pitchFamily="18" charset="0"/>
              </a:rPr>
              <a:t>They which are persecuted for righteousness sake…</a:t>
            </a:r>
          </a:p>
          <a:p>
            <a:pPr marL="5953" indent="0" algn="ctr">
              <a:buNone/>
            </a:pPr>
            <a:r>
              <a:rPr lang="en-US" sz="4800" b="1" dirty="0">
                <a:solidFill>
                  <a:srgbClr val="FFFF00"/>
                </a:solidFill>
                <a:latin typeface="Invitation" pitchFamily="2" charset="0"/>
                <a:cs typeface="Times New Roman" panose="02020603050405020304" pitchFamily="18" charset="0"/>
              </a:rPr>
              <a:t>Rejoice and be exceeding glad </a:t>
            </a:r>
          </a:p>
          <a:p>
            <a:pPr marL="5953" indent="0" algn="ctr">
              <a:buNone/>
            </a:pPr>
            <a:r>
              <a:rPr lang="en-US" sz="4800" b="1" dirty="0">
                <a:solidFill>
                  <a:srgbClr val="FFFF00"/>
                </a:solidFill>
                <a:latin typeface="Invitation" pitchFamily="2" charset="0"/>
                <a:cs typeface="Times New Roman" panose="02020603050405020304" pitchFamily="18" charset="0"/>
              </a:rPr>
              <a:t>for Great is your reward in Heaven!”</a:t>
            </a:r>
          </a:p>
          <a:p>
            <a:pPr marL="5953" indent="0" algn="ctr">
              <a:buNone/>
            </a:pPr>
            <a:endParaRPr lang="en-US" sz="4800" b="1" dirty="0">
              <a:solidFill>
                <a:srgbClr val="FFFF00"/>
              </a:solidFill>
              <a:latin typeface="Invitation" pitchFamily="2" charset="0"/>
              <a:cs typeface="Times New Roman" panose="02020603050405020304" pitchFamily="18" charset="0"/>
            </a:endParaRPr>
          </a:p>
          <a:p>
            <a:pPr marL="5953" indent="0">
              <a:buNone/>
            </a:pP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anim calcmode="lin" valueType="num">
                                      <p:cBhvr>
                                        <p:cTn id="7" dur="10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9218">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921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218">
                                            <p:txEl>
                                              <p:pRg st="4" end="4"/>
                                            </p:txEl>
                                          </p:spTgt>
                                        </p:tgtEl>
                                        <p:attrNameLst>
                                          <p:attrName>style.visibility</p:attrName>
                                        </p:attrNameLst>
                                      </p:cBhvr>
                                      <p:to>
                                        <p:strVal val="visible"/>
                                      </p:to>
                                    </p:set>
                                    <p:animEffect transition="in" filter="randombar(horizontal)">
                                      <p:cBhvr>
                                        <p:cTn id="15" dur="500"/>
                                        <p:tgtEl>
                                          <p:spTgt spid="9218">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9218">
                                            <p:txEl>
                                              <p:pRg st="5" end="5"/>
                                            </p:txEl>
                                          </p:spTgt>
                                        </p:tgtEl>
                                        <p:attrNameLst>
                                          <p:attrName>style.visibility</p:attrName>
                                        </p:attrNameLst>
                                      </p:cBhvr>
                                      <p:to>
                                        <p:strVal val="visible"/>
                                      </p:to>
                                    </p:set>
                                    <p:animEffect transition="in" filter="randombar(horizontal)">
                                      <p:cBhvr>
                                        <p:cTn id="18" dur="500"/>
                                        <p:tgtEl>
                                          <p:spTgt spid="9218">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9218">
                                            <p:txEl>
                                              <p:pRg st="6" end="6"/>
                                            </p:txEl>
                                          </p:spTgt>
                                        </p:tgtEl>
                                        <p:attrNameLst>
                                          <p:attrName>style.visibility</p:attrName>
                                        </p:attrNameLst>
                                      </p:cBhvr>
                                      <p:to>
                                        <p:strVal val="visible"/>
                                      </p:to>
                                    </p:set>
                                    <p:animEffect transition="in" filter="randombar(horizontal)">
                                      <p:cBhvr>
                                        <p:cTn id="21" dur="500"/>
                                        <p:tgtEl>
                                          <p:spTgt spid="9218">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218">
                                            <p:txEl>
                                              <p:pRg st="7" end="7"/>
                                            </p:txEl>
                                          </p:spTgt>
                                        </p:tgtEl>
                                        <p:attrNameLst>
                                          <p:attrName>style.visibility</p:attrName>
                                        </p:attrNameLst>
                                      </p:cBhvr>
                                      <p:to>
                                        <p:strVal val="visible"/>
                                      </p:to>
                                    </p:set>
                                    <p:animEffect transition="in" filter="randombar(horizontal)">
                                      <p:cBhvr>
                                        <p:cTn id="24" dur="500"/>
                                        <p:tgtEl>
                                          <p:spTgt spid="9218">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218">
                                            <p:txEl>
                                              <p:pRg st="8" end="8"/>
                                            </p:txEl>
                                          </p:spTgt>
                                        </p:tgtEl>
                                        <p:attrNameLst>
                                          <p:attrName>style.visibility</p:attrName>
                                        </p:attrNameLst>
                                      </p:cBhvr>
                                      <p:to>
                                        <p:strVal val="visible"/>
                                      </p:to>
                                    </p:set>
                                    <p:animEffect transition="in" filter="fade">
                                      <p:cBhvr>
                                        <p:cTn id="29" dur="1000"/>
                                        <p:tgtEl>
                                          <p:spTgt spid="9218">
                                            <p:txEl>
                                              <p:pRg st="8" end="8"/>
                                            </p:txEl>
                                          </p:spTgt>
                                        </p:tgtEl>
                                      </p:cBhvr>
                                    </p:animEffect>
                                    <p:anim calcmode="lin" valueType="num">
                                      <p:cBhvr>
                                        <p:cTn id="30" dur="1000" fill="hold"/>
                                        <p:tgtEl>
                                          <p:spTgt spid="9218">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9218">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218">
                                            <p:txEl>
                                              <p:pRg st="9" end="9"/>
                                            </p:txEl>
                                          </p:spTgt>
                                        </p:tgtEl>
                                        <p:attrNameLst>
                                          <p:attrName>style.visibility</p:attrName>
                                        </p:attrNameLst>
                                      </p:cBhvr>
                                      <p:to>
                                        <p:strVal val="visible"/>
                                      </p:to>
                                    </p:set>
                                    <p:animEffect transition="in" filter="fade">
                                      <p:cBhvr>
                                        <p:cTn id="34" dur="1000"/>
                                        <p:tgtEl>
                                          <p:spTgt spid="9218">
                                            <p:txEl>
                                              <p:pRg st="9" end="9"/>
                                            </p:txEl>
                                          </p:spTgt>
                                        </p:tgtEl>
                                      </p:cBhvr>
                                    </p:animEffect>
                                    <p:anim calcmode="lin" valueType="num">
                                      <p:cBhvr>
                                        <p:cTn id="35" dur="1000" fill="hold"/>
                                        <p:tgtEl>
                                          <p:spTgt spid="9218">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921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76200" y="2492407"/>
            <a:ext cx="7696200" cy="4190999"/>
          </a:xfrm>
        </p:spPr>
        <p:txBody>
          <a:bodyPr/>
          <a:lstStyle/>
          <a:p>
            <a:pPr marL="0" indent="0" algn="ctr">
              <a:buNone/>
            </a:pPr>
            <a:r>
              <a:rPr lang="en-US" altLang="en-US" sz="4000" dirty="0">
                <a:latin typeface="Times New Roman" panose="02020603050405020304" pitchFamily="18" charset="0"/>
                <a:cs typeface="Times New Roman" panose="02020603050405020304" pitchFamily="18" charset="0"/>
              </a:rPr>
              <a:t>	</a:t>
            </a:r>
            <a:endParaRPr lang="en-US" altLang="en-US" sz="2000" dirty="0"/>
          </a:p>
        </p:txBody>
      </p:sp>
      <p:sp>
        <p:nvSpPr>
          <p:cNvPr id="5" name="TextBox 4">
            <a:extLst>
              <a:ext uri="{FF2B5EF4-FFF2-40B4-BE49-F238E27FC236}">
                <a16:creationId xmlns:a16="http://schemas.microsoft.com/office/drawing/2014/main" id="{95663FC2-C099-4F6B-8D73-6AD06625AF6A}"/>
              </a:ext>
            </a:extLst>
          </p:cNvPr>
          <p:cNvSpPr txBox="1"/>
          <p:nvPr/>
        </p:nvSpPr>
        <p:spPr>
          <a:xfrm>
            <a:off x="304800" y="152400"/>
            <a:ext cx="11734800" cy="3908762"/>
          </a:xfrm>
          <a:prstGeom prst="rect">
            <a:avLst/>
          </a:prstGeom>
          <a:noFill/>
        </p:spPr>
        <p:txBody>
          <a:bodyPr wrap="square">
            <a:spAutoFit/>
          </a:bodyPr>
          <a:lstStyle/>
          <a:p>
            <a:pPr marL="0" indent="0" algn="ctr">
              <a:buNone/>
            </a:pPr>
            <a:r>
              <a:rPr lang="en-US" altLang="en-US" sz="4000" b="1" dirty="0">
                <a:latin typeface="Times New Roman" panose="02020603050405020304" pitchFamily="18" charset="0"/>
                <a:cs typeface="Times New Roman" panose="02020603050405020304" pitchFamily="18" charset="0"/>
              </a:rPr>
              <a:t>Only those who were willing to climb the mountain heard the remarkable truths about God’s Kingdom.</a:t>
            </a:r>
          </a:p>
          <a:p>
            <a:pPr marL="0" indent="0" algn="ctr">
              <a:buNone/>
            </a:pPr>
            <a:r>
              <a:rPr lang="en-US" altLang="en-US" sz="4800" b="1" dirty="0">
                <a:latin typeface="Times New Roman" panose="02020603050405020304" pitchFamily="18" charset="0"/>
                <a:cs typeface="Times New Roman" panose="02020603050405020304" pitchFamily="18" charset="0"/>
              </a:rPr>
              <a:t>Mountain Climbing Is Difficult! </a:t>
            </a:r>
          </a:p>
          <a:p>
            <a:pPr marL="0" indent="0">
              <a:buNone/>
            </a:pPr>
            <a:r>
              <a:rPr lang="en-US" altLang="en-US" sz="4000" b="1" dirty="0">
                <a:latin typeface="Times New Roman" panose="02020603050405020304" pitchFamily="18" charset="0"/>
                <a:cs typeface="Times New Roman" panose="02020603050405020304" pitchFamily="18" charset="0"/>
              </a:rPr>
              <a:t>That’s Why Crowds tend to </a:t>
            </a:r>
          </a:p>
          <a:p>
            <a:pPr marL="0" indent="0">
              <a:buNone/>
            </a:pPr>
            <a:r>
              <a:rPr lang="en-US" altLang="en-US" sz="4000" b="1" dirty="0">
                <a:latin typeface="Times New Roman" panose="02020603050405020304" pitchFamily="18" charset="0"/>
                <a:cs typeface="Times New Roman" panose="02020603050405020304" pitchFamily="18" charset="0"/>
              </a:rPr>
              <a:t>Thin Out Along The Way.</a:t>
            </a:r>
          </a:p>
          <a:p>
            <a:pPr marL="0" indent="0" algn="ctr">
              <a:buNone/>
            </a:pPr>
            <a:endParaRPr lang="en-US" altLang="en-US" sz="4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5714584-60BA-4E88-860D-62AE2B5E1DBA}"/>
              </a:ext>
            </a:extLst>
          </p:cNvPr>
          <p:cNvSpPr txBox="1"/>
          <p:nvPr/>
        </p:nvSpPr>
        <p:spPr>
          <a:xfrm>
            <a:off x="292222" y="3505200"/>
            <a:ext cx="6260977" cy="3046988"/>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Notice the Process that took them to the top to hear the truths of God’s Kingdom.</a:t>
            </a:r>
          </a:p>
        </p:txBody>
      </p:sp>
    </p:spTree>
    <p:extLst>
      <p:ext uri="{BB962C8B-B14F-4D97-AF65-F5344CB8AC3E}">
        <p14:creationId xmlns:p14="http://schemas.microsoft.com/office/powerpoint/2010/main" val="39225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228600"/>
            <a:ext cx="11963400" cy="4525963"/>
          </a:xfrm>
        </p:spPr>
        <p:txBody>
          <a:bodyPr/>
          <a:lstStyle/>
          <a:p>
            <a:pPr marL="0" marR="0" indent="0">
              <a:spcBef>
                <a:spcPts val="0"/>
              </a:spcBef>
              <a:spcAft>
                <a:spcPts val="0"/>
              </a:spcAft>
              <a:buNone/>
            </a:pPr>
            <a:r>
              <a:rPr lang="en-US" altLang="en-US" sz="6000" dirty="0"/>
              <a:t>1.  Curious </a:t>
            </a:r>
            <a:r>
              <a:rPr lang="en-US" altLang="en-US" sz="6000" i="1" u="sng" dirty="0">
                <a:solidFill>
                  <a:srgbClr val="FFC000"/>
                </a:solidFill>
              </a:rPr>
              <a:t>DESIRE</a:t>
            </a:r>
            <a:r>
              <a:rPr lang="en-US" altLang="en-US" sz="5400" dirty="0"/>
              <a:t>:  </a:t>
            </a:r>
          </a:p>
          <a:p>
            <a:pPr marL="0" marR="0" indent="0">
              <a:spcBef>
                <a:spcPts val="0"/>
              </a:spcBef>
              <a:spcAft>
                <a:spcPts val="0"/>
              </a:spcAft>
              <a:buNone/>
            </a:pPr>
            <a:r>
              <a:rPr lang="en-US" alt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We’ve Met The Master And Want To </a:t>
            </a:r>
          </a:p>
          <a:p>
            <a:pPr marL="0" marR="0" indent="0">
              <a:spcBef>
                <a:spcPts val="0"/>
              </a:spcBef>
              <a:spcAft>
                <a:spcPts val="0"/>
              </a:spcAft>
              <a:buNone/>
            </a:pPr>
            <a:r>
              <a:rPr lang="en-US" alt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Know More About Him.</a:t>
            </a:r>
            <a:r>
              <a:rPr lang="en-US" altLang="en-US" sz="4400" dirty="0"/>
              <a:t>   Proverbs 18:1</a:t>
            </a:r>
          </a:p>
          <a:p>
            <a:pPr marL="0" marR="0" indent="0" algn="ctr">
              <a:spcBef>
                <a:spcPts val="0"/>
              </a:spcBef>
              <a:spcAft>
                <a:spcPts val="0"/>
              </a:spcAft>
              <a:buNone/>
            </a:pPr>
            <a:r>
              <a:rPr lang="en-US" altLang="en-US" sz="4400" dirty="0">
                <a:solidFill>
                  <a:srgbClr val="FFFF00"/>
                </a:solidFill>
                <a:latin typeface="Invitation" pitchFamily="2" charset="0"/>
              </a:rPr>
              <a:t>  </a:t>
            </a:r>
            <a:r>
              <a:rPr lang="en-US" altLang="en-US" sz="4800" dirty="0">
                <a:solidFill>
                  <a:srgbClr val="FFFF00"/>
                </a:solidFill>
                <a:latin typeface="Invitation" pitchFamily="2" charset="0"/>
              </a:rPr>
              <a:t>"Through desire a man, having separated himself, </a:t>
            </a:r>
          </a:p>
          <a:p>
            <a:pPr marL="0" marR="0" indent="0" algn="ctr">
              <a:spcBef>
                <a:spcPts val="0"/>
              </a:spcBef>
              <a:spcAft>
                <a:spcPts val="0"/>
              </a:spcAft>
              <a:buNone/>
            </a:pPr>
            <a:r>
              <a:rPr lang="en-US" altLang="en-US" sz="4800" dirty="0">
                <a:solidFill>
                  <a:srgbClr val="FFFF00"/>
                </a:solidFill>
                <a:latin typeface="Invitation" pitchFamily="2" charset="0"/>
              </a:rPr>
              <a:t>       </a:t>
            </a:r>
            <a:r>
              <a:rPr lang="en-US" altLang="en-US" sz="4800" dirty="0" err="1">
                <a:solidFill>
                  <a:srgbClr val="FFFF00"/>
                </a:solidFill>
                <a:latin typeface="Invitation" pitchFamily="2" charset="0"/>
              </a:rPr>
              <a:t>seeketh</a:t>
            </a:r>
            <a:r>
              <a:rPr lang="en-US" altLang="en-US" sz="4800" dirty="0">
                <a:solidFill>
                  <a:srgbClr val="FFFF00"/>
                </a:solidFill>
                <a:latin typeface="Invitation" pitchFamily="2" charset="0"/>
              </a:rPr>
              <a:t> and </a:t>
            </a:r>
            <a:r>
              <a:rPr lang="en-US" altLang="en-US" sz="4800" dirty="0" err="1">
                <a:solidFill>
                  <a:srgbClr val="FFFF00"/>
                </a:solidFill>
                <a:latin typeface="Invitation" pitchFamily="2" charset="0"/>
              </a:rPr>
              <a:t>intermeddleth</a:t>
            </a:r>
            <a:r>
              <a:rPr lang="en-US" altLang="en-US" sz="4800" dirty="0">
                <a:solidFill>
                  <a:srgbClr val="FFFF00"/>
                </a:solidFill>
                <a:latin typeface="Invitation" pitchFamily="2" charset="0"/>
              </a:rPr>
              <a:t> with all wisdom."   </a:t>
            </a:r>
          </a:p>
          <a:p>
            <a:pPr marL="0" marR="0" indent="0">
              <a:spcBef>
                <a:spcPts val="0"/>
              </a:spcBef>
              <a:spcAft>
                <a:spcPts val="0"/>
              </a:spcAft>
              <a:buNone/>
            </a:pPr>
            <a:r>
              <a:rPr lang="en-US" altLang="en-US" sz="4000" dirty="0"/>
              <a:t>   </a:t>
            </a:r>
            <a:r>
              <a:rPr lang="en-US" altLang="en-US" sz="4400" dirty="0">
                <a:solidFill>
                  <a:srgbClr val="FFFF00"/>
                </a:solidFill>
                <a:latin typeface="Invitation" pitchFamily="2" charset="0"/>
              </a:rPr>
              <a:t>Desire</a:t>
            </a:r>
            <a:r>
              <a:rPr lang="en-US" altLang="en-US" sz="4000" dirty="0"/>
              <a:t>  (</a:t>
            </a:r>
            <a:r>
              <a:rPr lang="en-US" altLang="en-US" sz="4000" dirty="0" err="1"/>
              <a:t>taʾawâ</a:t>
            </a:r>
            <a:r>
              <a:rPr lang="en-US" altLang="en-US" sz="4000" dirty="0"/>
              <a:t>’)  </a:t>
            </a:r>
            <a:r>
              <a:rPr lang="en-US" altLang="en-US" sz="4000" i="1" dirty="0">
                <a:solidFill>
                  <a:srgbClr val="FFC000"/>
                </a:solidFill>
              </a:rPr>
              <a:t>a longing and delight. </a:t>
            </a:r>
          </a:p>
          <a:p>
            <a:pPr marL="0" marR="0" indent="0">
              <a:spcBef>
                <a:spcPts val="0"/>
              </a:spcBef>
              <a:spcAft>
                <a:spcPts val="0"/>
              </a:spcAft>
              <a:buNone/>
            </a:pPr>
            <a:r>
              <a:rPr lang="en-US" altLang="en-US" sz="4000" dirty="0"/>
              <a:t>  </a:t>
            </a:r>
            <a:r>
              <a:rPr lang="en-US" altLang="en-US" sz="4000" dirty="0" err="1">
                <a:solidFill>
                  <a:srgbClr val="FFFF00"/>
                </a:solidFill>
                <a:latin typeface="Invitation" pitchFamily="2" charset="0"/>
              </a:rPr>
              <a:t>Seeketh</a:t>
            </a:r>
            <a:r>
              <a:rPr lang="en-US" altLang="en-US" sz="4000" dirty="0">
                <a:solidFill>
                  <a:srgbClr val="FFFF00"/>
                </a:solidFill>
                <a:latin typeface="Invitation" pitchFamily="2" charset="0"/>
              </a:rPr>
              <a:t>: </a:t>
            </a:r>
            <a:r>
              <a:rPr lang="en-US" altLang="en-US" sz="4000" dirty="0">
                <a:solidFill>
                  <a:schemeClr val="tx1"/>
                </a:solidFill>
                <a:latin typeface="Times New Roman" panose="02020603050405020304" pitchFamily="18" charset="0"/>
                <a:cs typeface="Times New Roman" panose="02020603050405020304" pitchFamily="18" charset="0"/>
              </a:rPr>
              <a:t>(</a:t>
            </a:r>
            <a:r>
              <a:rPr lang="en-US" altLang="en-US" sz="4000" dirty="0" err="1">
                <a:solidFill>
                  <a:schemeClr val="tx1"/>
                </a:solidFill>
                <a:latin typeface="Times New Roman" panose="02020603050405020304" pitchFamily="18" charset="0"/>
                <a:cs typeface="Times New Roman" panose="02020603050405020304" pitchFamily="18" charset="0"/>
              </a:rPr>
              <a:t>b</a:t>
            </a:r>
            <a:r>
              <a:rPr lang="en-US" altLang="en-US" sz="4000" dirty="0" err="1">
                <a:latin typeface="Times New Roman" panose="02020603050405020304" pitchFamily="18" charset="0"/>
                <a:cs typeface="Times New Roman" panose="02020603050405020304" pitchFamily="18" charset="0"/>
              </a:rPr>
              <a:t>āqash</a:t>
            </a:r>
            <a:r>
              <a:rPr lang="en-US" altLang="en-US" sz="4000" dirty="0">
                <a:latin typeface="Times New Roman" panose="02020603050405020304" pitchFamily="18" charset="0"/>
                <a:cs typeface="Times New Roman" panose="02020603050405020304" pitchFamily="18" charset="0"/>
              </a:rPr>
              <a:t>’)  </a:t>
            </a:r>
            <a:r>
              <a:rPr lang="en-US" altLang="en-US" sz="4000" dirty="0">
                <a:solidFill>
                  <a:srgbClr val="FFC000"/>
                </a:solidFill>
              </a:rPr>
              <a:t>To search out or strive after.</a:t>
            </a:r>
          </a:p>
          <a:p>
            <a:pPr marL="0" marR="0" indent="0">
              <a:spcBef>
                <a:spcPts val="0"/>
              </a:spcBef>
              <a:spcAft>
                <a:spcPts val="0"/>
              </a:spcAft>
              <a:buNone/>
            </a:pPr>
            <a:r>
              <a:rPr lang="en-US" altLang="en-US" sz="4000" dirty="0"/>
              <a:t> </a:t>
            </a:r>
            <a:r>
              <a:rPr lang="en-US" altLang="en-US" sz="4400" dirty="0"/>
              <a:t>1)  This is when a vision (hope) is born in our </a:t>
            </a:r>
          </a:p>
          <a:p>
            <a:pPr marL="0" marR="0" indent="0">
              <a:spcBef>
                <a:spcPts val="0"/>
              </a:spcBef>
              <a:spcAft>
                <a:spcPts val="0"/>
              </a:spcAft>
              <a:buNone/>
            </a:pPr>
            <a:r>
              <a:rPr lang="en-US" altLang="en-US" sz="4400" dirty="0"/>
              <a:t>      hearts. </a:t>
            </a:r>
            <a:r>
              <a:rPr lang="en-US" altLang="en-US" sz="4000" dirty="0"/>
              <a:t> (Jer. 29:11-13)</a:t>
            </a:r>
          </a:p>
          <a:p>
            <a:pPr marL="0" marR="0" indent="0">
              <a:spcBef>
                <a:spcPts val="0"/>
              </a:spcBef>
              <a:spcAft>
                <a:spcPts val="0"/>
              </a:spcAft>
              <a:buNone/>
            </a:pPr>
            <a:endParaRPr lang="en-US"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 calcmode="lin" valueType="num">
                                      <p:cBhvr>
                                        <p:cTn id="7"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2291">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1">
                                            <p:txEl>
                                              <p:pRg st="4" end="4"/>
                                            </p:txEl>
                                          </p:spTgt>
                                        </p:tgtEl>
                                        <p:attrNameLst>
                                          <p:attrName>style.visibility</p:attrName>
                                        </p:attrNameLst>
                                      </p:cBhvr>
                                      <p:to>
                                        <p:strVal val="visible"/>
                                      </p:to>
                                    </p:set>
                                    <p:anim calcmode="lin" valueType="num">
                                      <p:cBhvr>
                                        <p:cTn id="12"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12291">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Effect transition="in" filter="randombar(horizontal)">
                                      <p:cBhvr>
                                        <p:cTn id="19" dur="500"/>
                                        <p:tgtEl>
                                          <p:spTgt spid="1229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1">
                                            <p:txEl>
                                              <p:pRg st="6" end="6"/>
                                            </p:txEl>
                                          </p:spTgt>
                                        </p:tgtEl>
                                        <p:attrNameLst>
                                          <p:attrName>style.visibility</p:attrName>
                                        </p:attrNameLst>
                                      </p:cBhvr>
                                      <p:to>
                                        <p:strVal val="visible"/>
                                      </p:to>
                                    </p:set>
                                    <p:animEffect transition="in" filter="wipe(down)">
                                      <p:cBhvr>
                                        <p:cTn id="24" dur="500"/>
                                        <p:tgtEl>
                                          <p:spTgt spid="1229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291">
                                            <p:txEl>
                                              <p:pRg st="7" end="7"/>
                                            </p:txEl>
                                          </p:spTgt>
                                        </p:tgtEl>
                                        <p:attrNameLst>
                                          <p:attrName>style.visibility</p:attrName>
                                        </p:attrNameLst>
                                      </p:cBhvr>
                                      <p:to>
                                        <p:strVal val="visible"/>
                                      </p:to>
                                    </p:set>
                                    <p:animEffect transition="in" filter="fade">
                                      <p:cBhvr>
                                        <p:cTn id="29" dur="1000"/>
                                        <p:tgtEl>
                                          <p:spTgt spid="12291">
                                            <p:txEl>
                                              <p:pRg st="7" end="7"/>
                                            </p:txEl>
                                          </p:spTgt>
                                        </p:tgtEl>
                                      </p:cBhvr>
                                    </p:animEffect>
                                    <p:anim calcmode="lin" valueType="num">
                                      <p:cBhvr>
                                        <p:cTn id="30"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2291">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291">
                                            <p:txEl>
                                              <p:pRg st="8" end="8"/>
                                            </p:txEl>
                                          </p:spTgt>
                                        </p:tgtEl>
                                        <p:attrNameLst>
                                          <p:attrName>style.visibility</p:attrName>
                                        </p:attrNameLst>
                                      </p:cBhvr>
                                      <p:to>
                                        <p:strVal val="visible"/>
                                      </p:to>
                                    </p:set>
                                    <p:animEffect transition="in" filter="fade">
                                      <p:cBhvr>
                                        <p:cTn id="34" dur="1000"/>
                                        <p:tgtEl>
                                          <p:spTgt spid="12291">
                                            <p:txEl>
                                              <p:pRg st="8" end="8"/>
                                            </p:txEl>
                                          </p:spTgt>
                                        </p:tgtEl>
                                      </p:cBhvr>
                                    </p:animEffect>
                                    <p:anim calcmode="lin" valueType="num">
                                      <p:cBhvr>
                                        <p:cTn id="35"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229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38100"/>
            <a:ext cx="11963400" cy="4525963"/>
          </a:xfrm>
        </p:spPr>
        <p:txBody>
          <a:bodyPr/>
          <a:lstStyle/>
          <a:p>
            <a:pPr marL="0" marR="0" indent="0">
              <a:spcBef>
                <a:spcPts val="0"/>
              </a:spcBef>
              <a:spcAft>
                <a:spcPts val="0"/>
              </a:spcAft>
              <a:buNone/>
            </a:pPr>
            <a:r>
              <a:rPr lang="en-US" altLang="en-US" sz="6000" dirty="0"/>
              <a:t>1.  Curious </a:t>
            </a:r>
            <a:r>
              <a:rPr lang="en-US" altLang="en-US" sz="6000" i="1" u="sng" dirty="0">
                <a:solidFill>
                  <a:srgbClr val="FFC000"/>
                </a:solidFill>
              </a:rPr>
              <a:t>DESIRE</a:t>
            </a:r>
            <a:r>
              <a:rPr lang="en-US" altLang="en-US" sz="5400" dirty="0"/>
              <a:t>:  </a:t>
            </a:r>
          </a:p>
          <a:p>
            <a:pPr marL="0" marR="0" indent="0">
              <a:spcBef>
                <a:spcPts val="0"/>
              </a:spcBef>
              <a:spcAft>
                <a:spcPts val="0"/>
              </a:spcAft>
              <a:buNone/>
            </a:pPr>
            <a:r>
              <a:rPr lang="en-US" altLang="en-US" sz="4800" dirty="0"/>
              <a:t>  </a:t>
            </a:r>
            <a:r>
              <a:rPr lang="en-US" altLang="en-US" sz="5400" dirty="0"/>
              <a:t>B. God initiates this invitation / desire.  </a:t>
            </a:r>
            <a:endParaRPr lang="en-US" altLang="en-US" sz="4800" dirty="0"/>
          </a:p>
          <a:p>
            <a:pPr marL="0" marR="0" indent="0">
              <a:spcBef>
                <a:spcPts val="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   </a:t>
            </a:r>
            <a:r>
              <a:rPr lang="en-US" altLang="en-US" sz="4000" dirty="0">
                <a:solidFill>
                  <a:schemeClr val="tx1"/>
                </a:solidFill>
                <a:latin typeface="Times New Roman" panose="02020603050405020304" pitchFamily="18" charset="0"/>
                <a:cs typeface="Times New Roman" panose="02020603050405020304" pitchFamily="18" charset="0"/>
              </a:rPr>
              <a:t>Ps 27:8 </a:t>
            </a:r>
            <a:r>
              <a:rPr lang="en-US" altLang="en-US" sz="4800" dirty="0">
                <a:solidFill>
                  <a:srgbClr val="FFFF00"/>
                </a:solidFill>
                <a:latin typeface="Invitation" pitchFamily="2" charset="0"/>
              </a:rPr>
              <a:t>“When thou </a:t>
            </a:r>
            <a:r>
              <a:rPr lang="en-US" altLang="en-US" sz="4800" dirty="0" err="1">
                <a:solidFill>
                  <a:srgbClr val="FFFF00"/>
                </a:solidFill>
                <a:latin typeface="Invitation" pitchFamily="2" charset="0"/>
              </a:rPr>
              <a:t>saidst</a:t>
            </a:r>
            <a:r>
              <a:rPr lang="en-US" altLang="en-US" sz="4800" dirty="0">
                <a:solidFill>
                  <a:srgbClr val="FFFF00"/>
                </a:solidFill>
                <a:latin typeface="Invitation" pitchFamily="2" charset="0"/>
              </a:rPr>
              <a:t>, Seek ye my face; </a:t>
            </a:r>
          </a:p>
          <a:p>
            <a:pPr marL="0" marR="0" indent="0">
              <a:spcBef>
                <a:spcPts val="0"/>
              </a:spcBef>
              <a:spcAft>
                <a:spcPts val="0"/>
              </a:spcAft>
              <a:buNone/>
            </a:pPr>
            <a:r>
              <a:rPr lang="en-US" altLang="en-US" sz="4800" dirty="0">
                <a:solidFill>
                  <a:srgbClr val="FFFF00"/>
                </a:solidFill>
                <a:latin typeface="Invitation" pitchFamily="2" charset="0"/>
              </a:rPr>
              <a:t>        </a:t>
            </a:r>
            <a:r>
              <a:rPr lang="en-US" altLang="en-US" sz="4800" u="sng" dirty="0">
                <a:solidFill>
                  <a:srgbClr val="FFFF00"/>
                </a:solidFill>
                <a:effectLst>
                  <a:outerShdw blurRad="38100" dist="38100" dir="2700000" algn="tl">
                    <a:srgbClr val="000000">
                      <a:alpha val="43137"/>
                    </a:srgbClr>
                  </a:outerShdw>
                </a:effectLst>
                <a:latin typeface="Invitation" pitchFamily="2" charset="0"/>
              </a:rPr>
              <a:t>my heart </a:t>
            </a:r>
            <a:r>
              <a:rPr lang="en-US" altLang="en-US" sz="4800" dirty="0">
                <a:solidFill>
                  <a:srgbClr val="FFFF00"/>
                </a:solidFill>
                <a:latin typeface="Invitation" pitchFamily="2" charset="0"/>
              </a:rPr>
              <a:t>said …</a:t>
            </a:r>
            <a:r>
              <a:rPr lang="en-US" altLang="en-US" sz="4800" dirty="0">
                <a:solidFill>
                  <a:srgbClr val="FFFF00"/>
                </a:solidFill>
                <a:effectLst>
                  <a:outerShdw blurRad="38100" dist="38100" dir="2700000" algn="tl">
                    <a:srgbClr val="000000">
                      <a:alpha val="43137"/>
                    </a:srgbClr>
                  </a:outerShdw>
                </a:effectLst>
                <a:latin typeface="Invitation" pitchFamily="2" charset="0"/>
              </a:rPr>
              <a:t>Thy face, LORD, will I seek</a:t>
            </a:r>
            <a:r>
              <a:rPr lang="en-US" altLang="en-US" sz="4800" dirty="0">
                <a:solidFill>
                  <a:srgbClr val="FFFF00"/>
                </a:solidFill>
                <a:latin typeface="Invitation" pitchFamily="2" charset="0"/>
              </a:rPr>
              <a:t>.”</a:t>
            </a:r>
          </a:p>
          <a:p>
            <a:pPr marL="0" marR="0" indent="0">
              <a:spcBef>
                <a:spcPts val="0"/>
              </a:spcBef>
              <a:spcAft>
                <a:spcPts val="0"/>
              </a:spcAft>
              <a:buNone/>
            </a:pPr>
            <a:r>
              <a:rPr lang="en-US" altLang="en-US" sz="4800" dirty="0">
                <a:solidFill>
                  <a:srgbClr val="FFFF00"/>
                </a:solidFill>
                <a:latin typeface="Invitation" pitchFamily="2" charset="0"/>
              </a:rPr>
              <a:t> </a:t>
            </a:r>
            <a:r>
              <a:rPr lang="en-US" altLang="en-US" sz="4000" dirty="0">
                <a:solidFill>
                  <a:schemeClr val="tx1"/>
                </a:solidFill>
                <a:latin typeface="Times New Roman" panose="02020603050405020304" pitchFamily="18" charset="0"/>
                <a:cs typeface="Times New Roman" panose="02020603050405020304" pitchFamily="18" charset="0"/>
              </a:rPr>
              <a:t>Jn 6:36-37  </a:t>
            </a:r>
            <a:r>
              <a:rPr lang="en-US" altLang="en-US" sz="4800" dirty="0">
                <a:solidFill>
                  <a:srgbClr val="FFFF00"/>
                </a:solidFill>
                <a:latin typeface="Invitation" pitchFamily="2" charset="0"/>
              </a:rPr>
              <a:t>“ye have seen me, and believe not. </a:t>
            </a:r>
          </a:p>
          <a:p>
            <a:pPr marL="0" marR="0" indent="0">
              <a:spcBef>
                <a:spcPts val="0"/>
              </a:spcBef>
              <a:spcAft>
                <a:spcPts val="0"/>
              </a:spcAft>
              <a:buNone/>
            </a:pPr>
            <a:r>
              <a:rPr lang="en-US" altLang="en-US" sz="4800" dirty="0">
                <a:solidFill>
                  <a:srgbClr val="FFFF00"/>
                </a:solidFill>
                <a:latin typeface="Invitation" pitchFamily="2" charset="0"/>
              </a:rPr>
              <a:t>      </a:t>
            </a:r>
            <a:r>
              <a:rPr lang="en-US" altLang="en-US" sz="4800" dirty="0">
                <a:solidFill>
                  <a:srgbClr val="FFFF00"/>
                </a:solidFill>
                <a:effectLst>
                  <a:outerShdw blurRad="38100" dist="38100" dir="2700000" algn="tl">
                    <a:srgbClr val="000000">
                      <a:alpha val="43137"/>
                    </a:srgbClr>
                  </a:outerShdw>
                </a:effectLst>
                <a:latin typeface="Invitation" pitchFamily="2" charset="0"/>
              </a:rPr>
              <a:t>All that the Father gives me shall come to me;</a:t>
            </a:r>
          </a:p>
          <a:p>
            <a:pPr marL="0" marR="0" indent="0" algn="ctr">
              <a:spcBef>
                <a:spcPts val="0"/>
              </a:spcBef>
              <a:spcAft>
                <a:spcPts val="0"/>
              </a:spcAft>
              <a:buNone/>
            </a:pPr>
            <a:r>
              <a:rPr lang="en-US" altLang="en-US" sz="4000" dirty="0">
                <a:solidFill>
                  <a:srgbClr val="FFFF00"/>
                </a:solidFill>
                <a:latin typeface="Invitation" pitchFamily="2" charset="0"/>
              </a:rPr>
              <a:t> </a:t>
            </a:r>
            <a:r>
              <a:rPr lang="en-US" altLang="en-US" sz="4800" dirty="0">
                <a:solidFill>
                  <a:srgbClr val="FFFF00"/>
                </a:solidFill>
                <a:latin typeface="Invitation" pitchFamily="2" charset="0"/>
              </a:rPr>
              <a:t>and him that comes to me I will in no wise cast out… </a:t>
            </a:r>
          </a:p>
          <a:p>
            <a:pPr marL="0" marR="0" indent="0" algn="ctr">
              <a:spcBef>
                <a:spcPts val="0"/>
              </a:spcBef>
              <a:spcAft>
                <a:spcPts val="0"/>
              </a:spcAft>
              <a:buNone/>
            </a:pPr>
            <a:r>
              <a:rPr lang="en-US" altLang="en-US" sz="4000" dirty="0">
                <a:solidFill>
                  <a:schemeClr val="tx1"/>
                </a:solidFill>
                <a:latin typeface="Times New Roman" panose="02020603050405020304" pitchFamily="18" charset="0"/>
                <a:cs typeface="Times New Roman" panose="02020603050405020304" pitchFamily="18" charset="0"/>
              </a:rPr>
              <a:t>44 </a:t>
            </a:r>
            <a:r>
              <a:rPr lang="en-US" altLang="en-US" sz="4800" dirty="0">
                <a:solidFill>
                  <a:srgbClr val="FFFF00"/>
                </a:solidFill>
                <a:latin typeface="Invitation" pitchFamily="2" charset="0"/>
              </a:rPr>
              <a:t> No man can come to me, except the Father which hath sent me draw him:”</a:t>
            </a:r>
          </a:p>
          <a:p>
            <a:pPr marL="0" marR="0" indent="0" algn="ctr">
              <a:spcBef>
                <a:spcPts val="0"/>
              </a:spcBef>
              <a:spcAft>
                <a:spcPts val="0"/>
              </a:spcAft>
              <a:buNone/>
            </a:pPr>
            <a:endParaRPr lang="en-US" altLang="en-US" sz="4800" dirty="0">
              <a:solidFill>
                <a:srgbClr val="FFFF00"/>
              </a:solidFill>
              <a:latin typeface="Invitation" pitchFamily="2" charset="0"/>
            </a:endParaRPr>
          </a:p>
        </p:txBody>
      </p:sp>
    </p:spTree>
    <p:extLst>
      <p:ext uri="{BB962C8B-B14F-4D97-AF65-F5344CB8AC3E}">
        <p14:creationId xmlns:p14="http://schemas.microsoft.com/office/powerpoint/2010/main" val="40703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 calcmode="lin" valueType="num">
                                      <p:cBhvr>
                                        <p:cTn id="7" dur="10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2291">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1229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wipe(down)">
                                      <p:cBhvr>
                                        <p:cTn id="15" dur="500"/>
                                        <p:tgtEl>
                                          <p:spTgt spid="1229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291">
                                            <p:txEl>
                                              <p:pRg st="5" end="5"/>
                                            </p:txEl>
                                          </p:spTgt>
                                        </p:tgtEl>
                                        <p:attrNameLst>
                                          <p:attrName>style.visibility</p:attrName>
                                        </p:attrNameLst>
                                      </p:cBhvr>
                                      <p:to>
                                        <p:strVal val="visible"/>
                                      </p:to>
                                    </p:set>
                                    <p:anim calcmode="lin" valueType="num">
                                      <p:cBhvr>
                                        <p:cTn id="20"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randombar(horizontal)">
                                      <p:cBhvr>
                                        <p:cTn id="27" dur="500"/>
                                        <p:tgtEl>
                                          <p:spTgt spid="122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1">
                                            <p:txEl>
                                              <p:pRg st="7" end="7"/>
                                            </p:txEl>
                                          </p:spTgt>
                                        </p:tgtEl>
                                        <p:attrNameLst>
                                          <p:attrName>style.visibility</p:attrName>
                                        </p:attrNameLst>
                                      </p:cBhvr>
                                      <p:to>
                                        <p:strVal val="visible"/>
                                      </p:to>
                                    </p:set>
                                    <p:animEffect transition="in" filter="fade">
                                      <p:cBhvr>
                                        <p:cTn id="32" dur="1000"/>
                                        <p:tgtEl>
                                          <p:spTgt spid="12291">
                                            <p:txEl>
                                              <p:pRg st="7" end="7"/>
                                            </p:txEl>
                                          </p:spTgt>
                                        </p:tgtEl>
                                      </p:cBhvr>
                                    </p:animEffect>
                                    <p:anim calcmode="lin" valueType="num">
                                      <p:cBhvr>
                                        <p:cTn id="33"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38100"/>
            <a:ext cx="11963400" cy="4525963"/>
          </a:xfrm>
        </p:spPr>
        <p:txBody>
          <a:bodyPr/>
          <a:lstStyle/>
          <a:p>
            <a:pPr marL="0" marR="0" indent="0">
              <a:spcBef>
                <a:spcPts val="0"/>
              </a:spcBef>
              <a:spcAft>
                <a:spcPts val="0"/>
              </a:spcAft>
              <a:buNone/>
            </a:pPr>
            <a:r>
              <a:rPr lang="en-US" altLang="en-US" sz="5400" dirty="0"/>
              <a:t>B. God initiates this invitation / desire.  </a:t>
            </a:r>
            <a:endParaRPr lang="en-US" altLang="en-US" sz="4800" dirty="0"/>
          </a:p>
          <a:p>
            <a:pPr marL="0" marR="0" indent="0">
              <a:spcBef>
                <a:spcPts val="0"/>
              </a:spcBef>
              <a:spcAft>
                <a:spcPts val="0"/>
              </a:spcAft>
              <a:buNone/>
            </a:pPr>
            <a:r>
              <a:rPr lang="en-US" altLang="en-US" sz="5400" dirty="0">
                <a:solidFill>
                  <a:schemeClr val="tx1"/>
                </a:solidFill>
                <a:latin typeface="Times New Roman" panose="02020603050405020304" pitchFamily="18" charset="0"/>
                <a:cs typeface="Times New Roman" panose="02020603050405020304" pitchFamily="18" charset="0"/>
              </a:rPr>
              <a:t>   </a:t>
            </a:r>
            <a:r>
              <a:rPr lang="en-US" altLang="en-US" sz="4400" dirty="0">
                <a:solidFill>
                  <a:schemeClr val="tx1"/>
                </a:solidFill>
                <a:latin typeface="Times New Roman" panose="02020603050405020304" pitchFamily="18" charset="0"/>
                <a:cs typeface="Times New Roman" panose="02020603050405020304" pitchFamily="18" charset="0"/>
              </a:rPr>
              <a:t>1) God’s invitation can be (often is) </a:t>
            </a:r>
            <a:r>
              <a:rPr lang="en-US" altLang="en-US" sz="4400" i="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ignored</a:t>
            </a:r>
            <a:r>
              <a:rPr lang="en-US" altLang="en-US" sz="4400" dirty="0">
                <a:solidFill>
                  <a:schemeClr val="tx1"/>
                </a:solidFill>
                <a:latin typeface="Times New Roman" panose="02020603050405020304" pitchFamily="18" charset="0"/>
                <a:cs typeface="Times New Roman" panose="02020603050405020304" pitchFamily="18" charset="0"/>
              </a:rPr>
              <a:t>!</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  Pr. 1:24 </a:t>
            </a:r>
            <a:r>
              <a:rPr lang="en-US" altLang="en-US" sz="4400" dirty="0">
                <a:solidFill>
                  <a:srgbClr val="FFFF00"/>
                </a:solidFill>
                <a:latin typeface="Invitation" pitchFamily="2" charset="0"/>
                <a:cs typeface="Times New Roman" panose="02020603050405020304" pitchFamily="18" charset="0"/>
              </a:rPr>
              <a:t>“Because I have called,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and ye refused;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     I have stretched out my hand, and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no man regarded</a:t>
            </a:r>
            <a:r>
              <a:rPr lang="en-US" altLang="en-US" sz="4400" dirty="0">
                <a:solidFill>
                  <a:srgbClr val="FFFF00"/>
                </a:solidFill>
                <a:latin typeface="Invitation" pitchFamily="2" charset="0"/>
                <a:cs typeface="Times New Roman" panose="02020603050405020304" pitchFamily="18" charset="0"/>
              </a:rPr>
              <a:t>; “</a:t>
            </a:r>
          </a:p>
          <a:p>
            <a:pPr marL="742950" marR="0" indent="-742950" algn="ctr">
              <a:spcBef>
                <a:spcPts val="0"/>
              </a:spcBef>
              <a:spcAft>
                <a:spcPts val="0"/>
              </a:spcAft>
              <a:buAutoNum type="arabicPlain" startAt="30"/>
            </a:pPr>
            <a:r>
              <a:rPr lang="en-US" altLang="en-US" sz="4400" dirty="0">
                <a:solidFill>
                  <a:srgbClr val="FFFF00"/>
                </a:solidFill>
                <a:latin typeface="Invitation" pitchFamily="2" charset="0"/>
                <a:cs typeface="Times New Roman" panose="02020603050405020304" pitchFamily="18" charset="0"/>
              </a:rPr>
              <a:t>They would none of my counsel: …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despised my reproof</a:t>
            </a:r>
            <a:r>
              <a:rPr lang="en-US" altLang="en-US" sz="4400" dirty="0">
                <a:solidFill>
                  <a:srgbClr val="FFFF00"/>
                </a:solidFill>
                <a:latin typeface="Invitation" pitchFamily="2" charset="0"/>
                <a:cs typeface="Times New Roman" panose="02020603050405020304" pitchFamily="18" charset="0"/>
              </a:rPr>
              <a:t>.</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 </a:t>
            </a:r>
            <a:r>
              <a:rPr lang="en-US" altLang="en-US" sz="4400" dirty="0">
                <a:solidFill>
                  <a:schemeClr val="tx1"/>
                </a:solidFill>
                <a:latin typeface="Invitation" pitchFamily="2" charset="0"/>
                <a:cs typeface="Times New Roman" panose="02020603050405020304" pitchFamily="18" charset="0"/>
              </a:rPr>
              <a:t>31</a:t>
            </a:r>
            <a:r>
              <a:rPr lang="en-US" altLang="en-US" sz="4400" dirty="0">
                <a:solidFill>
                  <a:srgbClr val="FFFF00"/>
                </a:solidFill>
                <a:latin typeface="Invitation" pitchFamily="2" charset="0"/>
                <a:cs typeface="Times New Roman" panose="02020603050405020304" pitchFamily="18" charset="0"/>
              </a:rPr>
              <a:t>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Therefore </a:t>
            </a:r>
            <a:r>
              <a:rPr lang="en-US" altLang="en-US" sz="4400" dirty="0">
                <a:solidFill>
                  <a:srgbClr val="FFFF00"/>
                </a:solidFill>
                <a:latin typeface="Invitation" pitchFamily="2" charset="0"/>
                <a:cs typeface="Times New Roman" panose="02020603050405020304" pitchFamily="18" charset="0"/>
              </a:rPr>
              <a:t>shall they eat of the fruit of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their own way</a:t>
            </a:r>
            <a:r>
              <a:rPr lang="en-US" altLang="en-US" sz="4400" dirty="0">
                <a:solidFill>
                  <a:srgbClr val="FFFF00"/>
                </a:solidFill>
                <a:latin typeface="Invitation" pitchFamily="2" charset="0"/>
                <a:cs typeface="Times New Roman" panose="02020603050405020304" pitchFamily="18" charset="0"/>
              </a:rPr>
              <a:t>, and be filled with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their own devices</a:t>
            </a:r>
            <a:r>
              <a:rPr lang="en-US" altLang="en-US" sz="4400" dirty="0">
                <a:solidFill>
                  <a:srgbClr val="FFFF00"/>
                </a:solidFill>
                <a:latin typeface="Invitation" pitchFamily="2" charset="0"/>
                <a:cs typeface="Times New Roman" panose="02020603050405020304" pitchFamily="18" charset="0"/>
              </a:rPr>
              <a:t>. </a:t>
            </a:r>
            <a:r>
              <a:rPr lang="en-US" altLang="en-US" dirty="0">
                <a:solidFill>
                  <a:schemeClr val="tx1"/>
                </a:solidFill>
                <a:latin typeface="Times New Roman" panose="02020603050405020304" pitchFamily="18" charset="0"/>
                <a:cs typeface="Times New Roman" panose="02020603050405020304" pitchFamily="18" charset="0"/>
              </a:rPr>
              <a:t>(</a:t>
            </a:r>
            <a:r>
              <a:rPr lang="en-US" altLang="en-US" dirty="0" err="1">
                <a:solidFill>
                  <a:schemeClr val="tx1"/>
                </a:solidFill>
                <a:latin typeface="Times New Roman" panose="02020603050405020304" pitchFamily="18" charset="0"/>
                <a:cs typeface="Times New Roman" panose="02020603050405020304" pitchFamily="18" charset="0"/>
              </a:rPr>
              <a:t>môʿēṣâ</a:t>
            </a:r>
            <a:r>
              <a:rPr lang="en-US" altLang="en-US" dirty="0">
                <a:solidFill>
                  <a:schemeClr val="tx1"/>
                </a:solidFill>
                <a:latin typeface="Times New Roman" panose="02020603050405020304" pitchFamily="18" charset="0"/>
                <a:cs typeface="Times New Roman" panose="02020603050405020304" pitchFamily="18" charset="0"/>
              </a:rPr>
              <a:t>’: Purposes)</a:t>
            </a:r>
            <a:endParaRPr lang="en-US" altLang="en-US" sz="44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altLang="en-US" sz="4400" dirty="0">
                <a:solidFill>
                  <a:schemeClr val="tx1"/>
                </a:solidFill>
                <a:latin typeface="Invitation" pitchFamily="2" charset="0"/>
                <a:cs typeface="Times New Roman" panose="02020603050405020304" pitchFamily="18" charset="0"/>
              </a:rPr>
              <a:t>32 </a:t>
            </a:r>
            <a:r>
              <a:rPr lang="en-US" altLang="en-US" sz="4400" dirty="0">
                <a:solidFill>
                  <a:srgbClr val="FFFF00"/>
                </a:solidFill>
                <a:latin typeface="Invitation" pitchFamily="2" charset="0"/>
                <a:cs typeface="Times New Roman" panose="02020603050405020304" pitchFamily="18" charset="0"/>
              </a:rPr>
              <a:t>For the turning away of the simple shall slay them…</a:t>
            </a:r>
          </a:p>
          <a:p>
            <a:pPr marL="0" marR="0" indent="0" algn="ctr">
              <a:spcBef>
                <a:spcPts val="0"/>
              </a:spcBef>
              <a:spcAft>
                <a:spcPts val="0"/>
              </a:spcAft>
              <a:buNone/>
            </a:pPr>
            <a:r>
              <a:rPr lang="en-US" altLang="en-US" sz="4400" dirty="0">
                <a:solidFill>
                  <a:schemeClr val="tx1"/>
                </a:solidFill>
                <a:latin typeface="Invitation" pitchFamily="2" charset="0"/>
                <a:cs typeface="Times New Roman" panose="02020603050405020304" pitchFamily="18" charset="0"/>
              </a:rPr>
              <a:t>32</a:t>
            </a:r>
            <a:r>
              <a:rPr lang="en-US" altLang="en-US" sz="4400" dirty="0">
                <a:solidFill>
                  <a:srgbClr val="FFFF00"/>
                </a:solidFill>
                <a:latin typeface="Invitation" pitchFamily="2" charset="0"/>
                <a:cs typeface="Times New Roman" panose="02020603050405020304" pitchFamily="18" charset="0"/>
              </a:rPr>
              <a:t>  Whoso hearkens to me shall dwell safely…” </a:t>
            </a:r>
            <a:endParaRPr lang="en-US" altLang="en-US" sz="4800" dirty="0">
              <a:solidFill>
                <a:srgbClr val="FFFF00"/>
              </a:solidFill>
              <a:latin typeface="Invitation" pitchFamily="2" charset="0"/>
            </a:endParaRPr>
          </a:p>
        </p:txBody>
      </p:sp>
    </p:spTree>
    <p:extLst>
      <p:ext uri="{BB962C8B-B14F-4D97-AF65-F5344CB8AC3E}">
        <p14:creationId xmlns:p14="http://schemas.microsoft.com/office/powerpoint/2010/main" val="14365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 calcmode="lin" valueType="num">
                                      <p:cBhvr>
                                        <p:cTn id="12"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229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wipe(down)">
                                      <p:cBhvr>
                                        <p:cTn id="19" dur="500"/>
                                        <p:tgtEl>
                                          <p:spTgt spid="1229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 calcmode="lin" valueType="num">
                                      <p:cBhvr>
                                        <p:cTn id="24"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122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 calcmode="lin" valueType="num">
                                      <p:cBhvr>
                                        <p:cTn id="31" dur="10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229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229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229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291">
                                            <p:txEl>
                                              <p:pRg st="7" end="7"/>
                                            </p:txEl>
                                          </p:spTgt>
                                        </p:tgtEl>
                                        <p:attrNameLst>
                                          <p:attrName>style.visibility</p:attrName>
                                        </p:attrNameLst>
                                      </p:cBhvr>
                                      <p:to>
                                        <p:strVal val="visible"/>
                                      </p:to>
                                    </p:set>
                                    <p:animEffect transition="in" filter="fade">
                                      <p:cBhvr>
                                        <p:cTn id="39" dur="1000"/>
                                        <p:tgtEl>
                                          <p:spTgt spid="12291">
                                            <p:txEl>
                                              <p:pRg st="7" end="7"/>
                                            </p:txEl>
                                          </p:spTgt>
                                        </p:tgtEl>
                                      </p:cBhvr>
                                    </p:animEffect>
                                    <p:anim calcmode="lin" valueType="num">
                                      <p:cBhvr>
                                        <p:cTn id="40"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38100"/>
            <a:ext cx="11963400" cy="4525963"/>
          </a:xfrm>
        </p:spPr>
        <p:txBody>
          <a:bodyPr/>
          <a:lstStyle/>
          <a:p>
            <a:pPr marL="0" marR="0" indent="0">
              <a:spcBef>
                <a:spcPts val="0"/>
              </a:spcBef>
              <a:spcAft>
                <a:spcPts val="0"/>
              </a:spcAft>
              <a:buNone/>
            </a:pPr>
            <a:r>
              <a:rPr lang="en-US" altLang="en-US" sz="5400" dirty="0"/>
              <a:t>B. God initiates this invitation / desire.  </a:t>
            </a:r>
            <a:endParaRPr lang="en-US" altLang="en-US" sz="4800" dirty="0"/>
          </a:p>
          <a:p>
            <a:pPr marL="0" marR="0" indent="0">
              <a:spcBef>
                <a:spcPts val="0"/>
              </a:spcBef>
              <a:spcAft>
                <a:spcPts val="0"/>
              </a:spcAft>
              <a:buNone/>
            </a:pPr>
            <a:r>
              <a:rPr lang="en-US" altLang="en-US" sz="5400" dirty="0">
                <a:solidFill>
                  <a:schemeClr val="tx1"/>
                </a:solidFill>
                <a:latin typeface="Times New Roman" panose="02020603050405020304" pitchFamily="18" charset="0"/>
                <a:cs typeface="Times New Roman" panose="02020603050405020304" pitchFamily="18" charset="0"/>
              </a:rPr>
              <a:t>   </a:t>
            </a:r>
            <a:r>
              <a:rPr lang="en-US" altLang="en-US" sz="4400" dirty="0">
                <a:solidFill>
                  <a:schemeClr val="tx1"/>
                </a:solidFill>
                <a:latin typeface="Times New Roman" panose="02020603050405020304" pitchFamily="18" charset="0"/>
                <a:cs typeface="Times New Roman" panose="02020603050405020304" pitchFamily="18" charset="0"/>
              </a:rPr>
              <a:t>1) God’s invitation can be (often is) ignored!</a:t>
            </a:r>
          </a:p>
          <a:p>
            <a:pPr marL="0" marR="0" indent="0">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Heb 3:7-8 </a:t>
            </a:r>
            <a:r>
              <a:rPr lang="en-US" altLang="en-US" sz="5400" dirty="0">
                <a:solidFill>
                  <a:srgbClr val="FFFF00"/>
                </a:solidFill>
                <a:latin typeface="Invitation" pitchFamily="2" charset="0"/>
                <a:cs typeface="Times New Roman" panose="02020603050405020304" pitchFamily="18" charset="0"/>
              </a:rPr>
              <a:t>“Wherefore (as the Holy Ghost saith) </a:t>
            </a:r>
          </a:p>
          <a:p>
            <a:pPr marL="0" marR="0" indent="0" algn="ctr">
              <a:spcBef>
                <a:spcPts val="0"/>
              </a:spcBef>
              <a:spcAft>
                <a:spcPts val="0"/>
              </a:spcAft>
              <a:buNone/>
            </a:pPr>
            <a:r>
              <a:rPr lang="en-US" altLang="en-US" sz="5400" dirty="0">
                <a:solidFill>
                  <a:srgbClr val="FFFF00"/>
                </a:solidFill>
                <a:latin typeface="Invitation" pitchFamily="2" charset="0"/>
                <a:cs typeface="Times New Roman" panose="02020603050405020304" pitchFamily="18" charset="0"/>
              </a:rPr>
              <a:t> To day, </a:t>
            </a:r>
            <a:r>
              <a:rPr lang="en-US" altLang="en-US" sz="5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if ye will hear his voice</a:t>
            </a:r>
            <a:r>
              <a:rPr lang="en-US" altLang="en-US" sz="5400" dirty="0">
                <a:solidFill>
                  <a:srgbClr val="FFFF00"/>
                </a:solidFill>
                <a:latin typeface="Invitation" pitchFamily="2" charset="0"/>
                <a:cs typeface="Times New Roman" panose="02020603050405020304" pitchFamily="18" charset="0"/>
              </a:rPr>
              <a:t>, </a:t>
            </a:r>
          </a:p>
          <a:p>
            <a:pPr marL="0" marR="0" indent="0" algn="ctr">
              <a:spcBef>
                <a:spcPts val="0"/>
              </a:spcBef>
              <a:spcAft>
                <a:spcPts val="0"/>
              </a:spcAft>
              <a:buNone/>
            </a:pPr>
            <a:r>
              <a:rPr lang="en-US" altLang="en-US" sz="5400" dirty="0">
                <a:solidFill>
                  <a:srgbClr val="FFFF00"/>
                </a:solidFill>
                <a:latin typeface="Invitation" pitchFamily="2" charset="0"/>
                <a:cs typeface="Times New Roman" panose="02020603050405020304" pitchFamily="18" charset="0"/>
              </a:rPr>
              <a:t>  </a:t>
            </a:r>
            <a:r>
              <a:rPr lang="en-US" altLang="en-US" sz="5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Harden not your hearts”</a:t>
            </a:r>
          </a:p>
          <a:p>
            <a:pPr marL="0" marR="0" indent="0" algn="ctr">
              <a:spcBef>
                <a:spcPts val="0"/>
              </a:spcBef>
              <a:spcAft>
                <a:spcPts val="0"/>
              </a:spcAft>
              <a:buNone/>
            </a:pPr>
            <a:r>
              <a:rPr lang="en-US" altLang="en-US" sz="5400" dirty="0">
                <a:solidFill>
                  <a:schemeClr val="tx1"/>
                </a:solidFill>
                <a:latin typeface="Times New Roman" panose="02020603050405020304" pitchFamily="18" charset="0"/>
                <a:cs typeface="Times New Roman" panose="02020603050405020304" pitchFamily="18" charset="0"/>
              </a:rPr>
              <a:t>Repeated in Heb. 3:15 and 4:7</a:t>
            </a:r>
          </a:p>
          <a:p>
            <a:pPr marL="0" marR="0" indent="0" algn="ctr">
              <a:spcBef>
                <a:spcPts val="0"/>
              </a:spcBef>
              <a:spcAft>
                <a:spcPts val="0"/>
              </a:spcAft>
              <a:buNone/>
            </a:pPr>
            <a:endParaRPr lang="en-US" altLang="en-US" sz="54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altLang="en-US" sz="4400" dirty="0">
                <a:solidFill>
                  <a:schemeClr val="tx1"/>
                </a:solidFill>
                <a:latin typeface="Invitation" pitchFamily="2" charset="0"/>
                <a:cs typeface="Times New Roman" panose="02020603050405020304" pitchFamily="18" charset="0"/>
              </a:rPr>
              <a:t>Ro. 10:10 </a:t>
            </a:r>
            <a:r>
              <a:rPr lang="en-US" altLang="en-US" sz="4400" dirty="0">
                <a:solidFill>
                  <a:srgbClr val="FFFF00"/>
                </a:solidFill>
                <a:latin typeface="Invitation" pitchFamily="2" charset="0"/>
                <a:cs typeface="Times New Roman" panose="02020603050405020304" pitchFamily="18" charset="0"/>
              </a:rPr>
              <a:t>“</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with the heart </a:t>
            </a:r>
            <a:r>
              <a:rPr lang="en-US" altLang="en-US" sz="4400" dirty="0">
                <a:solidFill>
                  <a:srgbClr val="FFFF00"/>
                </a:solidFill>
                <a:latin typeface="Invitation" pitchFamily="2" charset="0"/>
                <a:cs typeface="Times New Roman" panose="02020603050405020304" pitchFamily="18" charset="0"/>
              </a:rPr>
              <a:t>man believes unto righteousness”</a:t>
            </a:r>
            <a:endParaRPr lang="en-US" altLang="en-US" sz="4800" dirty="0">
              <a:solidFill>
                <a:srgbClr val="FFFF00"/>
              </a:solidFill>
              <a:latin typeface="Invitation" pitchFamily="2" charset="0"/>
              <a:cs typeface="Times New Roman" panose="02020603050405020304" pitchFamily="18" charset="0"/>
            </a:endParaRPr>
          </a:p>
          <a:p>
            <a:pPr marL="0" marR="0" indent="0" algn="ctr">
              <a:spcBef>
                <a:spcPts val="0"/>
              </a:spcBef>
              <a:spcAft>
                <a:spcPts val="0"/>
              </a:spcAft>
              <a:buNone/>
            </a:pPr>
            <a:endParaRPr lang="en-US" altLang="en-US" sz="4800" dirty="0">
              <a:solidFill>
                <a:srgbClr val="FFFF00"/>
              </a:solidFill>
              <a:latin typeface="Invitation" pitchFamily="2" charset="0"/>
            </a:endParaRPr>
          </a:p>
        </p:txBody>
      </p:sp>
    </p:spTree>
    <p:extLst>
      <p:ext uri="{BB962C8B-B14F-4D97-AF65-F5344CB8AC3E}">
        <p14:creationId xmlns:p14="http://schemas.microsoft.com/office/powerpoint/2010/main" val="214393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anim calcmode="lin" valueType="num">
                                      <p:cBhvr>
                                        <p:cTn id="7" dur="10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2291">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229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animEffect transition="in" filter="wipe(down)">
                                      <p:cBhvr>
                                        <p:cTn id="15" dur="500"/>
                                        <p:tgtEl>
                                          <p:spTgt spid="1229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291">
                                            <p:txEl>
                                              <p:pRg st="7" end="7"/>
                                            </p:txEl>
                                          </p:spTgt>
                                        </p:tgtEl>
                                        <p:attrNameLst>
                                          <p:attrName>style.visibility</p:attrName>
                                        </p:attrNameLst>
                                      </p:cBhvr>
                                      <p:to>
                                        <p:strVal val="visible"/>
                                      </p:to>
                                    </p:set>
                                    <p:animEffect transition="in" filter="fade">
                                      <p:cBhvr>
                                        <p:cTn id="20" dur="1000"/>
                                        <p:tgtEl>
                                          <p:spTgt spid="12291">
                                            <p:txEl>
                                              <p:pRg st="7" end="7"/>
                                            </p:txEl>
                                          </p:spTgt>
                                        </p:tgtEl>
                                      </p:cBhvr>
                                    </p:animEffect>
                                    <p:anim calcmode="lin" valueType="num">
                                      <p:cBhvr>
                                        <p:cTn id="21"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ybrid vs. Heirloom – Bonnie Plants">
            <a:extLst>
              <a:ext uri="{FF2B5EF4-FFF2-40B4-BE49-F238E27FC236}">
                <a16:creationId xmlns:a16="http://schemas.microsoft.com/office/drawing/2014/main" id="{2654C6DE-0741-440C-A20C-0604EE33702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4376" r="-2" b="7785"/>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28" name="Picture 4" descr="What's the difference between GMO foods and hybrid foods? | MNN ...">
            <a:extLst>
              <a:ext uri="{FF2B5EF4-FFF2-40B4-BE49-F238E27FC236}">
                <a16:creationId xmlns:a16="http://schemas.microsoft.com/office/drawing/2014/main" id="{8B44CF20-6891-4DF2-9642-F47DE49877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1" r="7763"/>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8600" y="29182"/>
            <a:ext cx="6781800" cy="6673367"/>
          </a:xfrm>
        </p:spPr>
        <p:txBody>
          <a:bodyPr vert="horz" lIns="35716" tIns="35716" rIns="291450" bIns="35716" numCol="1" anchor="ctr"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spcAft>
                <a:spcPts val="600"/>
              </a:spcAft>
              <a:buNone/>
            </a:pPr>
            <a:r>
              <a:rPr lang="en-US" sz="4000" b="1" dirty="0">
                <a:solidFill>
                  <a:srgbClr val="000000"/>
                </a:solidFill>
                <a:latin typeface="Times New Roman" panose="02020603050405020304" pitchFamily="18" charset="0"/>
                <a:cs typeface="Times New Roman" panose="02020603050405020304" pitchFamily="18" charset="0"/>
              </a:rPr>
              <a:t>Scientists have learned how to cross breed various plants to produce hybrid fruits/vegetables/grains, </a:t>
            </a:r>
          </a:p>
          <a:p>
            <a:pPr marL="5953" indent="0" algn="ctr">
              <a:spcAft>
                <a:spcPts val="600"/>
              </a:spcAft>
              <a:buNone/>
            </a:pPr>
            <a:r>
              <a:rPr lang="en-US" sz="4000" b="1" dirty="0">
                <a:solidFill>
                  <a:srgbClr val="000000"/>
                </a:solidFill>
                <a:latin typeface="Times New Roman" panose="02020603050405020304" pitchFamily="18" charset="0"/>
                <a:cs typeface="Times New Roman" panose="02020603050405020304" pitchFamily="18" charset="0"/>
              </a:rPr>
              <a:t>in an attempt to improve flavor, hardiness, etc.</a:t>
            </a:r>
          </a:p>
          <a:p>
            <a:pPr marL="5953" indent="0" algn="ctr">
              <a:spcBef>
                <a:spcPts val="1200"/>
              </a:spcBef>
              <a:spcAft>
                <a:spcPts val="600"/>
              </a:spcAft>
              <a:buNone/>
            </a:pPr>
            <a:r>
              <a:rPr lang="en-US" sz="4400" b="1" dirty="0">
                <a:solidFill>
                  <a:srgbClr val="000000"/>
                </a:solidFill>
                <a:latin typeface="Times New Roman" panose="02020603050405020304" pitchFamily="18" charset="0"/>
                <a:cs typeface="Times New Roman" panose="02020603050405020304" pitchFamily="18" charset="0"/>
              </a:rPr>
              <a:t>Unfortunately, the seeds from these hybrid plants are usually sterile!</a:t>
            </a:r>
          </a:p>
          <a:p>
            <a:pPr marL="5953" indent="0">
              <a:spcAft>
                <a:spcPts val="600"/>
              </a:spcAft>
              <a:buNone/>
            </a:pPr>
            <a:endParaRPr lang="en-US" altLang="en-US" sz="2000" b="1" i="1"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8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 calcmode="lin" valueType="num">
                                      <p:cBhvr>
                                        <p:cTn id="7"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38100"/>
            <a:ext cx="11963400" cy="4525963"/>
          </a:xfrm>
        </p:spPr>
        <p:txBody>
          <a:bodyPr/>
          <a:lstStyle/>
          <a:p>
            <a:pPr marL="0" marR="0" indent="0">
              <a:spcBef>
                <a:spcPts val="0"/>
              </a:spcBef>
              <a:spcAft>
                <a:spcPts val="0"/>
              </a:spcAft>
              <a:buNone/>
            </a:pPr>
            <a:r>
              <a:rPr lang="en-US" altLang="en-US" sz="5400" dirty="0">
                <a:latin typeface="Times New Roman" panose="02020603050405020304" pitchFamily="18" charset="0"/>
                <a:cs typeface="Times New Roman" panose="02020603050405020304" pitchFamily="18" charset="0"/>
              </a:rPr>
              <a:t>1.  Curious </a:t>
            </a:r>
            <a:r>
              <a:rPr lang="en-US" altLang="en-US" sz="5400" i="1" u="sng" dirty="0">
                <a:solidFill>
                  <a:schemeClr val="tx1"/>
                </a:solidFill>
                <a:latin typeface="Times New Roman" panose="02020603050405020304" pitchFamily="18" charset="0"/>
                <a:cs typeface="Times New Roman" panose="02020603050405020304" pitchFamily="18" charset="0"/>
              </a:rPr>
              <a:t>DESIRE </a:t>
            </a:r>
            <a:r>
              <a:rPr lang="en-US" altLang="en-US" sz="5400" i="1" dirty="0">
                <a:solidFill>
                  <a:schemeClr val="tx1"/>
                </a:solidFill>
                <a:latin typeface="Times New Roman" panose="02020603050405020304" pitchFamily="18" charset="0"/>
                <a:cs typeface="Times New Roman" panose="02020603050405020304" pitchFamily="18" charset="0"/>
              </a:rPr>
              <a:t>should lead to a</a:t>
            </a:r>
            <a:r>
              <a:rPr lang="en-US" altLang="en-US" sz="4800" dirty="0">
                <a:solidFill>
                  <a:schemeClr val="tx1"/>
                </a:solidFill>
                <a:latin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altLang="en-US" sz="6000" dirty="0">
                <a:latin typeface="Times New Roman" panose="02020603050405020304" pitchFamily="18" charset="0"/>
                <a:cs typeface="Times New Roman" panose="02020603050405020304" pitchFamily="18" charset="0"/>
              </a:rPr>
              <a:t>2. Committed </a:t>
            </a:r>
            <a:r>
              <a:rPr lang="en-US" altLang="en-US" sz="6000" i="1" u="sng" dirty="0">
                <a:latin typeface="Times New Roman" panose="02020603050405020304" pitchFamily="18" charset="0"/>
                <a:cs typeface="Times New Roman" panose="02020603050405020304" pitchFamily="18" charset="0"/>
              </a:rPr>
              <a:t>Decision</a:t>
            </a:r>
            <a:r>
              <a:rPr lang="en-US" altLang="en-US" sz="6000" i="1" u="sng" dirty="0"/>
              <a:t>.</a:t>
            </a:r>
            <a:r>
              <a:rPr lang="en-US" altLang="en-US" sz="6000" dirty="0"/>
              <a:t> </a:t>
            </a:r>
            <a:r>
              <a:rPr lang="en-US" altLang="en-US" sz="4400" dirty="0"/>
              <a:t>(To follow Him)</a:t>
            </a:r>
            <a:endParaRPr lang="en-US" altLang="en-US" sz="7200" dirty="0">
              <a:solidFill>
                <a:srgbClr val="FFFF00"/>
              </a:solidFill>
              <a:latin typeface="Invitation" pitchFamily="2" charset="0"/>
            </a:endParaRPr>
          </a:p>
          <a:p>
            <a:pPr marL="0" marR="0" indent="0">
              <a:spcBef>
                <a:spcPts val="0"/>
              </a:spcBef>
              <a:spcAft>
                <a:spcPts val="0"/>
              </a:spcAft>
              <a:buNone/>
            </a:pPr>
            <a:r>
              <a:rPr lang="en-US" altLang="en-US" sz="4800" dirty="0">
                <a:solidFill>
                  <a:srgbClr val="FFFF00"/>
                </a:solidFill>
                <a:latin typeface="Invitation" pitchFamily="2" charset="0"/>
              </a:rPr>
              <a:t>  </a:t>
            </a:r>
            <a:r>
              <a:rPr lang="en-US" altLang="en-US" sz="4800" dirty="0">
                <a:solidFill>
                  <a:schemeClr val="tx1"/>
                </a:solidFill>
                <a:latin typeface="Times New Roman" panose="02020603050405020304" pitchFamily="18" charset="0"/>
                <a:cs typeface="Times New Roman" panose="02020603050405020304" pitchFamily="18" charset="0"/>
              </a:rPr>
              <a:t>A.  We must respond to God’s invitation.</a:t>
            </a:r>
          </a:p>
          <a:p>
            <a:pPr marL="0" marR="0" indent="0">
              <a:spcBef>
                <a:spcPts val="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   </a:t>
            </a:r>
            <a:r>
              <a:rPr lang="en-US" altLang="en-US" sz="4000" dirty="0">
                <a:solidFill>
                  <a:schemeClr val="tx1"/>
                </a:solidFill>
                <a:latin typeface="Times New Roman" panose="02020603050405020304" pitchFamily="18" charset="0"/>
                <a:cs typeface="Times New Roman" panose="02020603050405020304" pitchFamily="18" charset="0"/>
              </a:rPr>
              <a:t>Rev. 3:20 </a:t>
            </a:r>
            <a:r>
              <a:rPr lang="en-US" altLang="en-US" sz="4400" dirty="0">
                <a:solidFill>
                  <a:srgbClr val="FFFF00"/>
                </a:solidFill>
                <a:latin typeface="Invitation" pitchFamily="2" charset="0"/>
                <a:cs typeface="Times New Roman" panose="02020603050405020304" pitchFamily="18" charset="0"/>
              </a:rPr>
              <a:t>“Behold I stand at the door and knock.  </a:t>
            </a:r>
          </a:p>
          <a:p>
            <a:pPr marL="0" marR="0" indent="0">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 If any…</a:t>
            </a:r>
            <a:r>
              <a:rPr lang="en-US" altLang="en-US" sz="4400" u="sng" dirty="0">
                <a:solidFill>
                  <a:srgbClr val="FFFF00"/>
                </a:solidFill>
                <a:latin typeface="Invitation" pitchFamily="2" charset="0"/>
                <a:cs typeface="Times New Roman" panose="02020603050405020304" pitchFamily="18" charset="0"/>
              </a:rPr>
              <a:t>hear my voice </a:t>
            </a:r>
          </a:p>
          <a:p>
            <a:pPr marL="0" marR="0" indent="0">
              <a:spcBef>
                <a:spcPts val="0"/>
              </a:spcBef>
              <a:spcAft>
                <a:spcPts val="0"/>
              </a:spcAft>
              <a:buNone/>
            </a:pPr>
            <a:r>
              <a:rPr lang="en-US" altLang="en-US" sz="6000" dirty="0">
                <a:solidFill>
                  <a:srgbClr val="FFFF00"/>
                </a:solidFill>
                <a:latin typeface="Invitation" pitchFamily="2" charset="0"/>
                <a:cs typeface="Times New Roman" panose="02020603050405020304" pitchFamily="18" charset="0"/>
              </a:rPr>
              <a:t>    I will come into them!”</a:t>
            </a:r>
          </a:p>
        </p:txBody>
      </p:sp>
      <p:pic>
        <p:nvPicPr>
          <p:cNvPr id="1026" name="Picture 2" descr="Jesus knocking-door-pg | New Heaven on Earth!">
            <a:extLst>
              <a:ext uri="{FF2B5EF4-FFF2-40B4-BE49-F238E27FC236}">
                <a16:creationId xmlns:a16="http://schemas.microsoft.com/office/drawing/2014/main" id="{C15538DF-4C58-4A37-9F11-7CF5C6786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276600"/>
            <a:ext cx="3581400" cy="3727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CF577F-7B6C-4D93-99A5-359EDEF41FA7}"/>
              </a:ext>
            </a:extLst>
          </p:cNvPr>
          <p:cNvSpPr txBox="1"/>
          <p:nvPr/>
        </p:nvSpPr>
        <p:spPr>
          <a:xfrm>
            <a:off x="119479" y="4690715"/>
            <a:ext cx="8534400" cy="2277547"/>
          </a:xfrm>
          <a:prstGeom prst="rect">
            <a:avLst/>
          </a:prstGeom>
          <a:noFill/>
        </p:spPr>
        <p:txBody>
          <a:bodyPr wrap="square">
            <a:spAutoFit/>
          </a:bodyPr>
          <a:lstStyle/>
          <a:p>
            <a:pPr algn="ctr"/>
            <a:r>
              <a:rPr lang="en-US" b="1" dirty="0"/>
              <a:t>Gal 4:6  </a:t>
            </a:r>
            <a:r>
              <a:rPr lang="en-US" sz="3600" b="1" dirty="0">
                <a:solidFill>
                  <a:srgbClr val="FFFF00"/>
                </a:solidFill>
                <a:latin typeface="Invitation" pitchFamily="2" charset="0"/>
              </a:rPr>
              <a:t>“</a:t>
            </a:r>
            <a:r>
              <a:rPr lang="en-US" sz="4000" b="1" dirty="0">
                <a:solidFill>
                  <a:srgbClr val="FFFF00"/>
                </a:solidFill>
                <a:latin typeface="Invitation" pitchFamily="2" charset="0"/>
              </a:rPr>
              <a:t>God hath sent forth the Spirit of his Son into your hearts, crying, Abba, Father. “</a:t>
            </a:r>
          </a:p>
          <a:p>
            <a:pPr algn="ctr"/>
            <a:r>
              <a:rPr lang="en-US" sz="4400" b="1" dirty="0">
                <a:latin typeface="Invitation" pitchFamily="2" charset="0"/>
              </a:rPr>
              <a:t>See also Ro. 8:16 and John 3:3</a:t>
            </a:r>
            <a:br>
              <a:rPr lang="en-US" sz="3600" b="1" dirty="0">
                <a:solidFill>
                  <a:srgbClr val="FFFF00"/>
                </a:solidFill>
                <a:latin typeface="Invitation" pitchFamily="2" charset="0"/>
              </a:rPr>
            </a:br>
            <a:endParaRPr lang="en-US" b="1" dirty="0">
              <a:solidFill>
                <a:srgbClr val="FFFF00"/>
              </a:solidFill>
              <a:latin typeface="Invitation" pitchFamily="2" charset="0"/>
            </a:endParaRPr>
          </a:p>
        </p:txBody>
      </p:sp>
      <p:sp>
        <p:nvSpPr>
          <p:cNvPr id="6" name="TextBox 5">
            <a:extLst>
              <a:ext uri="{FF2B5EF4-FFF2-40B4-BE49-F238E27FC236}">
                <a16:creationId xmlns:a16="http://schemas.microsoft.com/office/drawing/2014/main" id="{58BA424F-9AD3-4192-BF2A-41B0AB66CB78}"/>
              </a:ext>
            </a:extLst>
          </p:cNvPr>
          <p:cNvSpPr txBox="1"/>
          <p:nvPr/>
        </p:nvSpPr>
        <p:spPr>
          <a:xfrm>
            <a:off x="4876800" y="3200400"/>
            <a:ext cx="4232429" cy="769441"/>
          </a:xfrm>
          <a:prstGeom prst="rect">
            <a:avLst/>
          </a:prstGeom>
          <a:noFill/>
        </p:spPr>
        <p:txBody>
          <a:bodyPr wrap="square">
            <a:spAutoFit/>
          </a:bodyPr>
          <a:lstStyle/>
          <a:p>
            <a:pPr marL="0" marR="0" indent="0">
              <a:spcBef>
                <a:spcPts val="0"/>
              </a:spcBef>
              <a:spcAft>
                <a:spcPts val="0"/>
              </a:spcAft>
              <a:buNone/>
            </a:pPr>
            <a:r>
              <a:rPr lang="en-US" altLang="en-US" sz="4400" b="1" dirty="0">
                <a:solidFill>
                  <a:srgbClr val="FFFF00"/>
                </a:solidFill>
                <a:latin typeface="Invitation" pitchFamily="2" charset="0"/>
                <a:cs typeface="Times New Roman" panose="02020603050405020304" pitchFamily="18" charset="0"/>
              </a:rPr>
              <a:t>and </a:t>
            </a:r>
            <a:r>
              <a:rPr lang="en-US" altLang="en-US" sz="4400" b="1" u="sng" dirty="0">
                <a:solidFill>
                  <a:srgbClr val="FFFF00"/>
                </a:solidFill>
                <a:latin typeface="Invitation" pitchFamily="2" charset="0"/>
                <a:cs typeface="Times New Roman" panose="02020603050405020304" pitchFamily="18" charset="0"/>
              </a:rPr>
              <a:t>open the door</a:t>
            </a:r>
            <a:r>
              <a:rPr lang="en-US" altLang="en-US" sz="4400" b="1" dirty="0">
                <a:solidFill>
                  <a:srgbClr val="FFFF00"/>
                </a:solidFill>
                <a:latin typeface="Invitation" pitchFamily="2" charset="0"/>
                <a:cs typeface="Times New Roman" panose="02020603050405020304" pitchFamily="18" charset="0"/>
              </a:rPr>
              <a:t>,</a:t>
            </a:r>
          </a:p>
        </p:txBody>
      </p:sp>
    </p:spTree>
    <p:extLst>
      <p:ext uri="{BB962C8B-B14F-4D97-AF65-F5344CB8AC3E}">
        <p14:creationId xmlns:p14="http://schemas.microsoft.com/office/powerpoint/2010/main" val="17594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p:cTn id="7"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29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4" dur="500"/>
                                        <p:tgtEl>
                                          <p:spTgt spid="1229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wipe(down)">
                                      <p:cBhvr>
                                        <p:cTn id="19" dur="500"/>
                                        <p:tgtEl>
                                          <p:spTgt spid="1229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24" dur="500"/>
                                        <p:tgtEl>
                                          <p:spTgt spid="1229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p:cTn id="37"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229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down)">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38100"/>
            <a:ext cx="12192000" cy="4525963"/>
          </a:xfrm>
        </p:spPr>
        <p:txBody>
          <a:bodyPr/>
          <a:lstStyle/>
          <a:p>
            <a:pPr marL="0" marR="0" indent="0">
              <a:spcBef>
                <a:spcPts val="0"/>
              </a:spcBef>
              <a:spcAft>
                <a:spcPts val="0"/>
              </a:spcAft>
              <a:buNone/>
            </a:pPr>
            <a:r>
              <a:rPr lang="en-US" altLang="en-US" sz="6000" dirty="0"/>
              <a:t>2. Committed Decision. </a:t>
            </a:r>
            <a:r>
              <a:rPr lang="en-US" altLang="en-US" sz="4400" dirty="0"/>
              <a:t>(To follow Him)</a:t>
            </a:r>
            <a:endParaRPr lang="en-US" altLang="en-US" sz="7200" dirty="0">
              <a:solidFill>
                <a:srgbClr val="FFFF00"/>
              </a:solidFill>
              <a:latin typeface="Invitation" pitchFamily="2" charset="0"/>
            </a:endParaRPr>
          </a:p>
          <a:p>
            <a:pPr marL="0" marR="0" indent="0">
              <a:spcBef>
                <a:spcPts val="0"/>
              </a:spcBef>
              <a:spcAft>
                <a:spcPts val="0"/>
              </a:spcAft>
              <a:buNone/>
            </a:pPr>
            <a:r>
              <a:rPr lang="en-US" altLang="en-US" sz="4800" dirty="0">
                <a:solidFill>
                  <a:srgbClr val="FFFF00"/>
                </a:solidFill>
                <a:latin typeface="Invitation" pitchFamily="2" charset="0"/>
              </a:rPr>
              <a:t>  </a:t>
            </a:r>
            <a:r>
              <a:rPr lang="en-US" altLang="en-US" sz="4800" dirty="0">
                <a:solidFill>
                  <a:schemeClr val="tx1"/>
                </a:solidFill>
                <a:latin typeface="Times New Roman" panose="02020603050405020304" pitchFamily="18" charset="0"/>
                <a:cs typeface="Times New Roman" panose="02020603050405020304" pitchFamily="18" charset="0"/>
              </a:rPr>
              <a:t>B</a:t>
            </a:r>
            <a:r>
              <a:rPr lang="en-US" altLang="en-US" sz="4400" dirty="0">
                <a:solidFill>
                  <a:schemeClr val="tx1"/>
                </a:solidFill>
                <a:latin typeface="Times New Roman" panose="02020603050405020304" pitchFamily="18" charset="0"/>
                <a:cs typeface="Times New Roman" panose="02020603050405020304" pitchFamily="18" charset="0"/>
              </a:rPr>
              <a:t>.	A Decision Is Made When Our Desire For </a:t>
            </a:r>
          </a:p>
          <a:p>
            <a:pPr marL="0" marR="0" indent="0">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   Christ &gt; Than Our Desire For Complacency!</a:t>
            </a:r>
          </a:p>
          <a:p>
            <a:pPr marL="742950" marR="0" indent="-742950">
              <a:spcBef>
                <a:spcPts val="0"/>
              </a:spcBef>
              <a:spcAft>
                <a:spcPts val="0"/>
              </a:spcAft>
              <a:buAutoNum type="arabicParenR"/>
            </a:pPr>
            <a:r>
              <a:rPr lang="en-US" altLang="en-US" sz="4400" dirty="0">
                <a:solidFill>
                  <a:schemeClr val="tx1"/>
                </a:solidFill>
                <a:latin typeface="Times New Roman" panose="02020603050405020304" pitchFamily="18" charset="0"/>
                <a:cs typeface="Times New Roman" panose="02020603050405020304" pitchFamily="18" charset="0"/>
              </a:rPr>
              <a:t>This involves an Exchange!   </a:t>
            </a:r>
            <a:r>
              <a:rPr lang="en-US" altLang="en-US" sz="3600" dirty="0">
                <a:solidFill>
                  <a:schemeClr val="tx1"/>
                </a:solidFill>
                <a:latin typeface="Times New Roman" panose="02020603050405020304" pitchFamily="18" charset="0"/>
                <a:cs typeface="Times New Roman" panose="02020603050405020304" pitchFamily="18" charset="0"/>
              </a:rPr>
              <a:t>Mt 16:24-25 </a:t>
            </a:r>
            <a:endParaRPr lang="en-US" altLang="en-US" sz="44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“Then said Jesus </a:t>
            </a:r>
            <a:r>
              <a:rPr lang="en-US" altLang="en-US" sz="44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unto his disciples</a:t>
            </a:r>
            <a:r>
              <a:rPr lang="en-US" altLang="en-US" sz="4400" dirty="0">
                <a:solidFill>
                  <a:srgbClr val="FFFF00"/>
                </a:solidFill>
                <a:latin typeface="Invitation" pitchFamily="2" charset="0"/>
                <a:cs typeface="Times New Roman" panose="02020603050405020304" pitchFamily="18" charset="0"/>
              </a:rPr>
              <a:t>, If any man will come after me, let him deny himself, and take up his cross, </a:t>
            </a:r>
          </a:p>
          <a:p>
            <a:pPr marL="0" marR="0" indent="0" algn="ctr">
              <a:spcBef>
                <a:spcPts val="0"/>
              </a:spcBef>
              <a:spcAft>
                <a:spcPts val="0"/>
              </a:spcAft>
              <a:buNone/>
            </a:pPr>
            <a:r>
              <a:rPr lang="en-US" altLang="en-US" sz="5400" dirty="0">
                <a:solidFill>
                  <a:srgbClr val="FFFF00"/>
                </a:solidFill>
                <a:latin typeface="Invitation" pitchFamily="2" charset="0"/>
                <a:cs typeface="Times New Roman" panose="02020603050405020304" pitchFamily="18" charset="0"/>
              </a:rPr>
              <a:t>and follow me.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 For whosoever will save his life shall lose it: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and whosoever will lose his life for my sake shall find it.” </a:t>
            </a:r>
          </a:p>
        </p:txBody>
      </p:sp>
    </p:spTree>
    <p:extLst>
      <p:ext uri="{BB962C8B-B14F-4D97-AF65-F5344CB8AC3E}">
        <p14:creationId xmlns:p14="http://schemas.microsoft.com/office/powerpoint/2010/main" val="14258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 calcmode="lin" valueType="num">
                                      <p:cBhvr>
                                        <p:cTn id="7"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229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4" dur="500"/>
                                        <p:tgtEl>
                                          <p:spTgt spid="12291">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 calcmode="lin" valueType="num">
                                      <p:cBhvr>
                                        <p:cTn id="19" dur="10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12291">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12291">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wipe(down)">
                                      <p:cBhvr>
                                        <p:cTn id="27" dur="500"/>
                                        <p:tgtEl>
                                          <p:spTgt spid="122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1">
                                            <p:txEl>
                                              <p:pRg st="7" end="7"/>
                                            </p:txEl>
                                          </p:spTgt>
                                        </p:tgtEl>
                                        <p:attrNameLst>
                                          <p:attrName>style.visibility</p:attrName>
                                        </p:attrNameLst>
                                      </p:cBhvr>
                                      <p:to>
                                        <p:strVal val="visible"/>
                                      </p:to>
                                    </p:set>
                                    <p:animEffect transition="in" filter="fade">
                                      <p:cBhvr>
                                        <p:cTn id="32" dur="1000"/>
                                        <p:tgtEl>
                                          <p:spTgt spid="12291">
                                            <p:txEl>
                                              <p:pRg st="7" end="7"/>
                                            </p:txEl>
                                          </p:spTgt>
                                        </p:tgtEl>
                                      </p:cBhvr>
                                    </p:animEffect>
                                    <p:anim calcmode="lin" valueType="num">
                                      <p:cBhvr>
                                        <p:cTn id="33"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38100"/>
            <a:ext cx="12192000" cy="4525963"/>
          </a:xfrm>
        </p:spPr>
        <p:txBody>
          <a:bodyPr/>
          <a:lstStyle/>
          <a:p>
            <a:pPr marL="742950" marR="0" indent="-742950">
              <a:spcBef>
                <a:spcPts val="0"/>
              </a:spcBef>
              <a:spcAft>
                <a:spcPts val="0"/>
              </a:spcAft>
              <a:buAutoNum type="arabicParenR"/>
            </a:pPr>
            <a:r>
              <a:rPr lang="en-US" altLang="en-US" sz="4400" dirty="0">
                <a:solidFill>
                  <a:schemeClr val="tx1"/>
                </a:solidFill>
                <a:latin typeface="Times New Roman" panose="02020603050405020304" pitchFamily="18" charset="0"/>
                <a:cs typeface="Times New Roman" panose="02020603050405020304" pitchFamily="18" charset="0"/>
              </a:rPr>
              <a:t>This (discipleship) involves an Exchange! </a:t>
            </a:r>
          </a:p>
          <a:p>
            <a:pPr marL="0" marR="0" indent="0">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 a</a:t>
            </a:r>
            <a:r>
              <a:rPr lang="en-US" altLang="en-US" sz="4800" dirty="0">
                <a:solidFill>
                  <a:schemeClr val="tx1"/>
                </a:solidFill>
                <a:latin typeface="Times New Roman" panose="02020603050405020304" pitchFamily="18" charset="0"/>
                <a:cs typeface="Times New Roman" panose="02020603050405020304" pitchFamily="18" charset="0"/>
              </a:rPr>
              <a:t>)  Paul understood this principle.    </a:t>
            </a:r>
            <a:endParaRPr lang="en-US" altLang="en-US" sz="44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Phil. 3:7 </a:t>
            </a:r>
            <a:r>
              <a:rPr lang="en-US" altLang="en-US" sz="4400" dirty="0">
                <a:solidFill>
                  <a:srgbClr val="FFFF00"/>
                </a:solidFill>
                <a:latin typeface="Invitation" pitchFamily="2" charset="0"/>
                <a:cs typeface="Times New Roman" panose="02020603050405020304" pitchFamily="18" charset="0"/>
              </a:rPr>
              <a:t>“what things were gain </a:t>
            </a:r>
            <a:r>
              <a:rPr lang="en-US" altLang="en-US" sz="4400" dirty="0">
                <a:solidFill>
                  <a:schemeClr val="tx1"/>
                </a:solidFill>
                <a:latin typeface="Times New Roman" panose="02020603050405020304" pitchFamily="18" charset="0"/>
                <a:cs typeface="Times New Roman" panose="02020603050405020304" pitchFamily="18" charset="0"/>
              </a:rPr>
              <a:t>(important) </a:t>
            </a:r>
            <a:r>
              <a:rPr lang="en-US" altLang="en-US" sz="4400" dirty="0">
                <a:solidFill>
                  <a:srgbClr val="FFFF00"/>
                </a:solidFill>
                <a:latin typeface="Invitation" pitchFamily="2" charset="0"/>
                <a:cs typeface="Times New Roman" panose="02020603050405020304" pitchFamily="18" charset="0"/>
              </a:rPr>
              <a:t>to me,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those I counted loss for Christ.“</a:t>
            </a:r>
          </a:p>
          <a:p>
            <a:pPr marL="0" marR="0" indent="0">
              <a:spcBef>
                <a:spcPts val="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  Gal 2:20 </a:t>
            </a:r>
            <a:r>
              <a:rPr lang="en-US" altLang="en-US" sz="6000" dirty="0">
                <a:solidFill>
                  <a:srgbClr val="FFFF00"/>
                </a:solidFill>
                <a:latin typeface="Invitation" pitchFamily="2" charset="0"/>
                <a:cs typeface="Times New Roman" panose="02020603050405020304" pitchFamily="18" charset="0"/>
              </a:rPr>
              <a:t>“I am crucified with Christ:</a:t>
            </a:r>
          </a:p>
          <a:p>
            <a:pPr marL="0" marR="0" indent="0" algn="ctr">
              <a:spcBef>
                <a:spcPts val="0"/>
              </a:spcBef>
              <a:spcAft>
                <a:spcPts val="0"/>
              </a:spcAft>
              <a:buNone/>
            </a:pPr>
            <a:r>
              <a:rPr lang="en-US" altLang="en-US" sz="4800" dirty="0">
                <a:solidFill>
                  <a:srgbClr val="FFFF00"/>
                </a:solidFill>
                <a:latin typeface="Invitation" pitchFamily="2" charset="0"/>
                <a:cs typeface="Times New Roman" panose="02020603050405020304" pitchFamily="18" charset="0"/>
              </a:rPr>
              <a:t> nevertheless I live; yet not I, but Christ </a:t>
            </a:r>
            <a:r>
              <a:rPr lang="en-US" altLang="en-US" sz="4800" dirty="0" err="1">
                <a:solidFill>
                  <a:srgbClr val="FFFF00"/>
                </a:solidFill>
                <a:latin typeface="Invitation" pitchFamily="2" charset="0"/>
                <a:cs typeface="Times New Roman" panose="02020603050405020304" pitchFamily="18" charset="0"/>
              </a:rPr>
              <a:t>liveth</a:t>
            </a:r>
            <a:r>
              <a:rPr lang="en-US" altLang="en-US" sz="4800" dirty="0">
                <a:solidFill>
                  <a:srgbClr val="FFFF00"/>
                </a:solidFill>
                <a:latin typeface="Invitation" pitchFamily="2" charset="0"/>
                <a:cs typeface="Times New Roman" panose="02020603050405020304" pitchFamily="18" charset="0"/>
              </a:rPr>
              <a:t> in me:</a:t>
            </a:r>
          </a:p>
          <a:p>
            <a:pPr marL="0" marR="0" indent="0" algn="ctr">
              <a:spcBef>
                <a:spcPts val="0"/>
              </a:spcBef>
              <a:spcAft>
                <a:spcPts val="0"/>
              </a:spcAft>
              <a:buNone/>
            </a:pPr>
            <a:r>
              <a:rPr lang="en-US" altLang="en-US" sz="4800" dirty="0">
                <a:solidFill>
                  <a:srgbClr val="FFFF00"/>
                </a:solidFill>
                <a:latin typeface="Invitation" pitchFamily="2" charset="0"/>
                <a:cs typeface="Times New Roman" panose="02020603050405020304" pitchFamily="18" charset="0"/>
              </a:rPr>
              <a:t> and the life which I now live in the flesh I live by the faith of the Son of God, who loved me, </a:t>
            </a:r>
          </a:p>
          <a:p>
            <a:pPr marL="0" marR="0" indent="0" algn="ctr">
              <a:spcBef>
                <a:spcPts val="0"/>
              </a:spcBef>
              <a:spcAft>
                <a:spcPts val="0"/>
              </a:spcAft>
              <a:buNone/>
            </a:pPr>
            <a:r>
              <a:rPr lang="en-US" altLang="en-US" sz="4800" dirty="0">
                <a:solidFill>
                  <a:srgbClr val="FFFF00"/>
                </a:solidFill>
                <a:latin typeface="Invitation" pitchFamily="2" charset="0"/>
                <a:cs typeface="Times New Roman" panose="02020603050405020304" pitchFamily="18" charset="0"/>
              </a:rPr>
              <a:t>and gave himself for me.”   </a:t>
            </a:r>
          </a:p>
          <a:p>
            <a:pPr marL="0" marR="0" indent="0" algn="ctr">
              <a:spcBef>
                <a:spcPts val="0"/>
              </a:spcBef>
              <a:spcAft>
                <a:spcPts val="0"/>
              </a:spcAft>
              <a:buNone/>
            </a:pPr>
            <a:endParaRPr lang="en-US" altLang="en-US" sz="4800" dirty="0">
              <a:solidFill>
                <a:srgbClr val="FFFF00"/>
              </a:solidFill>
              <a:latin typeface="Invitation" pitchFamily="2" charset="0"/>
              <a:cs typeface="Times New Roman" panose="02020603050405020304" pitchFamily="18" charset="0"/>
            </a:endParaRPr>
          </a:p>
          <a:p>
            <a:pPr marL="0" marR="0" indent="0">
              <a:spcBef>
                <a:spcPts val="0"/>
              </a:spcBef>
              <a:spcAft>
                <a:spcPts val="0"/>
              </a:spcAft>
              <a:buNone/>
            </a:pPr>
            <a:endParaRPr lang="en-US" alt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7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 calcmode="lin" valueType="num">
                                      <p:cBhvr>
                                        <p:cTn id="7"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229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4" dur="500"/>
                                        <p:tgtEl>
                                          <p:spTgt spid="12291">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 calcmode="lin" valueType="num">
                                      <p:cBhvr>
                                        <p:cTn id="19"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1229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291">
                                            <p:txEl>
                                              <p:pRg st="6" end="6"/>
                                            </p:txEl>
                                          </p:spTgt>
                                        </p:tgtEl>
                                        <p:attrNameLst>
                                          <p:attrName>style.visibility</p:attrName>
                                        </p:attrNameLst>
                                      </p:cBhvr>
                                      <p:to>
                                        <p:strVal val="visible"/>
                                      </p:to>
                                    </p:set>
                                    <p:animEffect transition="in" filter="barn(inVertical)">
                                      <p:cBhvr>
                                        <p:cTn id="26" dur="500"/>
                                        <p:tgtEl>
                                          <p:spTgt spid="1229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anim calcmode="lin" valueType="num">
                                      <p:cBhvr>
                                        <p:cTn id="31" dur="1000" fill="hold"/>
                                        <p:tgtEl>
                                          <p:spTgt spid="12291">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12291">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12291">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166018"/>
            <a:ext cx="12192000" cy="4525963"/>
          </a:xfrm>
        </p:spPr>
        <p:txBody>
          <a:bodyPr/>
          <a:lstStyle/>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In fact in Ro. 12:1,2 God calls this exchange </a:t>
            </a:r>
          </a:p>
          <a:p>
            <a:pPr marL="0" marR="0" indent="0" algn="ctr">
              <a:spcBef>
                <a:spcPts val="0"/>
              </a:spcBef>
              <a:spcAft>
                <a:spcPts val="0"/>
              </a:spcAft>
              <a:buNone/>
            </a:pPr>
            <a:r>
              <a:rPr lang="en-US" altLang="en-US" sz="8800" dirty="0">
                <a:solidFill>
                  <a:srgbClr val="FFFF00"/>
                </a:solidFill>
                <a:latin typeface="Invitation" pitchFamily="2" charset="0"/>
                <a:cs typeface="Times New Roman" panose="02020603050405020304" pitchFamily="18" charset="0"/>
              </a:rPr>
              <a:t>“our reasonable service!”</a:t>
            </a:r>
          </a:p>
          <a:p>
            <a:pPr marL="0" marR="0" indent="0" algn="ctr">
              <a:spcBef>
                <a:spcPts val="0"/>
              </a:spcBef>
              <a:spcAft>
                <a:spcPts val="0"/>
              </a:spcAft>
              <a:buNone/>
            </a:pPr>
            <a:r>
              <a:rPr lang="en-US" altLang="en-US" sz="4400" dirty="0" err="1">
                <a:solidFill>
                  <a:schemeClr val="tx1"/>
                </a:solidFill>
                <a:latin typeface="Times New Roman" panose="02020603050405020304" pitchFamily="18" charset="0"/>
                <a:cs typeface="Times New Roman" panose="02020603050405020304" pitchFamily="18" charset="0"/>
              </a:rPr>
              <a:t>Logikos</a:t>
            </a:r>
            <a:r>
              <a:rPr lang="en-US" altLang="en-US" sz="4400" dirty="0">
                <a:solidFill>
                  <a:schemeClr val="tx1"/>
                </a:solidFill>
                <a:latin typeface="Times New Roman" panose="02020603050405020304" pitchFamily="18" charset="0"/>
                <a:cs typeface="Times New Roman" panose="02020603050405020304" pitchFamily="18" charset="0"/>
              </a:rPr>
              <a:t> (logical) </a:t>
            </a:r>
            <a:r>
              <a:rPr lang="en-US" altLang="en-US" sz="4400" dirty="0" err="1">
                <a:solidFill>
                  <a:schemeClr val="tx1"/>
                </a:solidFill>
                <a:latin typeface="Times New Roman" panose="02020603050405020304" pitchFamily="18" charset="0"/>
                <a:cs typeface="Times New Roman" panose="02020603050405020304" pitchFamily="18" charset="0"/>
              </a:rPr>
              <a:t>latrei’a</a:t>
            </a:r>
            <a:r>
              <a:rPr lang="en-US" altLang="en-US" sz="4400" dirty="0">
                <a:solidFill>
                  <a:schemeClr val="tx1"/>
                </a:solidFill>
                <a:latin typeface="Times New Roman" panose="02020603050405020304" pitchFamily="18" charset="0"/>
                <a:cs typeface="Times New Roman" panose="02020603050405020304" pitchFamily="18" charset="0"/>
              </a:rPr>
              <a:t> (act of worship)</a:t>
            </a:r>
          </a:p>
          <a:p>
            <a:pPr marL="0" marR="0" indent="0" algn="ctr">
              <a:spcBef>
                <a:spcPts val="180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And a prerequisite to recognizing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a:t>
            </a:r>
            <a:r>
              <a:rPr lang="en-US" altLang="en-US" sz="6000" dirty="0">
                <a:solidFill>
                  <a:srgbClr val="FFFF00"/>
                </a:solidFill>
                <a:latin typeface="Invitation" pitchFamily="2" charset="0"/>
                <a:cs typeface="Times New Roman" panose="02020603050405020304" pitchFamily="18" charset="0"/>
              </a:rPr>
              <a:t>what is that good, and acceptable,</a:t>
            </a:r>
          </a:p>
          <a:p>
            <a:pPr marL="0" marR="0" indent="0" algn="ctr">
              <a:spcBef>
                <a:spcPts val="0"/>
              </a:spcBef>
              <a:spcAft>
                <a:spcPts val="0"/>
              </a:spcAft>
              <a:buNone/>
            </a:pPr>
            <a:r>
              <a:rPr lang="en-US" altLang="en-US" sz="6000" dirty="0">
                <a:solidFill>
                  <a:srgbClr val="FFFF00"/>
                </a:solidFill>
                <a:latin typeface="Invitation" pitchFamily="2" charset="0"/>
                <a:cs typeface="Times New Roman" panose="02020603050405020304" pitchFamily="18" charset="0"/>
              </a:rPr>
              <a:t> and perfect will of God”</a:t>
            </a:r>
          </a:p>
          <a:p>
            <a:pPr marL="0" marR="0" indent="0">
              <a:spcBef>
                <a:spcPts val="0"/>
              </a:spcBef>
              <a:spcAft>
                <a:spcPts val="0"/>
              </a:spcAft>
              <a:buNone/>
            </a:pPr>
            <a:endParaRPr lang="en-US" alt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0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p:cTn id="7"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29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3" end="3"/>
                                            </p:txEl>
                                          </p:spTgt>
                                        </p:tgtEl>
                                        <p:attrNameLst>
                                          <p:attrName>style.visibility</p:attrName>
                                        </p:attrNameLst>
                                      </p:cBhvr>
                                      <p:to>
                                        <p:strVal val="visible"/>
                                      </p:to>
                                    </p:set>
                                    <p:animEffect transition="in" filter="fade">
                                      <p:cBhvr>
                                        <p:cTn id="14" dur="1000"/>
                                        <p:tgtEl>
                                          <p:spTgt spid="12291">
                                            <p:txEl>
                                              <p:pRg st="3" end="3"/>
                                            </p:txEl>
                                          </p:spTgt>
                                        </p:tgtEl>
                                      </p:cBhvr>
                                    </p:animEffect>
                                    <p:anim calcmode="lin" valueType="num">
                                      <p:cBhvr>
                                        <p:cTn id="15"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1000"/>
                                        <p:tgtEl>
                                          <p:spTgt spid="12291">
                                            <p:txEl>
                                              <p:pRg st="4" end="4"/>
                                            </p:txEl>
                                          </p:spTgt>
                                        </p:tgtEl>
                                      </p:cBhvr>
                                    </p:animEffect>
                                    <p:anim calcmode="lin" valueType="num">
                                      <p:cBhvr>
                                        <p:cTn id="20"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229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fade">
                                      <p:cBhvr>
                                        <p:cTn id="24" dur="1000"/>
                                        <p:tgtEl>
                                          <p:spTgt spid="12291">
                                            <p:txEl>
                                              <p:pRg st="5" end="5"/>
                                            </p:txEl>
                                          </p:spTgt>
                                        </p:tgtEl>
                                      </p:cBhvr>
                                    </p:animEffect>
                                    <p:anim calcmode="lin" valueType="num">
                                      <p:cBhvr>
                                        <p:cTn id="25"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38100"/>
            <a:ext cx="12192000" cy="5600700"/>
          </a:xfrm>
        </p:spPr>
        <p:txBody>
          <a:bodyPr/>
          <a:lstStyle/>
          <a:p>
            <a:pPr marL="0" marR="0" indent="0" algn="ctr">
              <a:spcBef>
                <a:spcPts val="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Conclusion: </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Christianity is based on an exchange of gifts.</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It begins with a desire and decision to accept  God’s gift to us; </a:t>
            </a:r>
            <a:r>
              <a:rPr lang="en-US" altLang="en-US" sz="4800" dirty="0">
                <a:solidFill>
                  <a:schemeClr val="tx1"/>
                </a:solidFill>
                <a:latin typeface="Times New Roman" panose="02020603050405020304" pitchFamily="18" charset="0"/>
                <a:cs typeface="Times New Roman" panose="02020603050405020304" pitchFamily="18" charset="0"/>
              </a:rPr>
              <a:t>His Salvation.</a:t>
            </a:r>
          </a:p>
          <a:p>
            <a:pPr marL="0" marR="0" indent="0" algn="ctr">
              <a:spcBef>
                <a:spcPts val="0"/>
              </a:spcBef>
              <a:spcAft>
                <a:spcPts val="0"/>
              </a:spcAft>
              <a:buNone/>
            </a:pPr>
            <a:r>
              <a:rPr lang="en-US" altLang="en-US" sz="4800" i="1" dirty="0">
                <a:solidFill>
                  <a:schemeClr val="tx1"/>
                </a:solidFill>
                <a:latin typeface="Times New Roman" panose="02020603050405020304" pitchFamily="18" charset="0"/>
                <a:cs typeface="Times New Roman" panose="02020603050405020304" pitchFamily="18" charset="0"/>
              </a:rPr>
              <a:t> (Jesus means Salvation!)</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As we grow in our understanding of God’s Gift and Grace, it motivates us to give our gift to God:</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 </a:t>
            </a:r>
            <a:r>
              <a:rPr lang="en-US" altLang="en-US" sz="7200" dirty="0">
                <a:solidFill>
                  <a:schemeClr val="tx1"/>
                </a:solidFill>
                <a:latin typeface="Times New Roman" panose="02020603050405020304" pitchFamily="18" charset="0"/>
                <a:cs typeface="Times New Roman" panose="02020603050405020304" pitchFamily="18" charset="0"/>
              </a:rPr>
              <a:t>Our Service.</a:t>
            </a:r>
          </a:p>
          <a:p>
            <a:pPr marL="0" marR="0" indent="0" algn="ctr">
              <a:spcBef>
                <a:spcPts val="0"/>
              </a:spcBef>
              <a:spcAft>
                <a:spcPts val="0"/>
              </a:spcAft>
              <a:buNone/>
            </a:pPr>
            <a:r>
              <a:rPr lang="en-US" altLang="en-US" sz="5400" dirty="0">
                <a:solidFill>
                  <a:schemeClr val="tx1"/>
                </a:solidFill>
                <a:latin typeface="Times New Roman" panose="02020603050405020304" pitchFamily="18" charset="0"/>
                <a:cs typeface="Times New Roman" panose="02020603050405020304" pitchFamily="18" charset="0"/>
              </a:rPr>
              <a:t>2 Cor. 5:14</a:t>
            </a:r>
          </a:p>
          <a:p>
            <a:pPr marL="0" marR="0" indent="0" algn="ctr">
              <a:spcBef>
                <a:spcPts val="0"/>
              </a:spcBef>
              <a:spcAft>
                <a:spcPts val="0"/>
              </a:spcAft>
              <a:buNone/>
            </a:pPr>
            <a:endParaRPr lang="en-US" alt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5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p:cTn id="7"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29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291">
                                            <p:txEl>
                                              <p:pRg st="3" end="3"/>
                                            </p:txEl>
                                          </p:spTgt>
                                        </p:tgtEl>
                                        <p:attrNameLst>
                                          <p:attrName>style.visibility</p:attrName>
                                        </p:attrNameLst>
                                      </p:cBhvr>
                                      <p:to>
                                        <p:strVal val="visible"/>
                                      </p:to>
                                    </p:set>
                                    <p:animEffect transition="in" filter="barn(inVertical)">
                                      <p:cBhvr>
                                        <p:cTn id="14" dur="500"/>
                                        <p:tgtEl>
                                          <p:spTgt spid="1229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9" dur="500"/>
                                        <p:tgtEl>
                                          <p:spTgt spid="1229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fade">
                                      <p:cBhvr>
                                        <p:cTn id="24" dur="1000"/>
                                        <p:tgtEl>
                                          <p:spTgt spid="12291">
                                            <p:txEl>
                                              <p:pRg st="5" end="5"/>
                                            </p:txEl>
                                          </p:spTgt>
                                        </p:tgtEl>
                                      </p:cBhvr>
                                    </p:animEffect>
                                    <p:anim calcmode="lin" valueType="num">
                                      <p:cBhvr>
                                        <p:cTn id="25"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229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291">
                                            <p:txEl>
                                              <p:pRg st="6" end="6"/>
                                            </p:txEl>
                                          </p:spTgt>
                                        </p:tgtEl>
                                        <p:attrNameLst>
                                          <p:attrName>style.visibility</p:attrName>
                                        </p:attrNameLst>
                                      </p:cBhvr>
                                      <p:to>
                                        <p:strVal val="visible"/>
                                      </p:to>
                                    </p:set>
                                    <p:animEffect transition="in" filter="fade">
                                      <p:cBhvr>
                                        <p:cTn id="29" dur="1000"/>
                                        <p:tgtEl>
                                          <p:spTgt spid="12291">
                                            <p:txEl>
                                              <p:pRg st="6" end="6"/>
                                            </p:txEl>
                                          </p:spTgt>
                                        </p:tgtEl>
                                      </p:cBhvr>
                                    </p:animEffect>
                                    <p:anim calcmode="lin" valueType="num">
                                      <p:cBhvr>
                                        <p:cTn id="30"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38100"/>
            <a:ext cx="12192000" cy="5600700"/>
          </a:xfrm>
        </p:spPr>
        <p:txBody>
          <a:bodyPr/>
          <a:lstStyle/>
          <a:p>
            <a:pPr marL="0" marR="0" indent="0" algn="ctr">
              <a:spcBef>
                <a:spcPts val="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Our gift to Christ is our service. </a:t>
            </a:r>
            <a:r>
              <a:rPr lang="en-US" altLang="en-US" sz="4000" dirty="0">
                <a:solidFill>
                  <a:schemeClr val="tx1"/>
                </a:solidFill>
                <a:latin typeface="Times New Roman" panose="02020603050405020304" pitchFamily="18" charset="0"/>
                <a:cs typeface="Times New Roman" panose="02020603050405020304" pitchFamily="18" charset="0"/>
              </a:rPr>
              <a:t>2 Cor. 5:14</a:t>
            </a:r>
          </a:p>
          <a:p>
            <a:pPr marL="0" marR="0" indent="0" algn="ctr">
              <a:spcBef>
                <a:spcPts val="0"/>
              </a:spcBef>
              <a:spcAft>
                <a:spcPts val="0"/>
              </a:spcAft>
              <a:buNone/>
            </a:pPr>
            <a:r>
              <a:rPr lang="en-US" altLang="en-US" sz="4000" dirty="0">
                <a:solidFill>
                  <a:schemeClr val="tx1"/>
                </a:solidFill>
                <a:latin typeface="Times New Roman" panose="02020603050405020304" pitchFamily="18" charset="0"/>
                <a:cs typeface="Times New Roman" panose="02020603050405020304" pitchFamily="18" charset="0"/>
              </a:rPr>
              <a:t>In order to follow Him, we’ll need to heed Heb. 12:1,2: 1)</a:t>
            </a:r>
            <a:r>
              <a:rPr lang="en-US" altLang="en-US" sz="4800" dirty="0">
                <a:solidFill>
                  <a:srgbClr val="FFFF00"/>
                </a:solidFill>
                <a:latin typeface="Invitation" pitchFamily="2" charset="0"/>
                <a:cs typeface="Times New Roman" panose="02020603050405020304" pitchFamily="18" charset="0"/>
              </a:rPr>
              <a:t>“Let us lay aside </a:t>
            </a:r>
            <a:r>
              <a:rPr lang="en-US" altLang="en-US" sz="4800"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every weight</a:t>
            </a:r>
            <a:r>
              <a:rPr lang="en-US" altLang="en-US" sz="4800" dirty="0">
                <a:solidFill>
                  <a:srgbClr val="FFFF00"/>
                </a:solidFill>
                <a:latin typeface="Invitation" pitchFamily="2" charset="0"/>
                <a:cs typeface="Times New Roman" panose="02020603050405020304" pitchFamily="18" charset="0"/>
              </a:rPr>
              <a:t>. </a:t>
            </a:r>
            <a:r>
              <a:rPr lang="en-US" altLang="en-US" sz="4400" dirty="0">
                <a:solidFill>
                  <a:schemeClr val="tx1"/>
                </a:solidFill>
                <a:latin typeface="Times New Roman" panose="02020603050405020304" pitchFamily="18" charset="0"/>
                <a:cs typeface="Times New Roman" panose="02020603050405020304" pitchFamily="18" charset="0"/>
              </a:rPr>
              <a:t>(</a:t>
            </a:r>
            <a:r>
              <a:rPr lang="en-US" altLang="en-US" sz="4400" dirty="0" err="1">
                <a:solidFill>
                  <a:schemeClr val="tx1"/>
                </a:solidFill>
                <a:latin typeface="Times New Roman" panose="02020603050405020304" pitchFamily="18" charset="0"/>
                <a:cs typeface="Times New Roman" panose="02020603050405020304" pitchFamily="18" charset="0"/>
              </a:rPr>
              <a:t>onkos</a:t>
            </a:r>
            <a:r>
              <a:rPr lang="en-US" altLang="en-US" sz="4400" dirty="0">
                <a:solidFill>
                  <a:schemeClr val="tx1"/>
                </a:solidFill>
                <a:latin typeface="Times New Roman" panose="02020603050405020304" pitchFamily="18" charset="0"/>
                <a:cs typeface="Times New Roman" panose="02020603050405020304" pitchFamily="18" charset="0"/>
              </a:rPr>
              <a:t>: hindrance)</a:t>
            </a:r>
          </a:p>
          <a:p>
            <a:pPr marR="0">
              <a:spcBef>
                <a:spcPts val="0"/>
              </a:spcBef>
              <a:spcAft>
                <a:spcPts val="0"/>
              </a:spcAft>
              <a:buFont typeface="Wingdings" panose="05000000000000000000" pitchFamily="2" charset="2"/>
              <a:buChar char="Ø"/>
            </a:pPr>
            <a:r>
              <a:rPr lang="en-US" altLang="en-US" sz="4000" dirty="0">
                <a:solidFill>
                  <a:schemeClr val="tx1"/>
                </a:solidFill>
                <a:latin typeface="Times New Roman" panose="02020603050405020304" pitchFamily="18" charset="0"/>
                <a:cs typeface="Times New Roman" panose="02020603050405020304" pitchFamily="18" charset="0"/>
              </a:rPr>
              <a:t>Some habits that will hinder us.  (1 Cor 6:12; 10:23)</a:t>
            </a:r>
          </a:p>
          <a:p>
            <a:pPr marL="0" marR="0" indent="0">
              <a:spcBef>
                <a:spcPts val="0"/>
              </a:spcBef>
              <a:spcAft>
                <a:spcPts val="0"/>
              </a:spcAft>
              <a:buNone/>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a:solidFill>
                  <a:srgbClr val="FFFF00"/>
                </a:solidFill>
                <a:latin typeface="Invitation" pitchFamily="2" charset="0"/>
                <a:cs typeface="Times New Roman" panose="02020603050405020304" pitchFamily="18" charset="0"/>
              </a:rPr>
              <a:t>“all things are lawful, but all things are not expedient”</a:t>
            </a:r>
          </a:p>
          <a:p>
            <a:pPr marR="0">
              <a:spcBef>
                <a:spcPts val="0"/>
              </a:spcBef>
              <a:spcAft>
                <a:spcPts val="0"/>
              </a:spcAft>
              <a:buFont typeface="Wingdings" panose="05000000000000000000" pitchFamily="2" charset="2"/>
              <a:buChar char="Ø"/>
            </a:pPr>
            <a:r>
              <a:rPr lang="en-US" altLang="en-US" sz="4000" dirty="0">
                <a:solidFill>
                  <a:schemeClr val="tx1"/>
                </a:solidFill>
                <a:latin typeface="Times New Roman" panose="02020603050405020304" pitchFamily="18" charset="0"/>
                <a:cs typeface="Times New Roman" panose="02020603050405020304" pitchFamily="18" charset="0"/>
              </a:rPr>
              <a:t> Some friends that refuse to follow.  (Pr. 13:20)</a:t>
            </a:r>
            <a:endParaRPr lang="en-US" altLang="en-US" sz="54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“He that walketh with wise men shall be wise: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but a companion of fools shall be destroyed. “</a:t>
            </a:r>
          </a:p>
          <a:p>
            <a:pPr marL="0" marR="0" indent="0">
              <a:spcBef>
                <a:spcPts val="0"/>
              </a:spcBef>
              <a:spcAft>
                <a:spcPts val="0"/>
              </a:spcAft>
              <a:buNone/>
            </a:pPr>
            <a:r>
              <a:rPr lang="en-US" altLang="en-US" sz="4800" dirty="0">
                <a:solidFill>
                  <a:schemeClr val="tx1"/>
                </a:solidFill>
                <a:latin typeface="Times New Roman" panose="02020603050405020304" pitchFamily="18" charset="0"/>
                <a:cs typeface="Times New Roman" panose="02020603050405020304" pitchFamily="18" charset="0"/>
              </a:rPr>
              <a:t>2) </a:t>
            </a:r>
            <a:r>
              <a:rPr lang="en-US" altLang="en-US" sz="4800" dirty="0">
                <a:solidFill>
                  <a:srgbClr val="FFFF00"/>
                </a:solidFill>
                <a:latin typeface="Invitation" pitchFamily="2" charset="0"/>
                <a:cs typeface="Times New Roman" panose="02020603050405020304" pitchFamily="18" charset="0"/>
              </a:rPr>
              <a:t>“and the sin that doth so easily beset </a:t>
            </a:r>
            <a:r>
              <a:rPr lang="en-US" altLang="en-US" sz="4800" dirty="0">
                <a:solidFill>
                  <a:schemeClr val="tx1"/>
                </a:solidFill>
                <a:latin typeface="Times New Roman" panose="02020603050405020304" pitchFamily="18" charset="0"/>
                <a:cs typeface="Times New Roman" panose="02020603050405020304" pitchFamily="18" charset="0"/>
              </a:rPr>
              <a:t>(trip) </a:t>
            </a:r>
            <a:r>
              <a:rPr lang="en-US" altLang="en-US" sz="4800" dirty="0">
                <a:solidFill>
                  <a:srgbClr val="FFFF00"/>
                </a:solidFill>
                <a:latin typeface="Invitation" pitchFamily="2" charset="0"/>
                <a:cs typeface="Times New Roman" panose="02020603050405020304" pitchFamily="18" charset="0"/>
              </a:rPr>
              <a:t>us</a:t>
            </a:r>
          </a:p>
          <a:p>
            <a:pPr marL="0" marR="0" indent="0">
              <a:spcBef>
                <a:spcPts val="0"/>
              </a:spcBef>
              <a:spcAft>
                <a:spcPts val="0"/>
              </a:spcAft>
              <a:buNone/>
            </a:pPr>
            <a:r>
              <a:rPr lang="en-US" altLang="en-US" sz="4800" dirty="0">
                <a:solidFill>
                  <a:srgbClr val="FFFF00"/>
                </a:solidFill>
                <a:latin typeface="Invitation" pitchFamily="2" charset="0"/>
                <a:cs typeface="Times New Roman" panose="02020603050405020304" pitchFamily="18" charset="0"/>
              </a:rPr>
              <a:t>      And run with patience the race set before us…”</a:t>
            </a:r>
          </a:p>
          <a:p>
            <a:pPr marL="0" marR="0" indent="0" algn="ctr">
              <a:spcBef>
                <a:spcPts val="0"/>
              </a:spcBef>
              <a:spcAft>
                <a:spcPts val="0"/>
              </a:spcAft>
              <a:buNone/>
            </a:pPr>
            <a:endParaRPr lang="en-US" altLang="en-US" sz="4400" dirty="0">
              <a:solidFill>
                <a:srgbClr val="FFFF00"/>
              </a:solidFill>
              <a:latin typeface="Invitation" pitchFamily="2" charset="0"/>
              <a:cs typeface="Times New Roman" panose="02020603050405020304" pitchFamily="18" charset="0"/>
            </a:endParaRPr>
          </a:p>
          <a:p>
            <a:pPr marL="0" marR="0" indent="0" algn="ctr">
              <a:spcBef>
                <a:spcPts val="0"/>
              </a:spcBef>
              <a:spcAft>
                <a:spcPts val="0"/>
              </a:spcAft>
              <a:buNone/>
            </a:pPr>
            <a:endParaRPr lang="en-US" altLang="en-US" sz="4400" dirty="0">
              <a:solidFill>
                <a:srgbClr val="FFFF00"/>
              </a:solidFill>
              <a:latin typeface="Invitation" pitchFamily="2" charset="0"/>
              <a:cs typeface="Times New Roman" panose="02020603050405020304" pitchFamily="18" charset="0"/>
            </a:endParaRPr>
          </a:p>
          <a:p>
            <a:pPr marL="0" marR="0" indent="0" algn="ctr">
              <a:spcBef>
                <a:spcPts val="0"/>
              </a:spcBef>
              <a:spcAft>
                <a:spcPts val="0"/>
              </a:spcAft>
              <a:buNone/>
            </a:pPr>
            <a:endParaRPr lang="en-US" altLang="en-US" sz="44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alt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20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barn(inVertical)">
                                      <p:cBhvr>
                                        <p:cTn id="7" dur="500"/>
                                        <p:tgtEl>
                                          <p:spTgt spid="12291">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3" end="3"/>
                                            </p:txEl>
                                          </p:spTgt>
                                        </p:tgtEl>
                                        <p:attrNameLst>
                                          <p:attrName>style.visibility</p:attrName>
                                        </p:attrNameLst>
                                      </p:cBhvr>
                                      <p:to>
                                        <p:strVal val="visible"/>
                                      </p:to>
                                    </p:set>
                                    <p:animEffect transition="in" filter="barn(inVertical)">
                                      <p:cBhvr>
                                        <p:cTn id="10" dur="500"/>
                                        <p:tgtEl>
                                          <p:spTgt spid="1229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wipe(down)">
                                      <p:cBhvr>
                                        <p:cTn id="15" dur="500"/>
                                        <p:tgtEl>
                                          <p:spTgt spid="12291">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291">
                                            <p:txEl>
                                              <p:pRg st="5" end="5"/>
                                            </p:txEl>
                                          </p:spTgt>
                                        </p:tgtEl>
                                        <p:attrNameLst>
                                          <p:attrName>style.visibility</p:attrName>
                                        </p:attrNameLst>
                                      </p:cBhvr>
                                      <p:to>
                                        <p:strVal val="visible"/>
                                      </p:to>
                                    </p:set>
                                    <p:animEffect transition="in" filter="wipe(down)">
                                      <p:cBhvr>
                                        <p:cTn id="18" dur="500"/>
                                        <p:tgtEl>
                                          <p:spTgt spid="12291">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animEffect transition="in" filter="wipe(down)">
                                      <p:cBhvr>
                                        <p:cTn id="21" dur="500"/>
                                        <p:tgtEl>
                                          <p:spTgt spid="1229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291">
                                            <p:txEl>
                                              <p:pRg st="7" end="7"/>
                                            </p:txEl>
                                          </p:spTgt>
                                        </p:tgtEl>
                                        <p:attrNameLst>
                                          <p:attrName>style.visibility</p:attrName>
                                        </p:attrNameLst>
                                      </p:cBhvr>
                                      <p:to>
                                        <p:strVal val="visible"/>
                                      </p:to>
                                    </p:set>
                                    <p:anim calcmode="lin" valueType="num">
                                      <p:cBhvr>
                                        <p:cTn id="26" dur="500" fill="hold"/>
                                        <p:tgtEl>
                                          <p:spTgt spid="12291">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12291">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1229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291">
                                            <p:txEl>
                                              <p:pRg st="8" end="8"/>
                                            </p:txEl>
                                          </p:spTgt>
                                        </p:tgtEl>
                                        <p:attrNameLst>
                                          <p:attrName>style.visibility</p:attrName>
                                        </p:attrNameLst>
                                      </p:cBhvr>
                                      <p:to>
                                        <p:strVal val="visible"/>
                                      </p:to>
                                    </p:set>
                                    <p:animEffect transition="in" filter="fade">
                                      <p:cBhvr>
                                        <p:cTn id="33" dur="1000"/>
                                        <p:tgtEl>
                                          <p:spTgt spid="12291">
                                            <p:txEl>
                                              <p:pRg st="8" end="8"/>
                                            </p:txEl>
                                          </p:spTgt>
                                        </p:tgtEl>
                                      </p:cBhvr>
                                    </p:animEffect>
                                    <p:anim calcmode="lin" valueType="num">
                                      <p:cBhvr>
                                        <p:cTn id="34"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1229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0"/>
            <a:ext cx="11963400" cy="5211763"/>
          </a:xfrm>
        </p:spPr>
        <p:txBody>
          <a:bodyPr/>
          <a:lstStyle/>
          <a:p>
            <a:pPr marL="0" marR="0" indent="0" algn="ctr">
              <a:spcBef>
                <a:spcPts val="0"/>
              </a:spcBef>
              <a:spcAft>
                <a:spcPts val="0"/>
              </a:spcAft>
              <a:buNone/>
            </a:pPr>
            <a:r>
              <a:rPr lang="en-US" altLang="en-US" sz="4800" dirty="0">
                <a:latin typeface="Times New Roman" panose="02020603050405020304" pitchFamily="18" charset="0"/>
                <a:cs typeface="Times New Roman" panose="02020603050405020304" pitchFamily="18" charset="0"/>
              </a:rPr>
              <a:t>A Godly desire should lead to a </a:t>
            </a:r>
            <a:r>
              <a:rPr lang="en-US" altLang="en-US" sz="4400" dirty="0">
                <a:latin typeface="Times New Roman" panose="02020603050405020304" pitchFamily="18" charset="0"/>
                <a:cs typeface="Times New Roman" panose="02020603050405020304" pitchFamily="18" charset="0"/>
              </a:rPr>
              <a:t>Decision; </a:t>
            </a:r>
            <a:r>
              <a:rPr lang="en-US" altLang="en-US" sz="5400" dirty="0">
                <a:latin typeface="Times New Roman" panose="02020603050405020304" pitchFamily="18" charset="0"/>
                <a:cs typeface="Times New Roman" panose="02020603050405020304" pitchFamily="18" charset="0"/>
              </a:rPr>
              <a:t> But a decision delayed can easily become an </a:t>
            </a:r>
            <a:r>
              <a:rPr lang="en-US" altLang="en-US" sz="5400" i="1" u="sng" dirty="0">
                <a:solidFill>
                  <a:srgbClr val="FFC000"/>
                </a:solidFill>
                <a:latin typeface="Times New Roman" panose="02020603050405020304" pitchFamily="18" charset="0"/>
                <a:cs typeface="Times New Roman" panose="02020603050405020304" pitchFamily="18" charset="0"/>
              </a:rPr>
              <a:t>Evasion</a:t>
            </a:r>
            <a:r>
              <a:rPr lang="en-US" altLang="en-US" sz="5400" dirty="0">
                <a:latin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altLang="en-US" sz="3600" dirty="0">
                <a:latin typeface="Times New Roman" panose="02020603050405020304" pitchFamily="18" charset="0"/>
                <a:cs typeface="Times New Roman" panose="02020603050405020304" pitchFamily="18" charset="0"/>
              </a:rPr>
              <a:t>Acts 24:25-26 “</a:t>
            </a:r>
            <a:r>
              <a:rPr lang="en-US" altLang="en-US" sz="4000" dirty="0">
                <a:solidFill>
                  <a:srgbClr val="FFFF00"/>
                </a:solidFill>
                <a:latin typeface="Invitation" pitchFamily="2" charset="0"/>
                <a:cs typeface="Times New Roman" panose="02020603050405020304" pitchFamily="18" charset="0"/>
              </a:rPr>
              <a:t>as he reasoned of righteousness, temperance, </a:t>
            </a:r>
          </a:p>
          <a:p>
            <a:pPr marL="0" marR="0" indent="0" algn="ctr">
              <a:spcBef>
                <a:spcPts val="0"/>
              </a:spcBef>
              <a:spcAft>
                <a:spcPts val="0"/>
              </a:spcAft>
              <a:buNone/>
            </a:pPr>
            <a:r>
              <a:rPr lang="en-US" altLang="en-US" sz="4000" dirty="0">
                <a:solidFill>
                  <a:srgbClr val="FFFF00"/>
                </a:solidFill>
                <a:latin typeface="Invitation" pitchFamily="2" charset="0"/>
                <a:cs typeface="Times New Roman" panose="02020603050405020304" pitchFamily="18" charset="0"/>
              </a:rPr>
              <a:t>and judgment to come, Felix trembled, and answered,</a:t>
            </a:r>
          </a:p>
          <a:p>
            <a:pPr marL="0" marR="0" indent="0" algn="ctr">
              <a:spcBef>
                <a:spcPts val="0"/>
              </a:spcBef>
              <a:spcAft>
                <a:spcPts val="0"/>
              </a:spcAft>
              <a:buNone/>
            </a:pPr>
            <a:r>
              <a:rPr lang="en-US" altLang="en-US" sz="4000" dirty="0">
                <a:solidFill>
                  <a:srgbClr val="FFFF00"/>
                </a:solidFill>
                <a:latin typeface="Invitation" pitchFamily="2" charset="0"/>
                <a:cs typeface="Times New Roman" panose="02020603050405020304" pitchFamily="18" charset="0"/>
              </a:rPr>
              <a:t> Go thy way for this time; </a:t>
            </a:r>
            <a:r>
              <a:rPr lang="en-US" altLang="en-US" sz="4400" u="sng" dirty="0">
                <a:solidFill>
                  <a:srgbClr val="FFFF00"/>
                </a:solidFill>
                <a:latin typeface="Invitation" pitchFamily="2" charset="0"/>
                <a:cs typeface="Times New Roman" panose="02020603050405020304" pitchFamily="18" charset="0"/>
              </a:rPr>
              <a:t>when I have a convenient season</a:t>
            </a:r>
            <a:r>
              <a:rPr lang="en-US" altLang="en-US" sz="4000" dirty="0">
                <a:solidFill>
                  <a:srgbClr val="FFFF00"/>
                </a:solidFill>
                <a:latin typeface="Invitation" pitchFamily="2" charset="0"/>
                <a:cs typeface="Times New Roman" panose="02020603050405020304" pitchFamily="18" charset="0"/>
              </a:rPr>
              <a:t>, </a:t>
            </a:r>
          </a:p>
          <a:p>
            <a:pPr marL="0" marR="0" indent="0" algn="ctr">
              <a:spcBef>
                <a:spcPts val="0"/>
              </a:spcBef>
              <a:spcAft>
                <a:spcPts val="0"/>
              </a:spcAft>
              <a:buNone/>
            </a:pPr>
            <a:r>
              <a:rPr lang="en-US" altLang="en-US" sz="4000" dirty="0">
                <a:solidFill>
                  <a:srgbClr val="FFFF00"/>
                </a:solidFill>
                <a:latin typeface="Invitation" pitchFamily="2" charset="0"/>
                <a:cs typeface="Times New Roman" panose="02020603050405020304" pitchFamily="18" charset="0"/>
              </a:rPr>
              <a:t>I will call for thee.” </a:t>
            </a:r>
          </a:p>
          <a:p>
            <a:pPr marL="0" marR="0" indent="0" algn="ctr">
              <a:spcBef>
                <a:spcPts val="1200"/>
              </a:spcBef>
              <a:spcAft>
                <a:spcPts val="0"/>
              </a:spcAft>
              <a:buNone/>
            </a:pPr>
            <a:r>
              <a:rPr lang="en-US" altLang="en-US" sz="4800" dirty="0">
                <a:solidFill>
                  <a:schemeClr val="tx1"/>
                </a:solidFill>
                <a:latin typeface="Invitation" pitchFamily="2" charset="0"/>
                <a:cs typeface="Times New Roman" panose="02020603050405020304" pitchFamily="18" charset="0"/>
              </a:rPr>
              <a:t>Isaiah 55:6  </a:t>
            </a:r>
            <a:r>
              <a:rPr lang="en-US" altLang="en-US" sz="4000" dirty="0">
                <a:solidFill>
                  <a:srgbClr val="FFFF00"/>
                </a:solidFill>
                <a:latin typeface="Invitation" pitchFamily="2" charset="0"/>
                <a:cs typeface="Times New Roman" panose="02020603050405020304" pitchFamily="18" charset="0"/>
              </a:rPr>
              <a:t>“</a:t>
            </a:r>
            <a:r>
              <a:rPr lang="en-US" altLang="en-US" sz="4800" dirty="0">
                <a:solidFill>
                  <a:srgbClr val="FFFF00"/>
                </a:solidFill>
                <a:latin typeface="Invitation" pitchFamily="2" charset="0"/>
                <a:cs typeface="Times New Roman" panose="02020603050405020304" pitchFamily="18" charset="0"/>
              </a:rPr>
              <a:t>Seek the Lord while He may be found. </a:t>
            </a:r>
          </a:p>
          <a:p>
            <a:pPr marL="0" marR="0" indent="0" algn="ctr">
              <a:spcBef>
                <a:spcPts val="0"/>
              </a:spcBef>
              <a:spcAft>
                <a:spcPts val="0"/>
              </a:spcAft>
              <a:buNone/>
            </a:pPr>
            <a:r>
              <a:rPr lang="en-US" altLang="en-US" sz="6600" dirty="0">
                <a:solidFill>
                  <a:srgbClr val="FFFF00"/>
                </a:solidFill>
                <a:latin typeface="Invitation" pitchFamily="2" charset="0"/>
                <a:cs typeface="Times New Roman" panose="02020603050405020304" pitchFamily="18" charset="0"/>
              </a:rPr>
              <a:t>Call upon Him while he is near!”</a:t>
            </a:r>
          </a:p>
          <a:p>
            <a:pPr marL="0" marR="0" indent="0" algn="ctr">
              <a:spcBef>
                <a:spcPts val="0"/>
              </a:spcBef>
              <a:spcAft>
                <a:spcPts val="0"/>
              </a:spcAft>
              <a:buNone/>
            </a:pPr>
            <a:endParaRPr lang="en-US" altLang="en-US" sz="6000" dirty="0"/>
          </a:p>
          <a:p>
            <a:pPr marL="0" marR="0" indent="0">
              <a:spcBef>
                <a:spcPts val="0"/>
              </a:spcBef>
              <a:spcAft>
                <a:spcPts val="0"/>
              </a:spcAft>
              <a:buNone/>
            </a:pPr>
            <a:endParaRPr lang="en-US" altLang="en-US" sz="6000" dirty="0">
              <a:solidFill>
                <a:srgbClr val="FFFF00"/>
              </a:solidFill>
              <a:latin typeface="Invitation" pitchFamily="2" charset="0"/>
              <a:cs typeface="Times New Roman" panose="02020603050405020304" pitchFamily="18" charset="0"/>
            </a:endParaRPr>
          </a:p>
        </p:txBody>
      </p:sp>
    </p:spTree>
    <p:extLst>
      <p:ext uri="{BB962C8B-B14F-4D97-AF65-F5344CB8AC3E}">
        <p14:creationId xmlns:p14="http://schemas.microsoft.com/office/powerpoint/2010/main" val="295343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wipe(down)">
                                      <p:cBhvr>
                                        <p:cTn id="14" dur="500"/>
                                        <p:tgtEl>
                                          <p:spTgt spid="12291">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 calcmode="lin" valueType="num">
                                      <p:cBhvr>
                                        <p:cTn id="22" dur="10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12291">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12291">
                                            <p:txEl>
                                              <p:pRg st="3" end="3"/>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12291">
                                            <p:txEl>
                                              <p:pRg st="4" end="4"/>
                                            </p:txEl>
                                          </p:spTgt>
                                        </p:tgtEl>
                                        <p:attrNameLst>
                                          <p:attrName>style.visibility</p:attrName>
                                        </p:attrNameLst>
                                      </p:cBhvr>
                                      <p:to>
                                        <p:strVal val="visible"/>
                                      </p:to>
                                    </p:set>
                                    <p:anim calcmode="lin" valueType="num">
                                      <p:cBhvr>
                                        <p:cTn id="28" dur="10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12291">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1229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291">
                                            <p:txEl>
                                              <p:pRg st="5" end="5"/>
                                            </p:txEl>
                                          </p:spTgt>
                                        </p:tgtEl>
                                        <p:attrNameLst>
                                          <p:attrName>style.visibility</p:attrName>
                                        </p:attrNameLst>
                                      </p:cBhvr>
                                      <p:to>
                                        <p:strVal val="visible"/>
                                      </p:to>
                                    </p:set>
                                    <p:animEffect transition="in" filter="barn(inVertical)">
                                      <p:cBhvr>
                                        <p:cTn id="36" dur="500"/>
                                        <p:tgtEl>
                                          <p:spTgt spid="1229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291">
                                            <p:txEl>
                                              <p:pRg st="6" end="6"/>
                                            </p:txEl>
                                          </p:spTgt>
                                        </p:tgtEl>
                                        <p:attrNameLst>
                                          <p:attrName>style.visibility</p:attrName>
                                        </p:attrNameLst>
                                      </p:cBhvr>
                                      <p:to>
                                        <p:strVal val="visible"/>
                                      </p:to>
                                    </p:set>
                                    <p:animEffect transition="in" filter="fade">
                                      <p:cBhvr>
                                        <p:cTn id="41" dur="1000"/>
                                        <p:tgtEl>
                                          <p:spTgt spid="12291">
                                            <p:txEl>
                                              <p:pRg st="6" end="6"/>
                                            </p:txEl>
                                          </p:spTgt>
                                        </p:tgtEl>
                                      </p:cBhvr>
                                    </p:animEffect>
                                    <p:anim calcmode="lin" valueType="num">
                                      <p:cBhvr>
                                        <p:cTn id="42"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533400"/>
            <a:ext cx="11963400" cy="4525963"/>
          </a:xfrm>
        </p:spPr>
        <p:txBody>
          <a:bodyPr/>
          <a:lstStyle/>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“There is a Time, we know not when,</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 a place we know not where;</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That marks the destiny of men, </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for glory or despair.</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There is a Line, by us unseen,</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that crosses every path.</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The hidden difference between,</a:t>
            </a:r>
          </a:p>
          <a:p>
            <a:pPr marL="0" marR="0" indent="0" algn="ctr">
              <a:spcBef>
                <a:spcPts val="0"/>
              </a:spcBef>
              <a:spcAft>
                <a:spcPts val="0"/>
              </a:spcAft>
              <a:buNone/>
            </a:pPr>
            <a:r>
              <a:rPr lang="en-US" altLang="en-US" sz="6000" dirty="0">
                <a:solidFill>
                  <a:schemeClr val="tx1"/>
                </a:solidFill>
                <a:latin typeface="Times New Roman" panose="02020603050405020304" pitchFamily="18" charset="0"/>
                <a:cs typeface="Times New Roman" panose="02020603050405020304" pitchFamily="18" charset="0"/>
              </a:rPr>
              <a:t> God's patience, and His wrath.”</a:t>
            </a:r>
          </a:p>
          <a:p>
            <a:pPr marL="0" marR="0" indent="0">
              <a:spcBef>
                <a:spcPts val="0"/>
              </a:spcBef>
              <a:spcAft>
                <a:spcPts val="0"/>
              </a:spcAft>
              <a:buNone/>
            </a:pPr>
            <a:endParaRPr lang="en-US" altLang="en-US" sz="6000" dirty="0">
              <a:solidFill>
                <a:srgbClr val="FFFF00"/>
              </a:solidFill>
              <a:latin typeface="Invitation" pitchFamily="2" charset="0"/>
              <a:cs typeface="Times New Roman" panose="02020603050405020304" pitchFamily="18" charset="0"/>
            </a:endParaRPr>
          </a:p>
        </p:txBody>
      </p:sp>
    </p:spTree>
    <p:extLst>
      <p:ext uri="{BB962C8B-B14F-4D97-AF65-F5344CB8AC3E}">
        <p14:creationId xmlns:p14="http://schemas.microsoft.com/office/powerpoint/2010/main" val="25899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1">
                                            <p:txEl>
                                              <p:pRg st="7" end="7"/>
                                            </p:txEl>
                                          </p:spTgt>
                                        </p:tgtEl>
                                        <p:attrNameLst>
                                          <p:attrName>style.visibility</p:attrName>
                                        </p:attrNameLst>
                                      </p:cBhvr>
                                      <p:to>
                                        <p:strVal val="visible"/>
                                      </p:to>
                                    </p:set>
                                    <p:anim calcmode="lin" valueType="num">
                                      <p:cBhvr>
                                        <p:cTn id="7" dur="1000" fill="hold"/>
                                        <p:tgtEl>
                                          <p:spTgt spid="12291">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12291">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12291">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 y="152400"/>
            <a:ext cx="11963400" cy="4525963"/>
          </a:xfrm>
        </p:spPr>
        <p:txBody>
          <a:bodyPr/>
          <a:lstStyle/>
          <a:p>
            <a:pPr marL="0" marR="0" indent="0" algn="ctr">
              <a:spcBef>
                <a:spcPts val="0"/>
              </a:spcBef>
              <a:spcAft>
                <a:spcPts val="0"/>
              </a:spcAft>
              <a:buNone/>
            </a:pPr>
            <a:r>
              <a:rPr lang="en-US" altLang="en-US" sz="6000" dirty="0">
                <a:solidFill>
                  <a:schemeClr val="tx1"/>
                </a:solidFill>
                <a:latin typeface="Times New Roman" panose="02020603050405020304" pitchFamily="18" charset="0"/>
                <a:cs typeface="Times New Roman" panose="02020603050405020304" pitchFamily="18" charset="0"/>
              </a:rPr>
              <a:t>Application:</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Ps 27:8  </a:t>
            </a:r>
            <a:r>
              <a:rPr lang="en-US" altLang="en-US" sz="6000" dirty="0">
                <a:solidFill>
                  <a:srgbClr val="FFFF00"/>
                </a:solidFill>
                <a:latin typeface="Invitation" pitchFamily="2" charset="0"/>
                <a:cs typeface="Times New Roman" panose="02020603050405020304" pitchFamily="18" charset="0"/>
              </a:rPr>
              <a:t>"</a:t>
            </a:r>
            <a:r>
              <a:rPr lang="en-US" altLang="en-US" sz="4800" dirty="0">
                <a:solidFill>
                  <a:srgbClr val="FFFF00"/>
                </a:solidFill>
                <a:latin typeface="Invitation" pitchFamily="2" charset="0"/>
                <a:cs typeface="Times New Roman" panose="02020603050405020304" pitchFamily="18" charset="0"/>
              </a:rPr>
              <a:t>When thou </a:t>
            </a:r>
            <a:r>
              <a:rPr lang="en-US" altLang="en-US" sz="4800" dirty="0" err="1">
                <a:solidFill>
                  <a:srgbClr val="FFFF00"/>
                </a:solidFill>
                <a:latin typeface="Invitation" pitchFamily="2" charset="0"/>
                <a:cs typeface="Times New Roman" panose="02020603050405020304" pitchFamily="18" charset="0"/>
              </a:rPr>
              <a:t>saidst</a:t>
            </a:r>
            <a:r>
              <a:rPr lang="en-US" altLang="en-US" sz="4800" dirty="0">
                <a:solidFill>
                  <a:srgbClr val="FFFF00"/>
                </a:solidFill>
                <a:latin typeface="Invitation" pitchFamily="2" charset="0"/>
                <a:cs typeface="Times New Roman" panose="02020603050405020304" pitchFamily="18" charset="0"/>
              </a:rPr>
              <a:t>, Seek ye my face; </a:t>
            </a:r>
          </a:p>
          <a:p>
            <a:pPr marL="0" marR="0" indent="0" algn="ctr">
              <a:spcBef>
                <a:spcPts val="0"/>
              </a:spcBef>
              <a:spcAft>
                <a:spcPts val="0"/>
              </a:spcAft>
              <a:buNone/>
            </a:pPr>
            <a:r>
              <a:rPr lang="en-US" altLang="en-US" sz="4800" dirty="0">
                <a:solidFill>
                  <a:srgbClr val="FFFF00"/>
                </a:solidFill>
                <a:latin typeface="Invitation" pitchFamily="2" charset="0"/>
                <a:cs typeface="Times New Roman" panose="02020603050405020304" pitchFamily="18" charset="0"/>
              </a:rPr>
              <a:t>    my heart said unto thee, </a:t>
            </a:r>
          </a:p>
          <a:p>
            <a:pPr marL="0" marR="0" indent="0" algn="ctr">
              <a:spcBef>
                <a:spcPts val="0"/>
              </a:spcBef>
              <a:spcAft>
                <a:spcPts val="0"/>
              </a:spcAft>
              <a:buNone/>
            </a:pPr>
            <a:r>
              <a:rPr lang="en-US" altLang="en-US" sz="6000" dirty="0">
                <a:solidFill>
                  <a:srgbClr val="FFFF00"/>
                </a:solidFill>
                <a:latin typeface="Invitation" pitchFamily="2" charset="0"/>
                <a:cs typeface="Times New Roman" panose="02020603050405020304" pitchFamily="18" charset="0"/>
              </a:rPr>
              <a:t>Thy face, LORD, will I seek.“</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What has your heart said to God’s Invitation?</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What is your decision to God’s Invitation to </a:t>
            </a:r>
          </a:p>
          <a:p>
            <a:pPr marL="0" marR="0" indent="0" algn="ctr">
              <a:spcBef>
                <a:spcPts val="0"/>
              </a:spcBef>
              <a:spcAft>
                <a:spcPts val="0"/>
              </a:spcAft>
              <a:buNone/>
            </a:pPr>
            <a:r>
              <a:rPr lang="en-US" altLang="en-US" sz="4400" dirty="0">
                <a:solidFill>
                  <a:srgbClr val="FFFF00"/>
                </a:solidFill>
                <a:latin typeface="Invitation" pitchFamily="2" charset="0"/>
                <a:cs typeface="Times New Roman" panose="02020603050405020304" pitchFamily="18" charset="0"/>
              </a:rPr>
              <a:t>“deny (yourself), take up (your) cross, and follow me”</a:t>
            </a:r>
          </a:p>
          <a:p>
            <a:pPr marL="0" marR="0" indent="0" algn="ctr">
              <a:spcBef>
                <a:spcPts val="0"/>
              </a:spcBef>
              <a:spcAft>
                <a:spcPts val="0"/>
              </a:spcAft>
              <a:buNone/>
            </a:pPr>
            <a:r>
              <a:rPr lang="en-US" altLang="en-US" sz="4400" dirty="0">
                <a:solidFill>
                  <a:schemeClr val="tx1"/>
                </a:solidFill>
                <a:latin typeface="Times New Roman" panose="02020603050405020304" pitchFamily="18" charset="0"/>
                <a:cs typeface="Times New Roman" panose="02020603050405020304" pitchFamily="18" charset="0"/>
              </a:rPr>
              <a:t>(Mt 16:24; Mark 8:34; Luke 9:23)</a:t>
            </a:r>
          </a:p>
          <a:p>
            <a:pPr marL="0" marR="0" indent="0" algn="ctr">
              <a:spcBef>
                <a:spcPts val="0"/>
              </a:spcBef>
              <a:spcAft>
                <a:spcPts val="0"/>
              </a:spcAft>
              <a:buNone/>
            </a:pPr>
            <a:endParaRPr lang="en-US" altLang="en-US" sz="6000" dirty="0">
              <a:solidFill>
                <a:srgbClr val="FFFF00"/>
              </a:solidFill>
              <a:latin typeface="Invitation" pitchFamily="2" charset="0"/>
              <a:cs typeface="Times New Roman" panose="02020603050405020304" pitchFamily="18" charset="0"/>
            </a:endParaRPr>
          </a:p>
        </p:txBody>
      </p:sp>
    </p:spTree>
    <p:extLst>
      <p:ext uri="{BB962C8B-B14F-4D97-AF65-F5344CB8AC3E}">
        <p14:creationId xmlns:p14="http://schemas.microsoft.com/office/powerpoint/2010/main" val="36947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 calcmode="lin" valueType="num">
                                      <p:cBhvr>
                                        <p:cTn id="7" dur="10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2291">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1229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barn(inVertical)">
                                      <p:cBhvr>
                                        <p:cTn id="15" dur="500"/>
                                        <p:tgtEl>
                                          <p:spTgt spid="1229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291">
                                            <p:txEl>
                                              <p:pRg st="5" end="5"/>
                                            </p:txEl>
                                          </p:spTgt>
                                        </p:tgtEl>
                                        <p:attrNameLst>
                                          <p:attrName>style.visibility</p:attrName>
                                        </p:attrNameLst>
                                      </p:cBhvr>
                                      <p:to>
                                        <p:strVal val="visible"/>
                                      </p:to>
                                    </p:set>
                                    <p:animEffect transition="in" filter="fade">
                                      <p:cBhvr>
                                        <p:cTn id="20" dur="1000"/>
                                        <p:tgtEl>
                                          <p:spTgt spid="12291">
                                            <p:txEl>
                                              <p:pRg st="5" end="5"/>
                                            </p:txEl>
                                          </p:spTgt>
                                        </p:tgtEl>
                                      </p:cBhvr>
                                    </p:animEffect>
                                    <p:anim calcmode="lin" valueType="num">
                                      <p:cBhvr>
                                        <p:cTn id="21"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12291">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fade">
                                      <p:cBhvr>
                                        <p:cTn id="25" dur="1000"/>
                                        <p:tgtEl>
                                          <p:spTgt spid="12291">
                                            <p:txEl>
                                              <p:pRg st="6" end="6"/>
                                            </p:txEl>
                                          </p:spTgt>
                                        </p:tgtEl>
                                      </p:cBhvr>
                                    </p:animEffect>
                                    <p:anim calcmode="lin" valueType="num">
                                      <p:cBhvr>
                                        <p:cTn id="26"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12291">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291">
                                            <p:txEl>
                                              <p:pRg st="7" end="7"/>
                                            </p:txEl>
                                          </p:spTgt>
                                        </p:tgtEl>
                                        <p:attrNameLst>
                                          <p:attrName>style.visibility</p:attrName>
                                        </p:attrNameLst>
                                      </p:cBhvr>
                                      <p:to>
                                        <p:strVal val="visible"/>
                                      </p:to>
                                    </p:set>
                                    <p:animEffect transition="in" filter="fade">
                                      <p:cBhvr>
                                        <p:cTn id="30" dur="1000"/>
                                        <p:tgtEl>
                                          <p:spTgt spid="12291">
                                            <p:txEl>
                                              <p:pRg st="7" end="7"/>
                                            </p:txEl>
                                          </p:spTgt>
                                        </p:tgtEl>
                                      </p:cBhvr>
                                    </p:animEffect>
                                    <p:anim calcmode="lin" valueType="num">
                                      <p:cBhvr>
                                        <p:cTn id="31"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2362200"/>
            <a:ext cx="8641533" cy="4190999"/>
          </a:xfrm>
        </p:spPr>
        <p:txBody>
          <a:bodyPr/>
          <a:lstStyle/>
          <a:p>
            <a:pPr marL="0" indent="0" algn="ctr">
              <a:spcBef>
                <a:spcPts val="0"/>
              </a:spcBef>
              <a:buNone/>
            </a:pPr>
            <a:r>
              <a:rPr lang="en-US" altLang="en-US" sz="4000" dirty="0">
                <a:latin typeface="Times New Roman" panose="02020603050405020304" pitchFamily="18" charset="0"/>
                <a:cs typeface="Times New Roman" panose="02020603050405020304" pitchFamily="18" charset="0"/>
              </a:rPr>
              <a:t>With station and rank </a:t>
            </a:r>
          </a:p>
          <a:p>
            <a:pPr marL="0" indent="0" algn="ctr">
              <a:spcBef>
                <a:spcPts val="0"/>
              </a:spcBef>
              <a:buNone/>
            </a:pPr>
            <a:r>
              <a:rPr lang="en-US" altLang="en-US" sz="4000" dirty="0">
                <a:latin typeface="Times New Roman" panose="02020603050405020304" pitchFamily="18" charset="0"/>
                <a:cs typeface="Times New Roman" panose="02020603050405020304" pitchFamily="18" charset="0"/>
              </a:rPr>
              <a:t>and wealth for my goal, </a:t>
            </a:r>
          </a:p>
          <a:p>
            <a:pPr marL="0" indent="0" algn="ctr">
              <a:spcBef>
                <a:spcPts val="0"/>
              </a:spcBef>
              <a:buNone/>
            </a:pPr>
            <a:r>
              <a:rPr lang="en-US" altLang="en-US" sz="4000" dirty="0">
                <a:latin typeface="Times New Roman" panose="02020603050405020304" pitchFamily="18" charset="0"/>
                <a:cs typeface="Times New Roman" panose="02020603050405020304" pitchFamily="18" charset="0"/>
              </a:rPr>
              <a:t>Much thought for my body </a:t>
            </a:r>
          </a:p>
          <a:p>
            <a:pPr marL="0" indent="0" algn="ctr">
              <a:spcBef>
                <a:spcPts val="0"/>
              </a:spcBef>
              <a:buNone/>
            </a:pPr>
            <a:r>
              <a:rPr lang="en-US" altLang="en-US" sz="4000" dirty="0">
                <a:latin typeface="Times New Roman" panose="02020603050405020304" pitchFamily="18" charset="0"/>
                <a:cs typeface="Times New Roman" panose="02020603050405020304" pitchFamily="18" charset="0"/>
              </a:rPr>
              <a:t>but none for my soul,</a:t>
            </a:r>
          </a:p>
          <a:p>
            <a:pPr marL="0" indent="0" algn="ctr">
              <a:spcBef>
                <a:spcPts val="0"/>
              </a:spcBef>
              <a:buNone/>
            </a:pPr>
            <a:r>
              <a:rPr lang="en-US" altLang="en-US" sz="4000" dirty="0">
                <a:latin typeface="Times New Roman" panose="02020603050405020304" pitchFamily="18" charset="0"/>
                <a:cs typeface="Times New Roman" panose="02020603050405020304" pitchFamily="18" charset="0"/>
              </a:rPr>
              <a:t>I had entered to win in life's mad race, </a:t>
            </a:r>
          </a:p>
          <a:p>
            <a:pPr marL="0" indent="0" algn="ctr">
              <a:spcBef>
                <a:spcPts val="0"/>
              </a:spcBef>
              <a:buNone/>
            </a:pPr>
            <a:r>
              <a:rPr lang="en-US" altLang="en-US" sz="4000" dirty="0">
                <a:latin typeface="Times New Roman" panose="02020603050405020304" pitchFamily="18" charset="0"/>
                <a:cs typeface="Times New Roman" panose="02020603050405020304" pitchFamily="18" charset="0"/>
              </a:rPr>
              <a:t>When I met the Master face to face.</a:t>
            </a:r>
          </a:p>
        </p:txBody>
      </p:sp>
      <p:sp>
        <p:nvSpPr>
          <p:cNvPr id="6" name="TextBox 5">
            <a:extLst>
              <a:ext uri="{FF2B5EF4-FFF2-40B4-BE49-F238E27FC236}">
                <a16:creationId xmlns:a16="http://schemas.microsoft.com/office/drawing/2014/main" id="{1AA1DE25-461D-487E-B2FE-1ADD8B55E00A}"/>
              </a:ext>
            </a:extLst>
          </p:cNvPr>
          <p:cNvSpPr txBox="1"/>
          <p:nvPr/>
        </p:nvSpPr>
        <p:spPr>
          <a:xfrm>
            <a:off x="-304800" y="-76200"/>
            <a:ext cx="12039600" cy="2554545"/>
          </a:xfrm>
          <a:prstGeom prst="rect">
            <a:avLst/>
          </a:prstGeom>
          <a:noFill/>
        </p:spPr>
        <p:txBody>
          <a:bodyPr wrap="square">
            <a:spAutoFit/>
          </a:bodyPr>
          <a:lstStyle/>
          <a:p>
            <a:pPr indent="317500" algn="ctr" fontAlgn="base"/>
            <a:r>
              <a:rPr lang="en-US" sz="4000" b="1" i="0" dirty="0">
                <a:effectLst/>
                <a:latin typeface="Times New Roman" panose="02020603050405020304" pitchFamily="18" charset="0"/>
                <a:cs typeface="Times New Roman" panose="02020603050405020304" pitchFamily="18" charset="0"/>
              </a:rPr>
              <a:t>I had walked life's way with an easy tread,</a:t>
            </a:r>
          </a:p>
          <a:p>
            <a:pPr indent="317500" algn="ctr" fontAlgn="base"/>
            <a:r>
              <a:rPr lang="en-US" sz="4000" b="1" i="0" dirty="0">
                <a:effectLst/>
                <a:latin typeface="Times New Roman" panose="02020603050405020304" pitchFamily="18" charset="0"/>
                <a:cs typeface="Times New Roman" panose="02020603050405020304" pitchFamily="18" charset="0"/>
              </a:rPr>
              <a:t> Had followed where comforts and pleasures led,</a:t>
            </a:r>
          </a:p>
          <a:p>
            <a:pPr indent="317500" algn="ctr" fontAlgn="base"/>
            <a:r>
              <a:rPr lang="en-US" sz="4000" b="1" i="0" dirty="0">
                <a:effectLst/>
                <a:latin typeface="Times New Roman" panose="02020603050405020304" pitchFamily="18" charset="0"/>
                <a:cs typeface="Times New Roman" panose="02020603050405020304" pitchFamily="18" charset="0"/>
              </a:rPr>
              <a:t>Until one day in a quiet place;  </a:t>
            </a:r>
          </a:p>
          <a:p>
            <a:pPr indent="317500" algn="ctr" fontAlgn="base"/>
            <a:r>
              <a:rPr lang="en-US" sz="4000" b="1" i="0" dirty="0">
                <a:effectLst/>
                <a:latin typeface="Times New Roman" panose="02020603050405020304" pitchFamily="18" charset="0"/>
                <a:cs typeface="Times New Roman" panose="02020603050405020304" pitchFamily="18" charset="0"/>
              </a:rPr>
              <a:t>When I met the Master face to face.</a:t>
            </a:r>
          </a:p>
        </p:txBody>
      </p:sp>
    </p:spTree>
    <p:extLst>
      <p:ext uri="{BB962C8B-B14F-4D97-AF65-F5344CB8AC3E}">
        <p14:creationId xmlns:p14="http://schemas.microsoft.com/office/powerpoint/2010/main" val="10008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 calcmode="lin" valueType="num">
                                      <p:cBhvr>
                                        <p:cTn id="12"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26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p:cTn id="17"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26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 calcmode="lin" valueType="num">
                                      <p:cBhvr>
                                        <p:cTn id="22"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126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267">
                                            <p:txEl>
                                              <p:pRg st="4" end="4"/>
                                            </p:txEl>
                                          </p:spTgt>
                                        </p:tgtEl>
                                        <p:attrNameLst>
                                          <p:attrName>style.visibility</p:attrName>
                                        </p:attrNameLst>
                                      </p:cBhvr>
                                      <p:to>
                                        <p:strVal val="visible"/>
                                      </p:to>
                                    </p:set>
                                    <p:animEffect transition="in" filter="fade">
                                      <p:cBhvr>
                                        <p:cTn id="29" dur="1000"/>
                                        <p:tgtEl>
                                          <p:spTgt spid="11267">
                                            <p:txEl>
                                              <p:pRg st="4" end="4"/>
                                            </p:txEl>
                                          </p:spTgt>
                                        </p:tgtEl>
                                      </p:cBhvr>
                                    </p:animEffect>
                                    <p:anim calcmode="lin" valueType="num">
                                      <p:cBhvr>
                                        <p:cTn id="30"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267">
                                            <p:txEl>
                                              <p:pRg st="5" end="5"/>
                                            </p:txEl>
                                          </p:spTgt>
                                        </p:tgtEl>
                                        <p:attrNameLst>
                                          <p:attrName>style.visibility</p:attrName>
                                        </p:attrNameLst>
                                      </p:cBhvr>
                                      <p:to>
                                        <p:strVal val="visible"/>
                                      </p:to>
                                    </p:set>
                                    <p:animEffect transition="in" filter="fade">
                                      <p:cBhvr>
                                        <p:cTn id="34" dur="1000"/>
                                        <p:tgtEl>
                                          <p:spTgt spid="11267">
                                            <p:txEl>
                                              <p:pRg st="5" end="5"/>
                                            </p:txEl>
                                          </p:spTgt>
                                        </p:tgtEl>
                                      </p:cBhvr>
                                    </p:animEffect>
                                    <p:anim calcmode="lin" valueType="num">
                                      <p:cBhvr>
                                        <p:cTn id="35"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400" b="1" i="1" dirty="0">
                <a:latin typeface="Times New Roman" panose="02020603050405020304" pitchFamily="18" charset="0"/>
                <a:cs typeface="Times New Roman" panose="02020603050405020304" pitchFamily="18" charset="0"/>
              </a:rPr>
              <a:t>In much the same way, the attempt to mix human philosophy (or pleasure) with godly directives tend to produce a type of “Hybrid Christianity” </a:t>
            </a:r>
          </a:p>
          <a:p>
            <a:pPr marL="5953" indent="0" algn="ctr">
              <a:buNone/>
            </a:pPr>
            <a:r>
              <a:rPr lang="en-US" sz="5400" b="1" dirty="0">
                <a:latin typeface="Times New Roman" panose="02020603050405020304" pitchFamily="18" charset="0"/>
                <a:cs typeface="Times New Roman" panose="02020603050405020304" pitchFamily="18" charset="0"/>
              </a:rPr>
              <a:t>That is also spiritual “sterile”.</a:t>
            </a:r>
          </a:p>
          <a:p>
            <a:pPr marL="5953" indent="0" algn="ctr">
              <a:buNone/>
            </a:pPr>
            <a:r>
              <a:rPr lang="en-US" sz="4400" b="1" dirty="0">
                <a:latin typeface="Times New Roman" panose="02020603050405020304" pitchFamily="18" charset="0"/>
                <a:cs typeface="Times New Roman" panose="02020603050405020304" pitchFamily="18" charset="0"/>
              </a:rPr>
              <a:t>See 2 Cor 6:14-18 and Col. 2:8</a:t>
            </a:r>
          </a:p>
          <a:p>
            <a:pPr marL="5953" indent="0" algn="ctr">
              <a:buNone/>
            </a:pPr>
            <a:r>
              <a:rPr lang="en-US" sz="4400" b="1" dirty="0">
                <a:solidFill>
                  <a:srgbClr val="FFFF00"/>
                </a:solidFill>
                <a:latin typeface="Invitation" pitchFamily="2" charset="0"/>
                <a:cs typeface="Times New Roman" panose="02020603050405020304" pitchFamily="18" charset="0"/>
              </a:rPr>
              <a:t>“Beware lest any man spoil you through philosophy and vain deceit…after the rudiments of this world…”</a:t>
            </a:r>
          </a:p>
          <a:p>
            <a:pPr marL="5953" indent="0" algn="ctr">
              <a:spcBef>
                <a:spcPts val="1800"/>
              </a:spcBef>
              <a:buNone/>
            </a:pPr>
            <a:r>
              <a:rPr lang="en-US" sz="4400" b="1" dirty="0">
                <a:solidFill>
                  <a:srgbClr val="FFFF00"/>
                </a:solidFill>
                <a:latin typeface="Invitation" pitchFamily="2" charset="0"/>
                <a:cs typeface="Times New Roman" panose="02020603050405020304" pitchFamily="18" charset="0"/>
              </a:rPr>
              <a:t>“I have chosen you …</a:t>
            </a:r>
            <a:r>
              <a:rPr lang="en-US" sz="4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that ye should bring forth fruit,</a:t>
            </a:r>
          </a:p>
          <a:p>
            <a:pPr marL="5953" indent="0" algn="ctr">
              <a:buNone/>
            </a:pPr>
            <a:r>
              <a:rPr lang="en-US" sz="4400" b="1" dirty="0">
                <a:solidFill>
                  <a:srgbClr val="FFFF00"/>
                </a:solidFill>
                <a:latin typeface="Invitation" pitchFamily="2" charset="0"/>
                <a:cs typeface="Times New Roman" panose="02020603050405020304" pitchFamily="18" charset="0"/>
              </a:rPr>
              <a:t> and that your fruit should remain.”</a:t>
            </a:r>
          </a:p>
          <a:p>
            <a:pPr marL="5953" indent="0" algn="ctr">
              <a:buNone/>
            </a:pP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Jn 15:16</a:t>
            </a:r>
          </a:p>
        </p:txBody>
      </p:sp>
    </p:spTree>
    <p:extLst>
      <p:ext uri="{BB962C8B-B14F-4D97-AF65-F5344CB8AC3E}">
        <p14:creationId xmlns:p14="http://schemas.microsoft.com/office/powerpoint/2010/main" val="32921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10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21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92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15" dur="500"/>
                                        <p:tgtEl>
                                          <p:spTgt spid="921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18" dur="500"/>
                                        <p:tgtEl>
                                          <p:spTgt spid="921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218">
                                            <p:txEl>
                                              <p:pRg st="4" end="4"/>
                                            </p:txEl>
                                          </p:spTgt>
                                        </p:tgtEl>
                                        <p:attrNameLst>
                                          <p:attrName>style.visibility</p:attrName>
                                        </p:attrNameLst>
                                      </p:cBhvr>
                                      <p:to>
                                        <p:strVal val="visible"/>
                                      </p:to>
                                    </p:set>
                                    <p:animEffect transition="in" filter="fade">
                                      <p:cBhvr>
                                        <p:cTn id="23" dur="1000"/>
                                        <p:tgtEl>
                                          <p:spTgt spid="9218">
                                            <p:txEl>
                                              <p:pRg st="4" end="4"/>
                                            </p:txEl>
                                          </p:spTgt>
                                        </p:tgtEl>
                                      </p:cBhvr>
                                    </p:animEffect>
                                    <p:anim calcmode="lin" valueType="num">
                                      <p:cBhvr>
                                        <p:cTn id="24"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9218">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218">
                                            <p:txEl>
                                              <p:pRg st="5" end="5"/>
                                            </p:txEl>
                                          </p:spTgt>
                                        </p:tgtEl>
                                        <p:attrNameLst>
                                          <p:attrName>style.visibility</p:attrName>
                                        </p:attrNameLst>
                                      </p:cBhvr>
                                      <p:to>
                                        <p:strVal val="visible"/>
                                      </p:to>
                                    </p:set>
                                    <p:animEffect transition="in" filter="fade">
                                      <p:cBhvr>
                                        <p:cTn id="28" dur="1000"/>
                                        <p:tgtEl>
                                          <p:spTgt spid="9218">
                                            <p:txEl>
                                              <p:pRg st="5" end="5"/>
                                            </p:txEl>
                                          </p:spTgt>
                                        </p:tgtEl>
                                      </p:cBhvr>
                                    </p:animEffect>
                                    <p:anim calcmode="lin" valueType="num">
                                      <p:cBhvr>
                                        <p:cTn id="29" dur="1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218">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18">
                                            <p:txEl>
                                              <p:pRg st="6" end="6"/>
                                            </p:txEl>
                                          </p:spTgt>
                                        </p:tgtEl>
                                        <p:attrNameLst>
                                          <p:attrName>style.visibility</p:attrName>
                                        </p:attrNameLst>
                                      </p:cBhvr>
                                      <p:to>
                                        <p:strVal val="visible"/>
                                      </p:to>
                                    </p:set>
                                    <p:animEffect transition="in" filter="fade">
                                      <p:cBhvr>
                                        <p:cTn id="33" dur="1000"/>
                                        <p:tgtEl>
                                          <p:spTgt spid="9218">
                                            <p:txEl>
                                              <p:pRg st="6" end="6"/>
                                            </p:txEl>
                                          </p:spTgt>
                                        </p:tgtEl>
                                      </p:cBhvr>
                                    </p:animEffect>
                                    <p:anim calcmode="lin" valueType="num">
                                      <p:cBhvr>
                                        <p:cTn id="34" dur="1000" fill="hold"/>
                                        <p:tgtEl>
                                          <p:spTgt spid="921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921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A6B92-6BB9-48F5-85EB-B3CF974F720E}"/>
              </a:ext>
            </a:extLst>
          </p:cNvPr>
          <p:cNvSpPr>
            <a:spLocks noGrp="1"/>
          </p:cNvSpPr>
          <p:nvPr>
            <p:ph idx="1"/>
          </p:nvPr>
        </p:nvSpPr>
        <p:spPr>
          <a:xfrm>
            <a:off x="76200" y="381001"/>
            <a:ext cx="12115800" cy="5745164"/>
          </a:xfrm>
        </p:spPr>
        <p:txBody>
          <a:bodyPr/>
          <a:lstStyle/>
          <a:p>
            <a:pPr indent="0" algn="ctr" fontAlgn="base">
              <a:buNone/>
            </a:pPr>
            <a:r>
              <a:rPr lang="en-US" sz="4000" b="1" i="0" dirty="0">
                <a:effectLst/>
                <a:latin typeface="Times New Roman" panose="02020603050405020304" pitchFamily="18" charset="0"/>
                <a:cs typeface="Times New Roman" panose="02020603050405020304" pitchFamily="18" charset="0"/>
              </a:rPr>
              <a:t>I had built my castles and built them high, </a:t>
            </a:r>
          </a:p>
          <a:p>
            <a:pPr indent="0" algn="ctr" fontAlgn="base">
              <a:buNone/>
            </a:pPr>
            <a:r>
              <a:rPr lang="en-US" sz="4000" b="1" i="0" dirty="0">
                <a:effectLst/>
                <a:latin typeface="Times New Roman" panose="02020603050405020304" pitchFamily="18" charset="0"/>
                <a:cs typeface="Times New Roman" panose="02020603050405020304" pitchFamily="18" charset="0"/>
              </a:rPr>
              <a:t>With their domes had pierced the blue of the sky,</a:t>
            </a:r>
          </a:p>
          <a:p>
            <a:pPr indent="0" algn="ctr" fontAlgn="base">
              <a:buNone/>
            </a:pPr>
            <a:r>
              <a:rPr lang="en-US" sz="4000" b="1" i="0" dirty="0">
                <a:effectLst/>
                <a:latin typeface="Times New Roman" panose="02020603050405020304" pitchFamily="18" charset="0"/>
                <a:cs typeface="Times New Roman" panose="02020603050405020304" pitchFamily="18" charset="0"/>
              </a:rPr>
              <a:t>I had sworn to rule with an iron mace, </a:t>
            </a:r>
          </a:p>
          <a:p>
            <a:pPr indent="0" algn="ctr" fontAlgn="base">
              <a:buNone/>
            </a:pPr>
            <a:r>
              <a:rPr lang="en-US" sz="4000" b="1" i="0" dirty="0">
                <a:effectLst/>
                <a:latin typeface="Times New Roman" panose="02020603050405020304" pitchFamily="18" charset="0"/>
                <a:cs typeface="Times New Roman" panose="02020603050405020304" pitchFamily="18" charset="0"/>
              </a:rPr>
              <a:t>When I met the Master face to face.</a:t>
            </a:r>
          </a:p>
          <a:p>
            <a:pPr indent="0" algn="ctr" fontAlgn="base">
              <a:buNone/>
            </a:pPr>
            <a:r>
              <a:rPr lang="en-US" sz="4000" b="1" i="0" dirty="0">
                <a:effectLst/>
                <a:latin typeface="Times New Roman" panose="02020603050405020304" pitchFamily="18" charset="0"/>
                <a:cs typeface="Times New Roman" panose="02020603050405020304" pitchFamily="18" charset="0"/>
              </a:rPr>
              <a:t>I met Him and knew Him and blushed to see, </a:t>
            </a:r>
          </a:p>
          <a:p>
            <a:pPr indent="0" algn="ctr" fontAlgn="base">
              <a:buNone/>
            </a:pPr>
            <a:r>
              <a:rPr lang="en-US" sz="4000" b="1" i="0" dirty="0">
                <a:effectLst/>
                <a:latin typeface="Times New Roman" panose="02020603050405020304" pitchFamily="18" charset="0"/>
                <a:cs typeface="Times New Roman" panose="02020603050405020304" pitchFamily="18" charset="0"/>
              </a:rPr>
              <a:t>That His eyes full of sorrow were fixed on me;</a:t>
            </a:r>
          </a:p>
          <a:p>
            <a:pPr indent="0" algn="ctr" fontAlgn="base">
              <a:buNone/>
            </a:pPr>
            <a:r>
              <a:rPr lang="en-US" sz="4000" b="1" i="0" dirty="0">
                <a:effectLst/>
                <a:latin typeface="Times New Roman" panose="02020603050405020304" pitchFamily="18" charset="0"/>
                <a:cs typeface="Times New Roman" panose="02020603050405020304" pitchFamily="18" charset="0"/>
              </a:rPr>
              <a:t>And I faltered and fell at His feet that day, </a:t>
            </a:r>
          </a:p>
          <a:p>
            <a:pPr indent="0" algn="ctr" fontAlgn="base">
              <a:buNone/>
            </a:pPr>
            <a:r>
              <a:rPr lang="en-US" sz="4000" b="1" i="0" dirty="0">
                <a:effectLst/>
                <a:latin typeface="Times New Roman" panose="02020603050405020304" pitchFamily="18" charset="0"/>
                <a:cs typeface="Times New Roman" panose="02020603050405020304" pitchFamily="18" charset="0"/>
              </a:rPr>
              <a:t>While my castles melted and vanished away.</a:t>
            </a:r>
          </a:p>
          <a:p>
            <a:pPr indent="0" algn="ctr" fontAlgn="base">
              <a:buNone/>
            </a:pPr>
            <a:endParaRPr lang="en-US" sz="2400" b="1" i="0" dirty="0">
              <a:effectLst/>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817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p:cTn id="14"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A6B92-6BB9-48F5-85EB-B3CF974F720E}"/>
              </a:ext>
            </a:extLst>
          </p:cNvPr>
          <p:cNvSpPr>
            <a:spLocks noGrp="1"/>
          </p:cNvSpPr>
          <p:nvPr>
            <p:ph idx="1"/>
          </p:nvPr>
        </p:nvSpPr>
        <p:spPr>
          <a:xfrm>
            <a:off x="0" y="556418"/>
            <a:ext cx="12115800" cy="5745164"/>
          </a:xfrm>
        </p:spPr>
        <p:txBody>
          <a:bodyPr/>
          <a:lstStyle/>
          <a:p>
            <a:pPr indent="0" algn="ctr" fontAlgn="base">
              <a:buNone/>
            </a:pPr>
            <a:r>
              <a:rPr lang="en-US" sz="4000" b="1" i="0" dirty="0">
                <a:effectLst/>
                <a:latin typeface="Times New Roman" panose="02020603050405020304" pitchFamily="18" charset="0"/>
                <a:cs typeface="Times New Roman" panose="02020603050405020304" pitchFamily="18" charset="0"/>
              </a:rPr>
              <a:t>Melted and vanished, and in their place, </a:t>
            </a:r>
          </a:p>
          <a:p>
            <a:pPr indent="0" algn="ctr" fontAlgn="base">
              <a:buNone/>
            </a:pPr>
            <a:r>
              <a:rPr lang="en-US" sz="4000" b="1" i="0" dirty="0">
                <a:effectLst/>
                <a:latin typeface="Times New Roman" panose="02020603050405020304" pitchFamily="18" charset="0"/>
                <a:cs typeface="Times New Roman" panose="02020603050405020304" pitchFamily="18" charset="0"/>
              </a:rPr>
              <a:t>Naught else did I see but the Master's face.</a:t>
            </a:r>
          </a:p>
          <a:p>
            <a:pPr indent="0" algn="ctr" fontAlgn="base">
              <a:buNone/>
            </a:pPr>
            <a:r>
              <a:rPr lang="en-US" sz="4000" b="1" i="0" dirty="0">
                <a:effectLst/>
                <a:latin typeface="Times New Roman" panose="02020603050405020304" pitchFamily="18" charset="0"/>
                <a:cs typeface="Times New Roman" panose="02020603050405020304" pitchFamily="18" charset="0"/>
              </a:rPr>
              <a:t>And I cried aloud, </a:t>
            </a:r>
            <a:r>
              <a:rPr lang="en-US" sz="4000" b="1" i="1" dirty="0">
                <a:effectLst/>
                <a:latin typeface="Times New Roman" panose="02020603050405020304" pitchFamily="18" charset="0"/>
                <a:cs typeface="Times New Roman" panose="02020603050405020304" pitchFamily="18" charset="0"/>
              </a:rPr>
              <a:t>"Oh, make me meet,</a:t>
            </a:r>
          </a:p>
          <a:p>
            <a:pPr indent="0" algn="ctr" fontAlgn="base">
              <a:buNone/>
            </a:pPr>
            <a:r>
              <a:rPr lang="en-US" sz="4000" b="1" i="1" dirty="0">
                <a:effectLst/>
                <a:latin typeface="Times New Roman" panose="02020603050405020304" pitchFamily="18" charset="0"/>
                <a:cs typeface="Times New Roman" panose="02020603050405020304" pitchFamily="18" charset="0"/>
              </a:rPr>
              <a:t>To follow the steps of Thy wounded feet."</a:t>
            </a:r>
          </a:p>
          <a:p>
            <a:pPr indent="0" algn="ctr" fontAlgn="base">
              <a:buNone/>
            </a:pPr>
            <a:r>
              <a:rPr lang="en-US" sz="4000" b="1" i="0" dirty="0">
                <a:effectLst/>
                <a:latin typeface="Times New Roman" panose="02020603050405020304" pitchFamily="18" charset="0"/>
                <a:cs typeface="Times New Roman" panose="02020603050405020304" pitchFamily="18" charset="0"/>
              </a:rPr>
              <a:t>My thoughts are now for the souls of men, </a:t>
            </a:r>
          </a:p>
          <a:p>
            <a:pPr indent="0" algn="ctr" fontAlgn="base">
              <a:buNone/>
            </a:pPr>
            <a:r>
              <a:rPr lang="en-US" sz="4000" b="1" i="0" dirty="0">
                <a:effectLst/>
                <a:latin typeface="Times New Roman" panose="02020603050405020304" pitchFamily="18" charset="0"/>
                <a:cs typeface="Times New Roman" panose="02020603050405020304" pitchFamily="18" charset="0"/>
              </a:rPr>
              <a:t>You see I’ve lost my life to find it again,</a:t>
            </a:r>
          </a:p>
          <a:p>
            <a:pPr indent="0" algn="ctr" fontAlgn="base">
              <a:buNone/>
            </a:pPr>
            <a:r>
              <a:rPr lang="en-US" sz="4400" b="1" i="0" dirty="0">
                <a:effectLst/>
                <a:latin typeface="Times New Roman" panose="02020603050405020304" pitchFamily="18" charset="0"/>
                <a:cs typeface="Times New Roman" panose="02020603050405020304" pitchFamily="18" charset="0"/>
              </a:rPr>
              <a:t>Ever since one day in a quiet place, </a:t>
            </a:r>
          </a:p>
          <a:p>
            <a:pPr indent="0" algn="ctr" fontAlgn="base">
              <a:buNone/>
            </a:pPr>
            <a:r>
              <a:rPr lang="en-US" sz="4400" b="1" i="0" dirty="0">
                <a:effectLst/>
                <a:latin typeface="Times New Roman" panose="02020603050405020304" pitchFamily="18" charset="0"/>
                <a:cs typeface="Times New Roman" panose="02020603050405020304" pitchFamily="18" charset="0"/>
              </a:rPr>
              <a:t>When I met the Master face to face. “ </a:t>
            </a:r>
          </a:p>
          <a:p>
            <a:pPr marL="0" indent="0">
              <a:buNone/>
            </a:pPr>
            <a:endParaRPr lang="en-US" dirty="0"/>
          </a:p>
        </p:txBody>
      </p:sp>
      <p:sp>
        <p:nvSpPr>
          <p:cNvPr id="4" name="TextBox 3">
            <a:extLst>
              <a:ext uri="{FF2B5EF4-FFF2-40B4-BE49-F238E27FC236}">
                <a16:creationId xmlns:a16="http://schemas.microsoft.com/office/drawing/2014/main" id="{EE473426-4B1C-4D6A-AA39-F8B70EBE5E5C}"/>
              </a:ext>
            </a:extLst>
          </p:cNvPr>
          <p:cNvSpPr txBox="1"/>
          <p:nvPr/>
        </p:nvSpPr>
        <p:spPr>
          <a:xfrm>
            <a:off x="10287000" y="6400800"/>
            <a:ext cx="6094520" cy="369332"/>
          </a:xfrm>
          <a:prstGeom prst="rect">
            <a:avLst/>
          </a:prstGeom>
          <a:noFill/>
        </p:spPr>
        <p:txBody>
          <a:bodyPr wrap="square">
            <a:spAutoFit/>
          </a:bodyPr>
          <a:lstStyle/>
          <a:p>
            <a:r>
              <a:rPr lang="en-US" sz="1800" b="1" i="0" dirty="0">
                <a:effectLst/>
                <a:latin typeface="Times New Roman" panose="02020603050405020304" pitchFamily="18" charset="0"/>
                <a:cs typeface="Times New Roman" panose="02020603050405020304" pitchFamily="18" charset="0"/>
              </a:rPr>
              <a:t> Lorrie Cline</a:t>
            </a:r>
            <a:endParaRPr lang="en-US" dirty="0"/>
          </a:p>
        </p:txBody>
      </p:sp>
    </p:spTree>
    <p:extLst>
      <p:ext uri="{BB962C8B-B14F-4D97-AF65-F5344CB8AC3E}">
        <p14:creationId xmlns:p14="http://schemas.microsoft.com/office/powerpoint/2010/main" val="192872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5" dur="500"/>
                                        <p:tgtEl>
                                          <p:spTgt spid="2">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anim calcmode="lin" valueType="num">
                                      <p:cBhvr>
                                        <p:cTn id="2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736B1-DFBB-4BF9-857F-791FA7F9B145}"/>
              </a:ext>
            </a:extLst>
          </p:cNvPr>
          <p:cNvSpPr txBox="1"/>
          <p:nvPr/>
        </p:nvSpPr>
        <p:spPr>
          <a:xfrm>
            <a:off x="-76200" y="6150114"/>
            <a:ext cx="12268200" cy="769441"/>
          </a:xfrm>
          <a:prstGeom prst="rect">
            <a:avLst/>
          </a:prstGeom>
          <a:solidFill>
            <a:srgbClr val="000000">
              <a:alpha val="63000"/>
            </a:srgbClr>
          </a:solidFill>
        </p:spPr>
        <p:txBody>
          <a:bodyPr wrap="square">
            <a:spAutoFit/>
          </a:bodyPr>
          <a:lstStyle/>
          <a:p>
            <a:pPr marL="0" indent="0" algn="ctr">
              <a:buNone/>
            </a:pPr>
            <a:r>
              <a:rPr lang="en-US" altLang="en-US" sz="4400" b="1" dirty="0">
                <a:latin typeface="Georgia" panose="02040502050405020303" pitchFamily="18" charset="0"/>
              </a:rPr>
              <a:t>Song: Draw me Nearer!</a:t>
            </a:r>
            <a:endParaRPr lang="en-US" altLang="en-US" sz="3600" dirty="0">
              <a:latin typeface="Georgia" panose="02040502050405020303" pitchFamily="18" charset="0"/>
            </a:endParaRPr>
          </a:p>
        </p:txBody>
      </p:sp>
      <p:sp>
        <p:nvSpPr>
          <p:cNvPr id="5" name="TextBox 4">
            <a:extLst>
              <a:ext uri="{FF2B5EF4-FFF2-40B4-BE49-F238E27FC236}">
                <a16:creationId xmlns:a16="http://schemas.microsoft.com/office/drawing/2014/main" id="{24FB95EA-02AA-45E4-821A-0488DA5E01CF}"/>
              </a:ext>
            </a:extLst>
          </p:cNvPr>
          <p:cNvSpPr txBox="1"/>
          <p:nvPr/>
        </p:nvSpPr>
        <p:spPr>
          <a:xfrm>
            <a:off x="76200" y="2590800"/>
            <a:ext cx="6858000" cy="3231654"/>
          </a:xfrm>
          <a:prstGeom prst="rect">
            <a:avLst/>
          </a:prstGeom>
          <a:solidFill>
            <a:srgbClr val="000000">
              <a:alpha val="52000"/>
            </a:srgbClr>
          </a:solidFill>
        </p:spPr>
        <p:txBody>
          <a:bodyPr wrap="square">
            <a:spAutoFit/>
          </a:bodyPr>
          <a:lstStyle/>
          <a:p>
            <a:pPr algn="ctr"/>
            <a:r>
              <a:rPr lang="en-US" sz="2800" b="1" dirty="0">
                <a:effectLst>
                  <a:outerShdw blurRad="38100" dist="38100" dir="2700000" algn="tl">
                    <a:srgbClr val="000000">
                      <a:alpha val="43137"/>
                    </a:srgbClr>
                  </a:outerShdw>
                </a:effectLst>
              </a:rPr>
              <a:t>Habakkuk 3:19 </a:t>
            </a:r>
          </a:p>
          <a:p>
            <a:pPr algn="ctr"/>
            <a:r>
              <a:rPr lang="en-US" sz="4000" b="1" dirty="0">
                <a:solidFill>
                  <a:srgbClr val="FFFF00"/>
                </a:solidFill>
                <a:latin typeface="Invitation" pitchFamily="2" charset="0"/>
              </a:rPr>
              <a:t>“The </a:t>
            </a:r>
            <a:r>
              <a:rPr lang="en-US" sz="4000" b="1" cap="small" dirty="0">
                <a:solidFill>
                  <a:srgbClr val="FFFF00"/>
                </a:solidFill>
                <a:effectLst/>
                <a:latin typeface="Invitation" pitchFamily="2" charset="0"/>
              </a:rPr>
              <a:t>LORD</a:t>
            </a:r>
            <a:r>
              <a:rPr lang="en-US" sz="4000" b="1" dirty="0">
                <a:solidFill>
                  <a:srgbClr val="FFFF00"/>
                </a:solidFill>
                <a:latin typeface="Invitation" pitchFamily="2" charset="0"/>
              </a:rPr>
              <a:t> God </a:t>
            </a:r>
            <a:r>
              <a:rPr lang="en-US" sz="4000" b="1" i="1" dirty="0">
                <a:solidFill>
                  <a:srgbClr val="FFFF00"/>
                </a:solidFill>
                <a:latin typeface="Invitation" pitchFamily="2" charset="0"/>
              </a:rPr>
              <a:t>is</a:t>
            </a:r>
            <a:r>
              <a:rPr lang="en-US" sz="4000" b="1" dirty="0">
                <a:solidFill>
                  <a:srgbClr val="FFFF00"/>
                </a:solidFill>
                <a:latin typeface="Invitation" pitchFamily="2" charset="0"/>
              </a:rPr>
              <a:t> my strength,</a:t>
            </a:r>
          </a:p>
          <a:p>
            <a:pPr algn="ctr"/>
            <a:r>
              <a:rPr lang="en-US" sz="4000" b="1" dirty="0">
                <a:solidFill>
                  <a:srgbClr val="FFFF00"/>
                </a:solidFill>
                <a:latin typeface="Invitation" pitchFamily="2" charset="0"/>
              </a:rPr>
              <a:t> he will make my feet like hinds' </a:t>
            </a:r>
            <a:r>
              <a:rPr lang="en-US" sz="4000" b="1" i="1" dirty="0">
                <a:solidFill>
                  <a:srgbClr val="FFFF00"/>
                </a:solidFill>
                <a:latin typeface="Invitation" pitchFamily="2" charset="0"/>
              </a:rPr>
              <a:t>feet</a:t>
            </a:r>
            <a:r>
              <a:rPr lang="en-US" sz="4000" b="1" dirty="0">
                <a:solidFill>
                  <a:srgbClr val="FFFF00"/>
                </a:solidFill>
                <a:latin typeface="Invitation" pitchFamily="2" charset="0"/>
              </a:rPr>
              <a:t>, </a:t>
            </a:r>
          </a:p>
          <a:p>
            <a:pPr algn="ctr"/>
            <a:r>
              <a:rPr lang="en-US" sz="4000" b="1" dirty="0">
                <a:solidFill>
                  <a:srgbClr val="FFFF00"/>
                </a:solidFill>
                <a:latin typeface="Invitation" pitchFamily="2" charset="0"/>
              </a:rPr>
              <a:t>he </a:t>
            </a:r>
            <a:r>
              <a:rPr lang="en-US" sz="4800" b="1" dirty="0">
                <a:solidFill>
                  <a:srgbClr val="FFFF00"/>
                </a:solidFill>
                <a:latin typeface="Invitation" pitchFamily="2" charset="0"/>
              </a:rPr>
              <a:t>will make me to walk </a:t>
            </a:r>
          </a:p>
          <a:p>
            <a:pPr algn="ctr"/>
            <a:r>
              <a:rPr lang="en-US" sz="4800" b="1" dirty="0">
                <a:solidFill>
                  <a:srgbClr val="FFFF00"/>
                </a:solidFill>
                <a:latin typeface="Invitation" pitchFamily="2" charset="0"/>
              </a:rPr>
              <a:t>upon high places.”</a:t>
            </a:r>
            <a:endParaRPr lang="en-US" b="1" dirty="0">
              <a:solidFill>
                <a:srgbClr val="FFFF00"/>
              </a:solidFill>
              <a:latin typeface="Invitatio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5">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400" b="1" dirty="0">
                <a:latin typeface="Times New Roman" panose="02020603050405020304" pitchFamily="18" charset="0"/>
                <a:cs typeface="Times New Roman" panose="02020603050405020304" pitchFamily="18" charset="0"/>
              </a:rPr>
              <a:t>Modern Christianity seems enamored with what God can </a:t>
            </a:r>
            <a:r>
              <a:rPr lang="en-US" sz="4400" b="1" i="1" dirty="0">
                <a:latin typeface="Times New Roman" panose="02020603050405020304" pitchFamily="18" charset="0"/>
                <a:cs typeface="Times New Roman" panose="02020603050405020304" pitchFamily="18" charset="0"/>
              </a:rPr>
              <a:t>(and should) </a:t>
            </a:r>
            <a:r>
              <a:rPr lang="en-US" sz="4400" b="1" dirty="0">
                <a:latin typeface="Times New Roman" panose="02020603050405020304" pitchFamily="18" charset="0"/>
                <a:cs typeface="Times New Roman" panose="02020603050405020304" pitchFamily="18" charset="0"/>
              </a:rPr>
              <a:t>do to serve us,</a:t>
            </a:r>
          </a:p>
          <a:p>
            <a:pPr marL="5953" indent="0" algn="ctr">
              <a:buNone/>
            </a:pPr>
            <a:r>
              <a:rPr lang="en-US" sz="4400" b="1" dirty="0">
                <a:latin typeface="Times New Roman" panose="02020603050405020304" pitchFamily="18" charset="0"/>
                <a:cs typeface="Times New Roman" panose="02020603050405020304" pitchFamily="18" charset="0"/>
              </a:rPr>
              <a:t>Rather than what we can </a:t>
            </a:r>
            <a:r>
              <a:rPr lang="en-US" sz="4400" b="1" i="1" dirty="0">
                <a:latin typeface="Times New Roman" panose="02020603050405020304" pitchFamily="18" charset="0"/>
                <a:cs typeface="Times New Roman" panose="02020603050405020304" pitchFamily="18" charset="0"/>
              </a:rPr>
              <a:t>(and should) </a:t>
            </a:r>
          </a:p>
          <a:p>
            <a:pPr marL="5953" indent="0" algn="ctr">
              <a:buNone/>
            </a:pPr>
            <a:r>
              <a:rPr lang="en-US" sz="4400" b="1" dirty="0">
                <a:latin typeface="Times New Roman" panose="02020603050405020304" pitchFamily="18" charset="0"/>
                <a:cs typeface="Times New Roman" panose="02020603050405020304" pitchFamily="18" charset="0"/>
              </a:rPr>
              <a:t>do to serve God!   </a:t>
            </a:r>
            <a:r>
              <a:rPr lang="en-US" sz="3600" b="1" dirty="0">
                <a:latin typeface="Times New Roman" panose="02020603050405020304" pitchFamily="18" charset="0"/>
                <a:cs typeface="Times New Roman" panose="02020603050405020304" pitchFamily="18" charset="0"/>
              </a:rPr>
              <a:t>Mal 3:14-15; Rev. 4:11</a:t>
            </a:r>
          </a:p>
          <a:p>
            <a:pPr marL="5953" indent="0" algn="ctr">
              <a:spcBef>
                <a:spcPts val="1800"/>
              </a:spcBef>
              <a:buNone/>
            </a:pP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kyrios</a:t>
            </a:r>
            <a:r>
              <a:rPr lang="en-US" sz="4000" b="1" dirty="0">
                <a:solidFill>
                  <a:schemeClr val="bg1"/>
                </a:solidFill>
                <a:latin typeface="Times New Roman" panose="02020603050405020304" pitchFamily="18" charset="0"/>
                <a:cs typeface="Times New Roman" panose="02020603050405020304" pitchFamily="18" charset="0"/>
              </a:rPr>
              <a:t>: supreme authority)</a:t>
            </a:r>
          </a:p>
          <a:p>
            <a:pPr marL="5953" indent="0">
              <a:buNone/>
            </a:pP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Book of Revelation mp3 Audio Commentary - Chapter 4 - The Throne ...">
            <a:extLst>
              <a:ext uri="{FF2B5EF4-FFF2-40B4-BE49-F238E27FC236}">
                <a16:creationId xmlns:a16="http://schemas.microsoft.com/office/drawing/2014/main" id="{E9AFFF33-2834-474C-B7C2-6FAB003570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77" b="7395"/>
          <a:stretch/>
        </p:blipFill>
        <p:spPr bwMode="auto">
          <a:xfrm>
            <a:off x="0" y="2590801"/>
            <a:ext cx="5723138" cy="428620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F6EB76-6F0B-4682-B7B2-8AB081885EC0}"/>
              </a:ext>
            </a:extLst>
          </p:cNvPr>
          <p:cNvSpPr txBox="1"/>
          <p:nvPr/>
        </p:nvSpPr>
        <p:spPr>
          <a:xfrm>
            <a:off x="5527090" y="3567499"/>
            <a:ext cx="6444448" cy="3077766"/>
          </a:xfrm>
          <a:prstGeom prst="rect">
            <a:avLst/>
          </a:prstGeom>
          <a:noFill/>
        </p:spPr>
        <p:txBody>
          <a:bodyPr wrap="square">
            <a:spAutoFit/>
          </a:bodyPr>
          <a:lstStyle/>
          <a:p>
            <a:pPr marL="5953" indent="0" algn="ctr">
              <a:buNone/>
            </a:pPr>
            <a:r>
              <a:rPr lang="en-US" sz="1800" dirty="0"/>
              <a:t> </a:t>
            </a:r>
            <a:r>
              <a:rPr lang="en-US" sz="4400" b="1" dirty="0">
                <a:solidFill>
                  <a:srgbClr val="FFFF00"/>
                </a:solidFill>
                <a:latin typeface="Invitation" pitchFamily="2" charset="0"/>
              </a:rPr>
              <a:t>to receive glory, honor, power: for thou hast created all things,</a:t>
            </a:r>
          </a:p>
          <a:p>
            <a:pPr marL="5953" indent="0" algn="ctr">
              <a:buNone/>
            </a:pPr>
            <a:r>
              <a:rPr lang="en-US" sz="4400" b="1" dirty="0">
                <a:solidFill>
                  <a:srgbClr val="FFFF00"/>
                </a:solidFill>
                <a:latin typeface="Invitation" pitchFamily="2" charset="0"/>
              </a:rPr>
              <a:t> and </a:t>
            </a:r>
            <a:r>
              <a:rPr lang="en-US" sz="4400" b="1" u="sng" dirty="0">
                <a:solidFill>
                  <a:srgbClr val="FFFF00"/>
                </a:solidFill>
                <a:effectLst>
                  <a:outerShdw blurRad="38100" dist="38100" dir="2700000" algn="tl">
                    <a:srgbClr val="000000">
                      <a:alpha val="43137"/>
                    </a:srgbClr>
                  </a:outerShdw>
                </a:effectLst>
                <a:latin typeface="Invitation" pitchFamily="2" charset="0"/>
              </a:rPr>
              <a:t>for thy pleasure </a:t>
            </a:r>
            <a:r>
              <a:rPr lang="en-US" sz="4400" b="1" dirty="0">
                <a:solidFill>
                  <a:srgbClr val="FFFF00"/>
                </a:solidFill>
                <a:latin typeface="Invitation" pitchFamily="2" charset="0"/>
              </a:rPr>
              <a:t>they are and were created. “</a:t>
            </a:r>
            <a:br>
              <a:rPr lang="en-US" sz="4400" b="1" dirty="0">
                <a:solidFill>
                  <a:srgbClr val="FFFF00"/>
                </a:solidFill>
                <a:latin typeface="Invitation" pitchFamily="2" charset="0"/>
              </a:rPr>
            </a:br>
            <a:endParaRPr lang="en-US" sz="1800" b="1" dirty="0">
              <a:solidFill>
                <a:srgbClr val="FFFF00"/>
              </a:solidFill>
              <a:latin typeface="Invitation"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F512BB0-4D9B-4B17-9ABB-49E7527AF01E}"/>
              </a:ext>
            </a:extLst>
          </p:cNvPr>
          <p:cNvSpPr txBox="1"/>
          <p:nvPr/>
        </p:nvSpPr>
        <p:spPr>
          <a:xfrm>
            <a:off x="-18473" y="2782669"/>
            <a:ext cx="6183296" cy="1569660"/>
          </a:xfrm>
          <a:prstGeom prst="rect">
            <a:avLst/>
          </a:prstGeom>
          <a:noFill/>
        </p:spPr>
        <p:txBody>
          <a:bodyPr wrap="square">
            <a:spAutoFit/>
          </a:bodyPr>
          <a:lstStyle/>
          <a:p>
            <a:r>
              <a:rPr lang="en-US" sz="4800" b="1" dirty="0">
                <a:solidFill>
                  <a:srgbClr val="FFFF00"/>
                </a:solidFill>
                <a:latin typeface="Invitation" pitchFamily="2" charset="0"/>
                <a:cs typeface="Times New Roman" panose="02020603050405020304" pitchFamily="18" charset="0"/>
              </a:rPr>
              <a:t>“Thou art worthy, </a:t>
            </a:r>
          </a:p>
          <a:p>
            <a:r>
              <a:rPr lang="en-US" sz="4800" b="1" dirty="0">
                <a:solidFill>
                  <a:srgbClr val="FFFF00"/>
                </a:solidFill>
                <a:latin typeface="Invitation" pitchFamily="2" charset="0"/>
                <a:cs typeface="Times New Roman" panose="02020603050405020304" pitchFamily="18" charset="0"/>
              </a:rPr>
              <a:t>       </a:t>
            </a:r>
            <a:r>
              <a:rPr lang="en-US" sz="48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O Lord, </a:t>
            </a:r>
            <a:endParaRPr lang="en-US" sz="48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5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218">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 calcmode="lin" valueType="num">
                                      <p:cBhvr>
                                        <p:cTn id="12"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21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921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218">
                                            <p:txEl>
                                              <p:pRg st="3" end="3"/>
                                            </p:txEl>
                                          </p:spTgt>
                                        </p:tgtEl>
                                        <p:attrNameLst>
                                          <p:attrName>style.visibility</p:attrName>
                                        </p:attrNameLst>
                                      </p:cBhvr>
                                      <p:to>
                                        <p:strVal val="visible"/>
                                      </p:to>
                                    </p:set>
                                    <p:anim calcmode="lin" valueType="num">
                                      <p:cBhvr>
                                        <p:cTn id="29"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9218">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921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down)">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1000"/>
                                        <p:tgtEl>
                                          <p:spTgt spid="5">
                                            <p:txEl>
                                              <p:pRg st="1" end="1"/>
                                            </p:txEl>
                                          </p:spTgt>
                                        </p:tgtEl>
                                      </p:cBhvr>
                                    </p:animEffect>
                                    <p:anim calcmode="lin" valueType="num">
                                      <p:cBhvr>
                                        <p:cTn id="4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1"/>
            <a:ext cx="11963400" cy="6172200"/>
          </a:xfrm>
          <a:ln/>
        </p:spPr>
        <p:txBody>
          <a:bodyPr vert="horz" wrap="square" lIns="35716" tIns="35716" rIns="291450" bIns="35716" numCol="1" anchor="t" anchorCtr="0" compatLnSpc="1">
            <a:prstTxWarp prst="textNoShape">
              <a:avLst/>
            </a:prstTxWarp>
            <a:normAutofit lnSpcReduction="10000"/>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400" b="1" dirty="0">
                <a:latin typeface="Times New Roman" panose="02020603050405020304" pitchFamily="18" charset="0"/>
                <a:cs typeface="Times New Roman" panose="02020603050405020304" pitchFamily="18" charset="0"/>
              </a:rPr>
              <a:t>The focus of such a hybrid faith seems to be on the ability to verbally repeat and mentally </a:t>
            </a:r>
            <a:r>
              <a:rPr lang="en-US" sz="4400" b="1" i="1" u="sng" dirty="0">
                <a:latin typeface="Times New Roman" panose="02020603050405020304" pitchFamily="18" charset="0"/>
                <a:cs typeface="Times New Roman" panose="02020603050405020304" pitchFamily="18" charset="0"/>
              </a:rPr>
              <a:t>believe</a:t>
            </a:r>
            <a:r>
              <a:rPr lang="en-US" sz="4400" b="1" dirty="0">
                <a:latin typeface="Times New Roman" panose="02020603050405020304" pitchFamily="18" charset="0"/>
                <a:cs typeface="Times New Roman" panose="02020603050405020304" pitchFamily="18" charset="0"/>
              </a:rPr>
              <a:t> the right information.</a:t>
            </a:r>
          </a:p>
          <a:p>
            <a:pPr marL="5953" indent="0" algn="ctr">
              <a:spcBef>
                <a:spcPts val="1800"/>
              </a:spcBef>
              <a:buNone/>
            </a:pPr>
            <a:r>
              <a:rPr lang="en-US" sz="4400" b="1" dirty="0">
                <a:latin typeface="Times New Roman" panose="02020603050405020304" pitchFamily="18" charset="0"/>
                <a:cs typeface="Times New Roman" panose="02020603050405020304" pitchFamily="18" charset="0"/>
              </a:rPr>
              <a:t>Belief is important, but we must define terms.</a:t>
            </a:r>
          </a:p>
          <a:p>
            <a:pPr marL="5953" indent="0" algn="ctr">
              <a:spcBef>
                <a:spcPts val="1800"/>
              </a:spcBef>
              <a:buNone/>
            </a:pPr>
            <a:r>
              <a:rPr lang="en-US" sz="4400" b="1" dirty="0">
                <a:latin typeface="Times New Roman" panose="02020603050405020304" pitchFamily="18" charset="0"/>
                <a:cs typeface="Times New Roman" panose="02020603050405020304" pitchFamily="18" charset="0"/>
              </a:rPr>
              <a:t>“Believe” in English can mean to either accept (or suppose) an idea or opinion is true.  </a:t>
            </a:r>
          </a:p>
          <a:p>
            <a:pPr marL="5953" indent="0" algn="ctr">
              <a:spcBef>
                <a:spcPts val="1800"/>
              </a:spcBef>
              <a:buNone/>
            </a:pPr>
            <a:r>
              <a:rPr lang="en-US" sz="4800" b="1" dirty="0">
                <a:solidFill>
                  <a:schemeClr val="bg1"/>
                </a:solidFill>
                <a:latin typeface="Times New Roman" panose="02020603050405020304" pitchFamily="18" charset="0"/>
                <a:cs typeface="Times New Roman" panose="02020603050405020304" pitchFamily="18" charset="0"/>
              </a:rPr>
              <a:t>The word “Believe” in the Bible </a:t>
            </a:r>
            <a:r>
              <a:rPr lang="en-US" sz="4800" b="1" dirty="0">
                <a:solidFill>
                  <a:srgbClr val="FFC000"/>
                </a:solidFill>
                <a:latin typeface="Times New Roman" panose="02020603050405020304" pitchFamily="18" charset="0"/>
                <a:cs typeface="Times New Roman" panose="02020603050405020304" pitchFamily="18" charset="0"/>
              </a:rPr>
              <a:t>(</a:t>
            </a:r>
            <a:r>
              <a:rPr lang="en-US" sz="4800" b="1" dirty="0" err="1">
                <a:solidFill>
                  <a:srgbClr val="FFC000"/>
                </a:solidFill>
                <a:latin typeface="Times New Roman" panose="02020603050405020304" pitchFamily="18" charset="0"/>
                <a:cs typeface="Times New Roman" panose="02020603050405020304" pitchFamily="18" charset="0"/>
              </a:rPr>
              <a:t>pisteuō</a:t>
            </a:r>
            <a:r>
              <a:rPr lang="en-US" sz="4800" b="1" dirty="0">
                <a:solidFill>
                  <a:srgbClr val="FFC000"/>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literally means to “</a:t>
            </a:r>
            <a:r>
              <a:rPr lang="en-US" sz="4800" b="1" i="1" u="sng" dirty="0">
                <a:solidFill>
                  <a:schemeClr val="bg1"/>
                </a:solidFill>
                <a:latin typeface="Times New Roman" panose="02020603050405020304" pitchFamily="18" charset="0"/>
                <a:cs typeface="Times New Roman" panose="02020603050405020304" pitchFamily="18" charset="0"/>
              </a:rPr>
              <a:t>trust</a:t>
            </a:r>
            <a:r>
              <a:rPr lang="en-US" sz="4800" b="1" dirty="0">
                <a:solidFill>
                  <a:schemeClr val="bg1"/>
                </a:solidFill>
                <a:latin typeface="Times New Roman" panose="02020603050405020304" pitchFamily="18" charset="0"/>
                <a:cs typeface="Times New Roman" panose="02020603050405020304" pitchFamily="18" charset="0"/>
              </a:rPr>
              <a:t> and </a:t>
            </a:r>
            <a:r>
              <a:rPr lang="en-US" sz="4800" b="1" i="1" u="sng" dirty="0">
                <a:solidFill>
                  <a:schemeClr val="bg1"/>
                </a:solidFill>
                <a:latin typeface="Times New Roman" panose="02020603050405020304" pitchFamily="18" charset="0"/>
                <a:cs typeface="Times New Roman" panose="02020603050405020304" pitchFamily="18" charset="0"/>
              </a:rPr>
              <a:t>commit</a:t>
            </a:r>
            <a:r>
              <a:rPr lang="en-US" sz="4800" b="1" dirty="0">
                <a:solidFill>
                  <a:schemeClr val="bg1"/>
                </a:solidFill>
                <a:latin typeface="Times New Roman" panose="02020603050405020304" pitchFamily="18" charset="0"/>
                <a:cs typeface="Times New Roman" panose="02020603050405020304" pitchFamily="18" charset="0"/>
              </a:rPr>
              <a:t> to!”</a:t>
            </a:r>
          </a:p>
          <a:p>
            <a:pPr marL="5953" indent="0" algn="ctr">
              <a:spcBef>
                <a:spcPts val="1800"/>
              </a:spcBef>
              <a:buNone/>
            </a:pPr>
            <a:r>
              <a:rPr lang="en-US" altLang="en-US" sz="6000" b="1" dirty="0">
                <a:solidFill>
                  <a:srgbClr val="FFFF00"/>
                </a:solidFill>
                <a:latin typeface="Invitation" pitchFamily="2" charset="0"/>
                <a:cs typeface="Times New Roman" panose="02020603050405020304" pitchFamily="18" charset="0"/>
              </a:rPr>
              <a:t>“Believer”  </a:t>
            </a:r>
            <a:r>
              <a:rPr lang="en-US" altLang="en-US" sz="6000" b="1" dirty="0" err="1">
                <a:solidFill>
                  <a:srgbClr val="FFC000"/>
                </a:solidFill>
                <a:latin typeface="Times New Roman" panose="02020603050405020304" pitchFamily="18" charset="0"/>
                <a:cs typeface="Times New Roman" panose="02020603050405020304" pitchFamily="18" charset="0"/>
              </a:rPr>
              <a:t>pistos</a:t>
            </a:r>
            <a:r>
              <a:rPr lang="en-US" altLang="en-US" sz="6000" b="1" dirty="0">
                <a:solidFill>
                  <a:srgbClr val="FFC000"/>
                </a:solidFill>
                <a:latin typeface="Times New Roman" panose="02020603050405020304" pitchFamily="18" charset="0"/>
                <a:cs typeface="Times New Roman" panose="02020603050405020304" pitchFamily="18" charset="0"/>
              </a:rPr>
              <a:t>':  </a:t>
            </a:r>
            <a:r>
              <a:rPr lang="en-US" altLang="en-US" sz="6000" b="1" i="1" u="sng" dirty="0">
                <a:solidFill>
                  <a:srgbClr val="FFC000"/>
                </a:solidFill>
                <a:latin typeface="Times New Roman" panose="02020603050405020304" pitchFamily="18" charset="0"/>
                <a:cs typeface="Times New Roman" panose="02020603050405020304" pitchFamily="18" charset="0"/>
              </a:rPr>
              <a:t>trustworthy!</a:t>
            </a:r>
            <a:endParaRPr lang="en-US" altLang="en-US" sz="5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0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21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218">
                                            <p:txEl>
                                              <p:pRg st="2" end="2"/>
                                            </p:txEl>
                                          </p:spTgt>
                                        </p:tgtEl>
                                        <p:attrNameLst>
                                          <p:attrName>style.visibility</p:attrName>
                                        </p:attrNameLst>
                                      </p:cBhvr>
                                      <p:to>
                                        <p:strVal val="visible"/>
                                      </p:to>
                                    </p:set>
                                    <p:anim calcmode="lin" valueType="num">
                                      <p:cBhvr>
                                        <p:cTn id="14"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21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21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218">
                                            <p:txEl>
                                              <p:pRg st="3" end="3"/>
                                            </p:txEl>
                                          </p:spTgt>
                                        </p:tgtEl>
                                        <p:attrNameLst>
                                          <p:attrName>style.visibility</p:attrName>
                                        </p:attrNameLst>
                                      </p:cBhvr>
                                      <p:to>
                                        <p:strVal val="visible"/>
                                      </p:to>
                                    </p:set>
                                    <p:animEffect transition="in" filter="barn(inVertical)">
                                      <p:cBhvr>
                                        <p:cTn id="21" dur="500"/>
                                        <p:tgtEl>
                                          <p:spTgt spid="921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218">
                                            <p:txEl>
                                              <p:pRg st="4" end="4"/>
                                            </p:txEl>
                                          </p:spTgt>
                                        </p:tgtEl>
                                        <p:attrNameLst>
                                          <p:attrName>style.visibility</p:attrName>
                                        </p:attrNameLst>
                                      </p:cBhvr>
                                      <p:to>
                                        <p:strVal val="visible"/>
                                      </p:to>
                                    </p:set>
                                    <p:animEffect transition="in" filter="fade">
                                      <p:cBhvr>
                                        <p:cTn id="26" dur="1000"/>
                                        <p:tgtEl>
                                          <p:spTgt spid="9218">
                                            <p:txEl>
                                              <p:pRg st="4" end="4"/>
                                            </p:txEl>
                                          </p:spTgt>
                                        </p:tgtEl>
                                      </p:cBhvr>
                                    </p:animEffect>
                                    <p:anim calcmode="lin" valueType="num">
                                      <p:cBhvr>
                                        <p:cTn id="27"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1"/>
            <a:ext cx="11963400" cy="6172200"/>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6000" b="1" dirty="0">
                <a:latin typeface="Times New Roman" panose="02020603050405020304" pitchFamily="18" charset="0"/>
                <a:cs typeface="Times New Roman" panose="02020603050405020304" pitchFamily="18" charset="0"/>
              </a:rPr>
              <a:t>Heb. 11: reminds us that </a:t>
            </a: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“without faith  </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pistis</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Trust, conviction) </a:t>
            </a:r>
            <a:endParaRPr lang="en-US" alt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it is impossible to please him: </a:t>
            </a: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for he that cometh to God </a:t>
            </a: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must believe that he is, </a:t>
            </a: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and that he is a rewarder </a:t>
            </a:r>
          </a:p>
          <a:p>
            <a:pPr marL="5953" indent="0" algn="ctr">
              <a:buNone/>
            </a:pP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of </a:t>
            </a:r>
            <a:r>
              <a:rPr lang="en-US" altLang="en-US" sz="5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them that diligently seek him</a:t>
            </a: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 </a:t>
            </a:r>
          </a:p>
          <a:p>
            <a:pPr marL="5953" indent="0" algn="ctr">
              <a:buNone/>
            </a:pPr>
            <a:r>
              <a:rPr lang="en-US" alt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 2:8 </a:t>
            </a: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“By grace ye are saved </a:t>
            </a:r>
            <a:r>
              <a:rPr lang="en-US" altLang="en-US" sz="5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through faith</a:t>
            </a:r>
            <a:r>
              <a:rPr lang="en-US" altLang="en-US" sz="5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a:t>
            </a:r>
          </a:p>
          <a:p>
            <a:pPr marL="5953" indent="0" algn="ctr">
              <a:buNone/>
            </a:pPr>
            <a:endParaRPr lang="en-US" altLang="en-US" sz="5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76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anim calcmode="lin" valueType="num">
                                      <p:cBhvr>
                                        <p:cTn id="7"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9218">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218">
                                            <p:txEl>
                                              <p:pRg st="4" end="4"/>
                                            </p:txEl>
                                          </p:spTgt>
                                        </p:tgtEl>
                                        <p:attrNameLst>
                                          <p:attrName>style.visibility</p:attrName>
                                        </p:attrNameLst>
                                      </p:cBhvr>
                                      <p:to>
                                        <p:strVal val="visible"/>
                                      </p:to>
                                    </p:set>
                                    <p:anim calcmode="lin" valueType="num">
                                      <p:cBhvr>
                                        <p:cTn id="12" dur="500" fill="hold"/>
                                        <p:tgtEl>
                                          <p:spTgt spid="9218">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9218">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9218">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Effect transition="in" filter="fade">
                                      <p:cBhvr>
                                        <p:cTn id="19" dur="1000"/>
                                        <p:tgtEl>
                                          <p:spTgt spid="9218">
                                            <p:txEl>
                                              <p:pRg st="5" end="5"/>
                                            </p:txEl>
                                          </p:spTgt>
                                        </p:tgtEl>
                                      </p:cBhvr>
                                    </p:animEffect>
                                    <p:anim calcmode="lin" valueType="num">
                                      <p:cBhvr>
                                        <p:cTn id="20" dur="1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218">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18">
                                            <p:txEl>
                                              <p:pRg st="6" end="6"/>
                                            </p:txEl>
                                          </p:spTgt>
                                        </p:tgtEl>
                                        <p:attrNameLst>
                                          <p:attrName>style.visibility</p:attrName>
                                        </p:attrNameLst>
                                      </p:cBhvr>
                                      <p:to>
                                        <p:strVal val="visible"/>
                                      </p:to>
                                    </p:set>
                                    <p:animEffect transition="in" filter="fade">
                                      <p:cBhvr>
                                        <p:cTn id="24" dur="1000"/>
                                        <p:tgtEl>
                                          <p:spTgt spid="9218">
                                            <p:txEl>
                                              <p:pRg st="6" end="6"/>
                                            </p:txEl>
                                          </p:spTgt>
                                        </p:tgtEl>
                                      </p:cBhvr>
                                    </p:animEffect>
                                    <p:anim calcmode="lin" valueType="num">
                                      <p:cBhvr>
                                        <p:cTn id="25" dur="1000" fill="hold"/>
                                        <p:tgtEl>
                                          <p:spTgt spid="9218">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92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218">
                                            <p:txEl>
                                              <p:pRg st="7" end="7"/>
                                            </p:txEl>
                                          </p:spTgt>
                                        </p:tgtEl>
                                        <p:attrNameLst>
                                          <p:attrName>style.visibility</p:attrName>
                                        </p:attrNameLst>
                                      </p:cBhvr>
                                      <p:to>
                                        <p:strVal val="visible"/>
                                      </p:to>
                                    </p:set>
                                    <p:anim calcmode="lin" valueType="num">
                                      <p:cBhvr>
                                        <p:cTn id="31" dur="1000" fill="hold"/>
                                        <p:tgtEl>
                                          <p:spTgt spid="9218">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9218">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9218">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92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5400" b="1" dirty="0">
                <a:solidFill>
                  <a:schemeClr val="bg1"/>
                </a:solidFill>
                <a:latin typeface="Times New Roman" panose="02020603050405020304" pitchFamily="18" charset="0"/>
                <a:cs typeface="Times New Roman" panose="02020603050405020304" pitchFamily="18" charset="0"/>
              </a:rPr>
              <a:t>What’s the Difference? </a:t>
            </a:r>
          </a:p>
          <a:p>
            <a:pPr marL="5953" indent="0" algn="ctr">
              <a:buNone/>
            </a:pPr>
            <a:r>
              <a:rPr lang="en-US" sz="4400" b="1" i="1" dirty="0">
                <a:solidFill>
                  <a:schemeClr val="bg1"/>
                </a:solidFill>
                <a:latin typeface="Times New Roman" panose="02020603050405020304" pitchFamily="18" charset="0"/>
                <a:cs typeface="Times New Roman" panose="02020603050405020304" pitchFamily="18" charset="0"/>
              </a:rPr>
              <a:t>(Between hybrid &amp; Holy Faith)</a:t>
            </a:r>
          </a:p>
          <a:p>
            <a:pPr marL="5953" indent="0" algn="ctr">
              <a:buNone/>
            </a:pPr>
            <a:r>
              <a:rPr lang="en-US" sz="4800" b="1" dirty="0">
                <a:solidFill>
                  <a:schemeClr val="bg1"/>
                </a:solidFill>
                <a:latin typeface="Times New Roman" panose="02020603050405020304" pitchFamily="18" charset="0"/>
                <a:cs typeface="Times New Roman" panose="02020603050405020304" pitchFamily="18" charset="0"/>
              </a:rPr>
              <a:t>(It may be as different as Heaven or Hell!)</a:t>
            </a:r>
          </a:p>
          <a:p>
            <a:pPr marL="5953" indent="0" algn="ctr">
              <a:buNone/>
            </a:pPr>
            <a:r>
              <a:rPr lang="en-US" sz="4400" b="1" dirty="0">
                <a:solidFill>
                  <a:schemeClr val="bg1"/>
                </a:solidFill>
                <a:latin typeface="Times New Roman" panose="02020603050405020304" pitchFamily="18" charset="0"/>
                <a:cs typeface="Times New Roman" panose="02020603050405020304" pitchFamily="18" charset="0"/>
              </a:rPr>
              <a:t>Mt. 7:21-23  </a:t>
            </a:r>
            <a:r>
              <a:rPr lang="en-US" sz="4000" b="1" dirty="0">
                <a:solidFill>
                  <a:srgbClr val="FFFF00"/>
                </a:solidFill>
                <a:latin typeface="Invitation" pitchFamily="2" charset="0"/>
                <a:cs typeface="Times New Roman" panose="02020603050405020304" pitchFamily="18" charset="0"/>
              </a:rPr>
              <a:t>“Not every one that saith unto me, Lord, Lord, shall enter into the kingdom of heaven; </a:t>
            </a:r>
          </a:p>
          <a:p>
            <a:pPr marL="5953" indent="0" algn="ctr">
              <a:buNone/>
            </a:pPr>
            <a:r>
              <a:rPr lang="en-US" sz="4000" b="1" dirty="0">
                <a:solidFill>
                  <a:srgbClr val="FFFF00"/>
                </a:solidFill>
                <a:latin typeface="Invitation" pitchFamily="2" charset="0"/>
                <a:cs typeface="Times New Roman" panose="02020603050405020304" pitchFamily="18" charset="0"/>
              </a:rPr>
              <a:t>but he that doeth the will of my Father which is in heaven. </a:t>
            </a:r>
          </a:p>
          <a:p>
            <a:pPr marL="5953" indent="0" algn="ctr">
              <a:buNone/>
            </a:pPr>
            <a:r>
              <a:rPr lang="en-US" sz="4000" b="1" dirty="0">
                <a:solidFill>
                  <a:srgbClr val="FFFF00"/>
                </a:solidFill>
                <a:latin typeface="Invitation" pitchFamily="2" charset="0"/>
                <a:cs typeface="Times New Roman" panose="02020603050405020304" pitchFamily="18" charset="0"/>
              </a:rPr>
              <a:t>22  </a:t>
            </a:r>
            <a:r>
              <a:rPr lang="en-US" sz="40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Many will say to me in that day, Lord, Lord</a:t>
            </a:r>
            <a:r>
              <a:rPr lang="en-US" sz="4000" b="1" dirty="0">
                <a:solidFill>
                  <a:srgbClr val="FFFF00"/>
                </a:solidFill>
                <a:latin typeface="Invitation" pitchFamily="2" charset="0"/>
                <a:cs typeface="Times New Roman" panose="02020603050405020304" pitchFamily="18" charset="0"/>
              </a:rPr>
              <a:t>, have we not prophesied in thy name? and in thy name have cast out devils? and in thy name done many wonderful works? </a:t>
            </a:r>
          </a:p>
          <a:p>
            <a:pPr marL="748903" indent="-742950" algn="ctr">
              <a:buAutoNum type="arabicPlain" startAt="23"/>
            </a:pPr>
            <a:r>
              <a:rPr lang="en-US" sz="4000" b="1" dirty="0">
                <a:solidFill>
                  <a:srgbClr val="FFFF00"/>
                </a:solidFill>
                <a:latin typeface="Invitation" pitchFamily="2" charset="0"/>
                <a:cs typeface="Times New Roman" panose="02020603050405020304" pitchFamily="18" charset="0"/>
              </a:rPr>
              <a:t>And then will I profess unto them, </a:t>
            </a:r>
            <a:r>
              <a:rPr lang="en-US" sz="40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I never knew you</a:t>
            </a:r>
            <a:r>
              <a:rPr lang="en-US" sz="4000" b="1" dirty="0">
                <a:solidFill>
                  <a:srgbClr val="FFFF00"/>
                </a:solidFill>
                <a:latin typeface="Invitation" pitchFamily="2" charset="0"/>
                <a:cs typeface="Times New Roman" panose="02020603050405020304" pitchFamily="18" charset="0"/>
              </a:rPr>
              <a:t>:</a:t>
            </a:r>
          </a:p>
          <a:p>
            <a:pPr marL="5953" indent="0" algn="ctr">
              <a:buNone/>
            </a:pPr>
            <a:r>
              <a:rPr lang="en-US" sz="5400" b="1" dirty="0">
                <a:solidFill>
                  <a:srgbClr val="FFFF00"/>
                </a:solidFill>
                <a:latin typeface="Invitation" pitchFamily="2" charset="0"/>
                <a:cs typeface="Times New Roman" panose="02020603050405020304" pitchFamily="18" charset="0"/>
              </a:rPr>
              <a:t> depart from me, ye that work iniquity. “</a:t>
            </a:r>
          </a:p>
          <a:p>
            <a:pPr marL="5953" indent="0" algn="ctr">
              <a:buNone/>
            </a:pPr>
            <a:endParaRPr lang="en-US" sz="4400" b="1" dirty="0">
              <a:solidFill>
                <a:srgbClr val="FFFF00"/>
              </a:solidFill>
              <a:latin typeface="Times New Roman" panose="02020603050405020304" pitchFamily="18" charset="0"/>
              <a:cs typeface="Times New Roman" panose="02020603050405020304" pitchFamily="18" charset="0"/>
            </a:endParaRPr>
          </a:p>
          <a:p>
            <a:pPr marL="5953" indent="0">
              <a:buNone/>
            </a:pP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5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 calcmode="lin" valueType="num">
                                      <p:cBhvr>
                                        <p:cTn id="7" dur="10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9218">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921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15" dur="500"/>
                                        <p:tgtEl>
                                          <p:spTgt spid="921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218">
                                            <p:txEl>
                                              <p:pRg st="4" end="4"/>
                                            </p:txEl>
                                          </p:spTgt>
                                        </p:tgtEl>
                                        <p:attrNameLst>
                                          <p:attrName>style.visibility</p:attrName>
                                        </p:attrNameLst>
                                      </p:cBhvr>
                                      <p:to>
                                        <p:strVal val="visible"/>
                                      </p:to>
                                    </p:set>
                                    <p:anim calcmode="lin" valueType="num">
                                      <p:cBhvr>
                                        <p:cTn id="20" dur="500" fill="hold"/>
                                        <p:tgtEl>
                                          <p:spTgt spid="9218">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9218">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92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218">
                                            <p:txEl>
                                              <p:pRg st="5" end="5"/>
                                            </p:txEl>
                                          </p:spTgt>
                                        </p:tgtEl>
                                        <p:attrNameLst>
                                          <p:attrName>style.visibility</p:attrName>
                                        </p:attrNameLst>
                                      </p:cBhvr>
                                      <p:to>
                                        <p:strVal val="visible"/>
                                      </p:to>
                                    </p:set>
                                    <p:animEffect transition="in" filter="barn(inVertical)">
                                      <p:cBhvr>
                                        <p:cTn id="27" dur="500"/>
                                        <p:tgtEl>
                                          <p:spTgt spid="92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218">
                                            <p:txEl>
                                              <p:pRg st="6" end="6"/>
                                            </p:txEl>
                                          </p:spTgt>
                                        </p:tgtEl>
                                        <p:attrNameLst>
                                          <p:attrName>style.visibility</p:attrName>
                                        </p:attrNameLst>
                                      </p:cBhvr>
                                      <p:to>
                                        <p:strVal val="visible"/>
                                      </p:to>
                                    </p:set>
                                    <p:anim calcmode="lin" valueType="num">
                                      <p:cBhvr>
                                        <p:cTn id="32" dur="500" fill="hold"/>
                                        <p:tgtEl>
                                          <p:spTgt spid="9218">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9218">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921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218">
                                            <p:txEl>
                                              <p:pRg st="7" end="7"/>
                                            </p:txEl>
                                          </p:spTgt>
                                        </p:tgtEl>
                                        <p:attrNameLst>
                                          <p:attrName>style.visibility</p:attrName>
                                        </p:attrNameLst>
                                      </p:cBhvr>
                                      <p:to>
                                        <p:strVal val="visible"/>
                                      </p:to>
                                    </p:set>
                                    <p:animEffect transition="in" filter="fade">
                                      <p:cBhvr>
                                        <p:cTn id="39" dur="1000"/>
                                        <p:tgtEl>
                                          <p:spTgt spid="9218">
                                            <p:txEl>
                                              <p:pRg st="7" end="7"/>
                                            </p:txEl>
                                          </p:spTgt>
                                        </p:tgtEl>
                                      </p:cBhvr>
                                    </p:animEffect>
                                    <p:anim calcmode="lin" valueType="num">
                                      <p:cBhvr>
                                        <p:cTn id="40" dur="1000" fill="hold"/>
                                        <p:tgtEl>
                                          <p:spTgt spid="9218">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921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0462" y="228600"/>
            <a:ext cx="11963400" cy="7878665"/>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400" b="1" dirty="0">
                <a:latin typeface="Times New Roman" panose="02020603050405020304" pitchFamily="18" charset="0"/>
                <a:cs typeface="Times New Roman" panose="02020603050405020304" pitchFamily="18" charset="0"/>
              </a:rPr>
              <a:t>Charles </a:t>
            </a:r>
            <a:r>
              <a:rPr lang="en-US" sz="4400" b="1" dirty="0" err="1">
                <a:latin typeface="Times New Roman" panose="02020603050405020304" pitchFamily="18" charset="0"/>
                <a:cs typeface="Times New Roman" panose="02020603050405020304" pitchFamily="18" charset="0"/>
              </a:rPr>
              <a:t>Blondin</a:t>
            </a:r>
            <a:r>
              <a:rPr lang="en-US" sz="4400" b="1" dirty="0">
                <a:latin typeface="Times New Roman" panose="02020603050405020304" pitchFamily="18" charset="0"/>
                <a:cs typeface="Times New Roman" panose="02020603050405020304" pitchFamily="18" charset="0"/>
              </a:rPr>
              <a:t> became the first man to walk on a tightrope the Niagara gorge in 1859.</a:t>
            </a: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657A8EC-5FE9-44A3-88F6-A555A9DFC737}"/>
              </a:ext>
            </a:extLst>
          </p:cNvPr>
          <p:cNvSpPr txBox="1"/>
          <p:nvPr/>
        </p:nvSpPr>
        <p:spPr>
          <a:xfrm>
            <a:off x="114300" y="1544221"/>
            <a:ext cx="11963400" cy="1754326"/>
          </a:xfrm>
          <a:prstGeom prst="rect">
            <a:avLst/>
          </a:prstGeom>
          <a:noFill/>
        </p:spPr>
        <p:txBody>
          <a:bodyPr wrap="square">
            <a:spAutoFit/>
          </a:bodyPr>
          <a:lstStyle/>
          <a:p>
            <a:pPr algn="ctr"/>
            <a:r>
              <a:rPr lang="en-US" sz="3600" b="1" i="0" dirty="0">
                <a:solidFill>
                  <a:schemeClr val="bg1"/>
                </a:solidFill>
                <a:effectLst/>
                <a:latin typeface="Georgia" panose="02040502050405020303" pitchFamily="18" charset="0"/>
              </a:rPr>
              <a:t>After repeated successes, everyone “believed” he could actually carry a man across on his back.</a:t>
            </a:r>
          </a:p>
          <a:p>
            <a:pPr algn="ctr"/>
            <a:r>
              <a:rPr lang="en-US" sz="3600" b="1" dirty="0">
                <a:solidFill>
                  <a:schemeClr val="bg1"/>
                </a:solidFill>
                <a:latin typeface="Georgia" panose="02040502050405020303" pitchFamily="18" charset="0"/>
              </a:rPr>
              <a:t>When asked for volunteers, no one was willing…</a:t>
            </a:r>
            <a:endParaRPr lang="en-US" sz="3600" b="1" dirty="0">
              <a:solidFill>
                <a:schemeClr val="bg1"/>
              </a:solidFill>
            </a:endParaRPr>
          </a:p>
        </p:txBody>
      </p:sp>
      <p:pic>
        <p:nvPicPr>
          <p:cNvPr id="2058" name="Picture 10" descr="Ooh, Interesting! Fascinating Facts - Charles Blondin Walks Across ...">
            <a:extLst>
              <a:ext uri="{FF2B5EF4-FFF2-40B4-BE49-F238E27FC236}">
                <a16:creationId xmlns:a16="http://schemas.microsoft.com/office/drawing/2014/main" id="{C817F83B-1197-437C-9F45-017721FBD8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277"/>
          <a:stretch/>
        </p:blipFill>
        <p:spPr bwMode="auto">
          <a:xfrm>
            <a:off x="8137" y="3429001"/>
            <a:ext cx="6182197" cy="3362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36ED65-24EB-4B56-9239-1413BCB2B208}"/>
              </a:ext>
            </a:extLst>
          </p:cNvPr>
          <p:cNvSpPr txBox="1"/>
          <p:nvPr/>
        </p:nvSpPr>
        <p:spPr>
          <a:xfrm>
            <a:off x="5791200" y="3298547"/>
            <a:ext cx="6172199" cy="2308324"/>
          </a:xfrm>
          <a:prstGeom prst="rect">
            <a:avLst/>
          </a:prstGeom>
          <a:noFill/>
        </p:spPr>
        <p:txBody>
          <a:bodyPr wrap="square">
            <a:spAutoFit/>
          </a:bodyPr>
          <a:lstStyle/>
          <a:p>
            <a:pPr algn="ctr"/>
            <a:r>
              <a:rPr lang="en-US" sz="4800" b="1" i="0" dirty="0">
                <a:solidFill>
                  <a:schemeClr val="bg1"/>
                </a:solidFill>
                <a:effectLst/>
                <a:latin typeface="Georgia" panose="02040502050405020303" pitchFamily="18" charset="0"/>
              </a:rPr>
              <a:t>Except his manager </a:t>
            </a:r>
          </a:p>
          <a:p>
            <a:pPr algn="ctr"/>
            <a:r>
              <a:rPr lang="en-US" sz="4800" b="1" i="0" dirty="0">
                <a:solidFill>
                  <a:schemeClr val="bg1"/>
                </a:solidFill>
                <a:effectLst/>
                <a:latin typeface="Georgia" panose="02040502050405020303" pitchFamily="18" charset="0"/>
              </a:rPr>
              <a:t>Harry Colcord.</a:t>
            </a:r>
            <a:endParaRPr lang="en-US" sz="4800" dirty="0"/>
          </a:p>
        </p:txBody>
      </p:sp>
      <p:pic>
        <p:nvPicPr>
          <p:cNvPr id="3" name="Picture 8" descr="Walking the Tightrope over Niagara Falls – Countercurrents">
            <a:extLst>
              <a:ext uri="{FF2B5EF4-FFF2-40B4-BE49-F238E27FC236}">
                <a16:creationId xmlns:a16="http://schemas.microsoft.com/office/drawing/2014/main" id="{F3AF3AEE-958D-4170-B3EC-273A00129F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897"/>
          <a:stretch/>
        </p:blipFill>
        <p:spPr bwMode="auto">
          <a:xfrm>
            <a:off x="6096001" y="3270179"/>
            <a:ext cx="5904320" cy="35316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ondin">
            <a:extLst>
              <a:ext uri="{FF2B5EF4-FFF2-40B4-BE49-F238E27FC236}">
                <a16:creationId xmlns:a16="http://schemas.microsoft.com/office/drawing/2014/main" id="{63FE70BC-9148-4655-A39D-45B8EE477C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2" t="30803" r="31652" b="10196"/>
          <a:stretch/>
        </p:blipFill>
        <p:spPr bwMode="auto">
          <a:xfrm>
            <a:off x="109861" y="3275860"/>
            <a:ext cx="405038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7">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52477-C3A1-491A-BB3E-A805B987632F}"/>
              </a:ext>
            </a:extLst>
          </p:cNvPr>
          <p:cNvSpPr>
            <a:spLocks noGrp="1" noChangeArrowheads="1"/>
          </p:cNvSpPr>
          <p:nvPr>
            <p:ph idx="1"/>
          </p:nvPr>
        </p:nvSpPr>
        <p:spPr>
          <a:xfrm>
            <a:off x="228600" y="152400"/>
            <a:ext cx="11963400" cy="6857999"/>
          </a:xfrm>
          <a:ln/>
        </p:spPr>
        <p:txBody>
          <a:bodyPr vert="horz" wrap="square" lIns="35716" tIns="35716" rIns="291450" bIns="35716" numCol="1" anchor="t" anchorCtr="0" compatLnSpc="1">
            <a:prstTxWarp prst="textNoShape">
              <a:avLst/>
            </a:prstTxWarp>
            <a:normAutofit/>
          </a:bodyPr>
          <a:lstStyle>
            <a:defPPr>
              <a:defRPr lang="en-US"/>
            </a:defPPr>
            <a:lvl1pPr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1pPr>
            <a:lvl2pPr marL="321457"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2pPr>
            <a:lvl3pPr marL="642915"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3pPr>
            <a:lvl4pPr marL="964372"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4pPr>
            <a:lvl5pPr marL="1285829" algn="l" rtl="0" fontAlgn="base">
              <a:spcBef>
                <a:spcPct val="0"/>
              </a:spcBef>
              <a:spcAft>
                <a:spcPct val="0"/>
              </a:spcAft>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5pPr>
            <a:lvl6pPr marL="1607287"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6pPr>
            <a:lvl7pPr marL="1928744"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7pPr>
            <a:lvl8pPr marL="2250201"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8pPr>
            <a:lvl9pPr marL="2571659" algn="l" defTabSz="642915" rtl="0" eaLnBrk="1" latinLnBrk="0" hangingPunct="1">
              <a:defRPr sz="1687" kern="1200">
                <a:solidFill>
                  <a:srgbClr val="FFFFFF"/>
                </a:solidFill>
                <a:latin typeface="Arial" panose="020B0604020202020204" pitchFamily="34" charset="0"/>
                <a:ea typeface="ヒラギノ角ゴ Pro W3" pitchFamily="96" charset="-128"/>
                <a:cs typeface="+mn-cs"/>
                <a:sym typeface="Arial" panose="020B0604020202020204" pitchFamily="34" charset="0"/>
              </a:defRPr>
            </a:lvl9pPr>
          </a:lstStyle>
          <a:p>
            <a:pPr marL="5953" indent="0" algn="ctr">
              <a:buNone/>
            </a:pPr>
            <a:r>
              <a:rPr lang="en-US" sz="4400" b="1" dirty="0">
                <a:solidFill>
                  <a:schemeClr val="bg1"/>
                </a:solidFill>
                <a:latin typeface="Times New Roman" panose="02020603050405020304" pitchFamily="18" charset="0"/>
                <a:cs typeface="Times New Roman" panose="02020603050405020304" pitchFamily="18" charset="0"/>
              </a:rPr>
              <a:t>The emphasis (or outcome) of Biblical faith</a:t>
            </a:r>
          </a:p>
          <a:p>
            <a:pPr marL="5953" indent="0" algn="ctr">
              <a:buNone/>
            </a:pPr>
            <a:r>
              <a:rPr lang="en-US" sz="4400" b="1" dirty="0">
                <a:solidFill>
                  <a:schemeClr val="bg1"/>
                </a:solidFill>
                <a:latin typeface="Times New Roman" panose="02020603050405020304" pitchFamily="18" charset="0"/>
                <a:cs typeface="Times New Roman" panose="02020603050405020304" pitchFamily="18" charset="0"/>
              </a:rPr>
              <a:t>Is committed ACTION!</a:t>
            </a:r>
          </a:p>
          <a:p>
            <a:pPr marL="5953" indent="0" algn="ctr">
              <a:buNone/>
            </a:pPr>
            <a:r>
              <a:rPr lang="en-US" sz="3200" b="1" dirty="0">
                <a:solidFill>
                  <a:schemeClr val="bg1"/>
                </a:solidFill>
                <a:latin typeface="Times New Roman" panose="02020603050405020304" pitchFamily="18" charset="0"/>
                <a:cs typeface="Times New Roman" panose="02020603050405020304" pitchFamily="18" charset="0"/>
              </a:rPr>
              <a:t>James 1:22 </a:t>
            </a:r>
            <a:r>
              <a:rPr lang="en-US" sz="4400" b="1" dirty="0">
                <a:solidFill>
                  <a:srgbClr val="FFFF00"/>
                </a:solidFill>
                <a:latin typeface="Invitation" pitchFamily="2" charset="0"/>
                <a:cs typeface="Times New Roman" panose="02020603050405020304" pitchFamily="18" charset="0"/>
              </a:rPr>
              <a:t>“But </a:t>
            </a:r>
            <a:r>
              <a:rPr lang="en-US" sz="4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be doers of the word</a:t>
            </a:r>
            <a:r>
              <a:rPr lang="en-US" sz="4400" b="1" dirty="0">
                <a:solidFill>
                  <a:srgbClr val="FFFF00"/>
                </a:solidFill>
                <a:latin typeface="Invitation" pitchFamily="2" charset="0"/>
                <a:cs typeface="Times New Roman" panose="02020603050405020304" pitchFamily="18" charset="0"/>
              </a:rPr>
              <a:t>, and not hearers only, </a:t>
            </a:r>
            <a:r>
              <a:rPr lang="en-US" sz="48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deceiving your own selves</a:t>
            </a:r>
            <a:r>
              <a:rPr lang="en-US" sz="4800" b="1" dirty="0">
                <a:solidFill>
                  <a:srgbClr val="FFFF00"/>
                </a:solidFill>
                <a:latin typeface="Invitation" pitchFamily="2" charset="0"/>
                <a:cs typeface="Times New Roman" panose="02020603050405020304" pitchFamily="18" charset="0"/>
              </a:rPr>
              <a:t>.”</a:t>
            </a:r>
            <a:endParaRPr lang="en-US" sz="4400" b="1" dirty="0">
              <a:solidFill>
                <a:srgbClr val="FFFF00"/>
              </a:solidFill>
              <a:latin typeface="Invitation" pitchFamily="2" charset="0"/>
              <a:cs typeface="Times New Roman" panose="02020603050405020304" pitchFamily="18" charset="0"/>
            </a:endParaRPr>
          </a:p>
          <a:p>
            <a:pPr marL="5953" indent="0" algn="ctr">
              <a:buNone/>
            </a:pPr>
            <a:r>
              <a:rPr lang="en-US" sz="3000" b="1" dirty="0">
                <a:solidFill>
                  <a:schemeClr val="bg1"/>
                </a:solidFill>
                <a:latin typeface="Times New Roman" panose="02020603050405020304" pitchFamily="18" charset="0"/>
                <a:cs typeface="Times New Roman" panose="02020603050405020304" pitchFamily="18" charset="0"/>
              </a:rPr>
              <a:t>James 2:18-20 </a:t>
            </a:r>
            <a:r>
              <a:rPr lang="en-US" sz="4400" b="1" dirty="0">
                <a:solidFill>
                  <a:srgbClr val="FFFF00"/>
                </a:solidFill>
                <a:latin typeface="Invitation" pitchFamily="2" charset="0"/>
                <a:cs typeface="Times New Roman" panose="02020603050405020304" pitchFamily="18" charset="0"/>
              </a:rPr>
              <a:t>“shew me thy faith without thy works, </a:t>
            </a:r>
          </a:p>
          <a:p>
            <a:pPr marL="5953" indent="0" algn="ctr">
              <a:buNone/>
            </a:pPr>
            <a:r>
              <a:rPr lang="en-US" sz="4400" b="1" dirty="0">
                <a:solidFill>
                  <a:srgbClr val="FFFF00"/>
                </a:solidFill>
                <a:latin typeface="Invitation" pitchFamily="2" charset="0"/>
                <a:cs typeface="Times New Roman" panose="02020603050405020304" pitchFamily="18" charset="0"/>
              </a:rPr>
              <a:t>and </a:t>
            </a:r>
            <a:r>
              <a:rPr lang="en-US" sz="4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I will shew thee my faith by my works. </a:t>
            </a:r>
          </a:p>
          <a:p>
            <a:pPr marL="5953" indent="0" algn="ctr">
              <a:buNone/>
            </a:pPr>
            <a:r>
              <a:rPr lang="en-US" sz="4400" b="1" dirty="0">
                <a:solidFill>
                  <a:srgbClr val="FFFF00"/>
                </a:solidFill>
                <a:latin typeface="Invitation" pitchFamily="2" charset="0"/>
                <a:cs typeface="Times New Roman" panose="02020603050405020304" pitchFamily="18" charset="0"/>
              </a:rPr>
              <a:t>Thou </a:t>
            </a:r>
            <a:r>
              <a:rPr lang="en-US" sz="4400" b="1" dirty="0" err="1">
                <a:solidFill>
                  <a:srgbClr val="FFFF00"/>
                </a:solidFill>
                <a:latin typeface="Invitation" pitchFamily="2" charset="0"/>
                <a:cs typeface="Times New Roman" panose="02020603050405020304" pitchFamily="18" charset="0"/>
              </a:rPr>
              <a:t>believest</a:t>
            </a:r>
            <a:r>
              <a:rPr lang="en-US" sz="4400" b="1" dirty="0">
                <a:solidFill>
                  <a:srgbClr val="FFFF00"/>
                </a:solidFill>
                <a:latin typeface="Invitation" pitchFamily="2" charset="0"/>
                <a:cs typeface="Times New Roman" panose="02020603050405020304" pitchFamily="18" charset="0"/>
              </a:rPr>
              <a:t> that there is one God; thou </a:t>
            </a:r>
            <a:r>
              <a:rPr lang="en-US" sz="4400" b="1" dirty="0" err="1">
                <a:solidFill>
                  <a:srgbClr val="FFFF00"/>
                </a:solidFill>
                <a:latin typeface="Invitation" pitchFamily="2" charset="0"/>
                <a:cs typeface="Times New Roman" panose="02020603050405020304" pitchFamily="18" charset="0"/>
              </a:rPr>
              <a:t>doest</a:t>
            </a:r>
            <a:r>
              <a:rPr lang="en-US" sz="4400" b="1" dirty="0">
                <a:solidFill>
                  <a:srgbClr val="FFFF00"/>
                </a:solidFill>
                <a:latin typeface="Invitation" pitchFamily="2" charset="0"/>
                <a:cs typeface="Times New Roman" panose="02020603050405020304" pitchFamily="18" charset="0"/>
              </a:rPr>
              <a:t> well:</a:t>
            </a:r>
          </a:p>
          <a:p>
            <a:pPr marL="5953" indent="0" algn="ctr">
              <a:buNone/>
            </a:pPr>
            <a:r>
              <a:rPr lang="en-US" sz="4400" b="1" dirty="0">
                <a:solidFill>
                  <a:srgbClr val="FFFF00"/>
                </a:solidFill>
                <a:latin typeface="Invitation" pitchFamily="2" charset="0"/>
                <a:cs typeface="Times New Roman" panose="02020603050405020304" pitchFamily="18" charset="0"/>
              </a:rPr>
              <a:t> </a:t>
            </a:r>
            <a:r>
              <a:rPr lang="en-US" sz="4400" b="1"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the devils also believe, and tremble. </a:t>
            </a:r>
          </a:p>
          <a:p>
            <a:pPr marL="5953" indent="0" algn="ctr">
              <a:buNone/>
            </a:pPr>
            <a:r>
              <a:rPr lang="en-US" sz="4400" b="1" dirty="0">
                <a:solidFill>
                  <a:srgbClr val="FFFF00"/>
                </a:solidFill>
                <a:latin typeface="Invitation" pitchFamily="2" charset="0"/>
                <a:cs typeface="Times New Roman" panose="02020603050405020304" pitchFamily="18" charset="0"/>
              </a:rPr>
              <a:t> But wilt thou know, O vain man, </a:t>
            </a:r>
          </a:p>
          <a:p>
            <a:pPr marL="5953" indent="0" algn="ctr">
              <a:buNone/>
            </a:pPr>
            <a:r>
              <a:rPr lang="en-US" sz="4400" b="1" dirty="0">
                <a:solidFill>
                  <a:srgbClr val="FFFF00"/>
                </a:solidFill>
                <a:latin typeface="Invitation" pitchFamily="2" charset="0"/>
                <a:cs typeface="Times New Roman" panose="02020603050405020304" pitchFamily="18" charset="0"/>
              </a:rPr>
              <a:t>that </a:t>
            </a:r>
            <a:r>
              <a:rPr lang="en-US" sz="4400" b="1" u="sng" dirty="0">
                <a:solidFill>
                  <a:srgbClr val="FFFF00"/>
                </a:solidFill>
                <a:effectLst>
                  <a:outerShdw blurRad="38100" dist="38100" dir="2700000" algn="tl">
                    <a:srgbClr val="000000">
                      <a:alpha val="43137"/>
                    </a:srgbClr>
                  </a:outerShdw>
                </a:effectLst>
                <a:latin typeface="Invitation" pitchFamily="2" charset="0"/>
                <a:cs typeface="Times New Roman" panose="02020603050405020304" pitchFamily="18" charset="0"/>
              </a:rPr>
              <a:t>faith without works is dead?” </a:t>
            </a:r>
          </a:p>
          <a:p>
            <a:pPr marL="5953" indent="0">
              <a:buNone/>
            </a:pPr>
            <a:endParaRPr lang="en-US" alt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8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10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21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92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 calcmode="lin" valueType="num">
                                      <p:cBhvr>
                                        <p:cTn id="15"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218">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22" dur="500"/>
                                        <p:tgtEl>
                                          <p:spTgt spid="9218">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9218">
                                            <p:txEl>
                                              <p:pRg st="4" end="4"/>
                                            </p:txEl>
                                          </p:spTgt>
                                        </p:tgtEl>
                                        <p:attrNameLst>
                                          <p:attrName>style.visibility</p:attrName>
                                        </p:attrNameLst>
                                      </p:cBhvr>
                                      <p:to>
                                        <p:strVal val="visible"/>
                                      </p:to>
                                    </p:set>
                                    <p:animEffect transition="in" filter="randombar(horizontal)">
                                      <p:cBhvr>
                                        <p:cTn id="25" dur="500"/>
                                        <p:tgtEl>
                                          <p:spTgt spid="921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218">
                                            <p:txEl>
                                              <p:pRg st="5" end="5"/>
                                            </p:txEl>
                                          </p:spTgt>
                                        </p:tgtEl>
                                        <p:attrNameLst>
                                          <p:attrName>style.visibility</p:attrName>
                                        </p:attrNameLst>
                                      </p:cBhvr>
                                      <p:to>
                                        <p:strVal val="visible"/>
                                      </p:to>
                                    </p:set>
                                    <p:animEffect transition="in" filter="wipe(down)">
                                      <p:cBhvr>
                                        <p:cTn id="30" dur="500"/>
                                        <p:tgtEl>
                                          <p:spTgt spid="921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218">
                                            <p:txEl>
                                              <p:pRg st="6" end="6"/>
                                            </p:txEl>
                                          </p:spTgt>
                                        </p:tgtEl>
                                        <p:attrNameLst>
                                          <p:attrName>style.visibility</p:attrName>
                                        </p:attrNameLst>
                                      </p:cBhvr>
                                      <p:to>
                                        <p:strVal val="visible"/>
                                      </p:to>
                                    </p:set>
                                    <p:anim calcmode="lin" valueType="num">
                                      <p:cBhvr>
                                        <p:cTn id="35" dur="1000" fill="hold"/>
                                        <p:tgtEl>
                                          <p:spTgt spid="9218">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9218">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9218">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921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218">
                                            <p:txEl>
                                              <p:pRg st="7" end="7"/>
                                            </p:txEl>
                                          </p:spTgt>
                                        </p:tgtEl>
                                        <p:attrNameLst>
                                          <p:attrName>style.visibility</p:attrName>
                                        </p:attrNameLst>
                                      </p:cBhvr>
                                      <p:to>
                                        <p:strVal val="visible"/>
                                      </p:to>
                                    </p:set>
                                    <p:animEffect transition="in" filter="fade">
                                      <p:cBhvr>
                                        <p:cTn id="43" dur="1000"/>
                                        <p:tgtEl>
                                          <p:spTgt spid="9218">
                                            <p:txEl>
                                              <p:pRg st="7" end="7"/>
                                            </p:txEl>
                                          </p:spTgt>
                                        </p:tgtEl>
                                      </p:cBhvr>
                                    </p:animEffect>
                                    <p:anim calcmode="lin" valueType="num">
                                      <p:cBhvr>
                                        <p:cTn id="44" dur="1000" fill="hold"/>
                                        <p:tgtEl>
                                          <p:spTgt spid="9218">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9218">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218">
                                            <p:txEl>
                                              <p:pRg st="8" end="8"/>
                                            </p:txEl>
                                          </p:spTgt>
                                        </p:tgtEl>
                                        <p:attrNameLst>
                                          <p:attrName>style.visibility</p:attrName>
                                        </p:attrNameLst>
                                      </p:cBhvr>
                                      <p:to>
                                        <p:strVal val="visible"/>
                                      </p:to>
                                    </p:set>
                                    <p:animEffect transition="in" filter="fade">
                                      <p:cBhvr>
                                        <p:cTn id="48" dur="1000"/>
                                        <p:tgtEl>
                                          <p:spTgt spid="9218">
                                            <p:txEl>
                                              <p:pRg st="8" end="8"/>
                                            </p:txEl>
                                          </p:spTgt>
                                        </p:tgtEl>
                                      </p:cBhvr>
                                    </p:animEffect>
                                    <p:anim calcmode="lin" valueType="num">
                                      <p:cBhvr>
                                        <p:cTn id="49" dur="1000" fill="hold"/>
                                        <p:tgtEl>
                                          <p:spTgt spid="9218">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921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lkByFaith">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4855EA5AEDC147AC1E63A32A340471" ma:contentTypeVersion="10" ma:contentTypeDescription="Create a new document." ma:contentTypeScope="" ma:versionID="2a59e408ab06c6f6debebf652febdf73">
  <xsd:schema xmlns:xsd="http://www.w3.org/2001/XMLSchema" xmlns:xs="http://www.w3.org/2001/XMLSchema" xmlns:p="http://schemas.microsoft.com/office/2006/metadata/properties" xmlns:ns3="c7616ae0-bc3b-4475-9d6b-4c1fddd552c4" targetNamespace="http://schemas.microsoft.com/office/2006/metadata/properties" ma:root="true" ma:fieldsID="7b412c5fdf1b45cbd350cb6d98b70aa5" ns3:_="">
    <xsd:import namespace="c7616ae0-bc3b-4475-9d6b-4c1fddd552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16ae0-bc3b-4475-9d6b-4c1fddd552c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EE164F-4E7C-4562-9B9C-C6F2068A29CA}">
  <ds:schemaRefs>
    <ds:schemaRef ds:uri="http://schemas.microsoft.com/sharepoint/v3/contenttype/forms"/>
  </ds:schemaRefs>
</ds:datastoreItem>
</file>

<file path=customXml/itemProps2.xml><?xml version="1.0" encoding="utf-8"?>
<ds:datastoreItem xmlns:ds="http://schemas.openxmlformats.org/officeDocument/2006/customXml" ds:itemID="{E3AFC1AE-B16A-431E-B4E6-CE1EBB3C4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16ae0-bc3b-4475-9d6b-4c1fddd55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A1F38E-D519-4D75-9C06-9FB91E7534F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366</TotalTime>
  <Words>2491</Words>
  <Application>Microsoft Office PowerPoint</Application>
  <PresentationFormat>Widescreen</PresentationFormat>
  <Paragraphs>236</Paragraphs>
  <Slides>32</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Arial</vt:lpstr>
      <vt:lpstr>Calibri</vt:lpstr>
      <vt:lpstr>Calibri Light</vt:lpstr>
      <vt:lpstr>Georgia</vt:lpstr>
      <vt:lpstr>GillSans</vt:lpstr>
      <vt:lpstr>Invitation</vt:lpstr>
      <vt:lpstr>Times New Roman</vt:lpstr>
      <vt:lpstr>Wingdings</vt:lpstr>
      <vt:lpstr>WalkByFaith</vt:lpstr>
      <vt:lpstr>Default Design</vt:lpstr>
      <vt:lpstr>Default Design</vt:lpstr>
      <vt:lpstr>2_Default Design</vt:lpstr>
      <vt:lpstr>Climbing with Christ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Climbing with Christ</dc:title>
  <dc:creator>Keith Peters</dc:creator>
  <cp:lastModifiedBy>Keith Peters</cp:lastModifiedBy>
  <cp:revision>5</cp:revision>
  <dcterms:created xsi:type="dcterms:W3CDTF">2020-04-30T13:12:04Z</dcterms:created>
  <dcterms:modified xsi:type="dcterms:W3CDTF">2020-05-01T20:49:01Z</dcterms:modified>
</cp:coreProperties>
</file>