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  <p:sldMasterId id="2147483689" r:id="rId3"/>
    <p:sldMasterId id="2147483652" r:id="rId4"/>
    <p:sldMasterId id="2147483678" r:id="rId5"/>
  </p:sldMasterIdLst>
  <p:notesMasterIdLst>
    <p:notesMasterId r:id="rId41"/>
  </p:notesMasterIdLst>
  <p:sldIdLst>
    <p:sldId id="662" r:id="rId6"/>
    <p:sldId id="629" r:id="rId7"/>
    <p:sldId id="627" r:id="rId8"/>
    <p:sldId id="733" r:id="rId9"/>
    <p:sldId id="611" r:id="rId10"/>
    <p:sldId id="734" r:id="rId11"/>
    <p:sldId id="681" r:id="rId12"/>
    <p:sldId id="686" r:id="rId13"/>
    <p:sldId id="711" r:id="rId14"/>
    <p:sldId id="736" r:id="rId15"/>
    <p:sldId id="735" r:id="rId16"/>
    <p:sldId id="720" r:id="rId17"/>
    <p:sldId id="692" r:id="rId18"/>
    <p:sldId id="710" r:id="rId19"/>
    <p:sldId id="727" r:id="rId20"/>
    <p:sldId id="687" r:id="rId21"/>
    <p:sldId id="719" r:id="rId22"/>
    <p:sldId id="721" r:id="rId23"/>
    <p:sldId id="715" r:id="rId24"/>
    <p:sldId id="722" r:id="rId25"/>
    <p:sldId id="717" r:id="rId26"/>
    <p:sldId id="718" r:id="rId27"/>
    <p:sldId id="712" r:id="rId28"/>
    <p:sldId id="737" r:id="rId29"/>
    <p:sldId id="726" r:id="rId30"/>
    <p:sldId id="724" r:id="rId31"/>
    <p:sldId id="728" r:id="rId32"/>
    <p:sldId id="713" r:id="rId33"/>
    <p:sldId id="731" r:id="rId34"/>
    <p:sldId id="688" r:id="rId35"/>
    <p:sldId id="729" r:id="rId36"/>
    <p:sldId id="689" r:id="rId37"/>
    <p:sldId id="730" r:id="rId38"/>
    <p:sldId id="732" r:id="rId39"/>
    <p:sldId id="591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66"/>
    <a:srgbClr val="F3EBD6"/>
    <a:srgbClr val="AE1B02"/>
    <a:srgbClr val="07A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1226" autoAdjust="0"/>
  </p:normalViewPr>
  <p:slideViewPr>
    <p:cSldViewPr snapToGrid="0">
      <p:cViewPr varScale="1">
        <p:scale>
          <a:sx n="101" d="100"/>
          <a:sy n="101" d="100"/>
        </p:scale>
        <p:origin x="4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EFAE-65BE-48C3-A07A-01401F2015D5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530A3-AFCE-4A79-AFA9-627C0641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3B6B91-8D04-4E9C-8D11-A7D173CD4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8436B-3A50-4BE8-B47D-1DA25FD80FC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AA413BC4-6255-4FDF-9966-A0BD988368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132560E-F447-483C-9B3E-0AD8E9E21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22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DD4528-8680-4E4E-8A21-C4A174B048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79B83-2FF9-4390-86BA-04DEF88E7781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E9F2FBC5-D8CC-4E37-9D53-46368BC05C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B0A582C-6214-40CB-9169-DFAB1A7C7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73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67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3B6B91-8D04-4E9C-8D11-A7D173CD4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8436B-3A50-4BE8-B47D-1DA25FD80FC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AA413BC4-6255-4FDF-9966-A0BD988368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132560E-F447-483C-9B3E-0AD8E9E21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79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0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99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6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33B3-EEF4-4108-80FD-16DF46E7CE97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CC2-BA61-4EDA-9119-5D49538F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07FB-594F-4CE7-8008-E206F1DF44F6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094-899A-482D-88CE-4AFDAAF0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776-811B-4CFB-B783-BC499DD5DCC4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8912-E4E7-4766-A78B-9EDA1892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39FB-4A2B-445D-8189-8C6B32C684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351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06B9-5479-41F8-A943-6EE6690251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72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06D9-C6A1-4DB2-A202-C759F4F8FA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003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34A-FF96-481C-BC0E-0DC0C5399B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400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E3058-4904-455D-ACAA-92D19B29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EA8F7-A016-4DA0-B067-3267DB1D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99225-C481-4B88-BE67-897F7829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F6B60-D7C8-42A6-8AC5-1A8C76228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73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639FB-4A2B-445D-8189-8C6B32C6841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10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44E0-1D25-4109-89B1-46E5E99D5C19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268E-4999-4D3F-98C5-9AA382A8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D218-AA04-4256-AC4F-EB6B57E47612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95E-0642-4FD2-A875-98DAA46F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34BD-CD99-46E4-A901-74AC821204E1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9A0F-3F1A-4265-B0EB-C24302EB0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7E26-2EAA-4AAC-A8B7-981C99E99AC6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E172-7A35-4C4A-A933-B7C68347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80B2-434F-45A2-BB18-516D24FBEA16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21D-607E-4EA4-AB5F-382AB3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B47-AE1F-45C1-B03E-7548BCBF8D23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854-D6E5-4104-89B1-27491A48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0" r:id="rId2"/>
    <p:sldLayoutId id="2147483651" r:id="rId3"/>
    <p:sldLayoutId id="2147483737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8282-7405-4001-9658-FC60629098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90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8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701BE-EB28-4154-8008-9788224A23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73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942FFB6-5EBA-4881-B039-E27E39320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2578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784E533-ED4A-4DD3-8FE3-6F3BFB7BB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F5D113B6-FBF3-49D4-860A-B8F768ED9F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FEF2F06-D26F-4526-8A84-1A2BF0B0A3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CC0235A-77DE-4DCC-A4A6-5EF667FA65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03BD96-00DC-43B6-BEBD-DC88BB9BFC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9172B-854B-4E0C-9B71-44EC894EFD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58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daniel the prophet">
            <a:extLst>
              <a:ext uri="{FF2B5EF4-FFF2-40B4-BE49-F238E27FC236}">
                <a16:creationId xmlns:a16="http://schemas.microsoft.com/office/drawing/2014/main" id="{03A30B71-9938-40ED-9D37-FEF8B0719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092191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FE755F-AEF1-4358-9EC2-290262CB15F2}"/>
              </a:ext>
            </a:extLst>
          </p:cNvPr>
          <p:cNvSpPr txBox="1"/>
          <p:nvPr/>
        </p:nvSpPr>
        <p:spPr>
          <a:xfrm>
            <a:off x="609600" y="2590800"/>
            <a:ext cx="46482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And the last days!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908C4-AD3B-6085-BB09-E12173A4DE70}"/>
              </a:ext>
            </a:extLst>
          </p:cNvPr>
          <p:cNvSpPr txBox="1"/>
          <p:nvPr/>
        </p:nvSpPr>
        <p:spPr>
          <a:xfrm>
            <a:off x="7096125" y="1553944"/>
            <a:ext cx="4648200" cy="341632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Georgia Pro" panose="020F0502020204030204" pitchFamily="18" charset="0"/>
              </a:rPr>
              <a:t>And  the power of prayer!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4BF1C-A2A7-5B03-87AC-FA855D6E3E8A}"/>
              </a:ext>
            </a:extLst>
          </p:cNvPr>
          <p:cNvSpPr txBox="1"/>
          <p:nvPr/>
        </p:nvSpPr>
        <p:spPr>
          <a:xfrm>
            <a:off x="428625" y="5832634"/>
            <a:ext cx="1166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Daniel is about both Prophecy and Prayer!</a:t>
            </a:r>
          </a:p>
        </p:txBody>
      </p:sp>
    </p:spTree>
    <p:extLst>
      <p:ext uri="{BB962C8B-B14F-4D97-AF65-F5344CB8AC3E}">
        <p14:creationId xmlns:p14="http://schemas.microsoft.com/office/powerpoint/2010/main" val="1434315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ACF2B-C5F6-9F85-4C46-5170959C1A35}"/>
              </a:ext>
            </a:extLst>
          </p:cNvPr>
          <p:cNvSpPr txBox="1"/>
          <p:nvPr/>
        </p:nvSpPr>
        <p:spPr>
          <a:xfrm>
            <a:off x="87984" y="-5417"/>
            <a:ext cx="12104016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70 years of captivity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1)  Israel was commanded to allow its land to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remain idle every seventh year (Lev. 25:1-4, 18-22).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a) Obedience would bring great blessings.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Lev 26:1-13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b) Disobedience would bring judgment.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Lev. 26:14-46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2) For 490 (out of 1000 years)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hey disobeyed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Lev. 26:33-35; Jer. 34:12-22; 2 Chr. 36:21)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building up a “land debt” of 70 years.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 God warned them about the consequences of this 1000 years earlier!  (Lev. 26)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2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ACF2B-C5F6-9F85-4C46-5170959C1A35}"/>
              </a:ext>
            </a:extLst>
          </p:cNvPr>
          <p:cNvSpPr txBox="1"/>
          <p:nvPr/>
        </p:nvSpPr>
        <p:spPr>
          <a:xfrm>
            <a:off x="87984" y="-75756"/>
            <a:ext cx="12104016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warned them of this.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Leviticus 26: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will destroy your high places, and cut down your images, and cast your carcasses upon …your idols…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I will scatter you among the heathen…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your land shall be desolate, and your cities waste.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34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Then shall the land enjoy her sabbaths, as long as it lieth desolate, and ye be in your enemies' land; …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long as it lieth desolate it shall rest;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 it did not rest in your sabbaths,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ye dwelt upon it.” </a:t>
            </a:r>
          </a:p>
        </p:txBody>
      </p:sp>
    </p:spTree>
    <p:extLst>
      <p:ext uri="{BB962C8B-B14F-4D97-AF65-F5344CB8AC3E}">
        <p14:creationId xmlns:p14="http://schemas.microsoft.com/office/powerpoint/2010/main" val="42659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ACF2B-C5F6-9F85-4C46-5170959C1A35}"/>
              </a:ext>
            </a:extLst>
          </p:cNvPr>
          <p:cNvSpPr txBox="1"/>
          <p:nvPr/>
        </p:nvSpPr>
        <p:spPr>
          <a:xfrm>
            <a:off x="37707" y="66541"/>
            <a:ext cx="12104016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revealed his plan to Jeremiah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596 BC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Jer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29: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 know the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thoughts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maḥashābâ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plans)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ḥāshab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weave)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toward you, saith the LORD,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thoughts of peace, and not of evil,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to give you an expected end.”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0FBB91-D634-BDDA-C108-60DC0A01B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3" y="3516731"/>
            <a:ext cx="3484144" cy="3484144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8179C2-AA6B-C0C0-3550-FEA0C2BF517D}"/>
              </a:ext>
            </a:extLst>
          </p:cNvPr>
          <p:cNvSpPr txBox="1"/>
          <p:nvPr/>
        </p:nvSpPr>
        <p:spPr>
          <a:xfrm>
            <a:off x="-559246" y="4503317"/>
            <a:ext cx="98739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shall ye call upon me,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ye shall go 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 unto me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and I will hearken unto you.”</a:t>
            </a:r>
          </a:p>
        </p:txBody>
      </p:sp>
    </p:spTree>
    <p:extLst>
      <p:ext uri="{BB962C8B-B14F-4D97-AF65-F5344CB8AC3E}">
        <p14:creationId xmlns:p14="http://schemas.microsoft.com/office/powerpoint/2010/main" val="64109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ACF2B-C5F6-9F85-4C46-5170959C1A35}"/>
              </a:ext>
            </a:extLst>
          </p:cNvPr>
          <p:cNvSpPr txBox="1"/>
          <p:nvPr/>
        </p:nvSpPr>
        <p:spPr>
          <a:xfrm>
            <a:off x="0" y="-12104"/>
            <a:ext cx="1210401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Jer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29:13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shall seek me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find me,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when ye shall search for me with all your heart.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will be found of you, saith the LORD: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will turn away your captivity,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will gather you from all the nations, …whither I have driven you, saith the LORD;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I will bring you again into the place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whence I caused you to be carried away captive.”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4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ACF2B-C5F6-9F85-4C46-5170959C1A35}"/>
              </a:ext>
            </a:extLst>
          </p:cNvPr>
          <p:cNvSpPr txBox="1"/>
          <p:nvPr/>
        </p:nvSpPr>
        <p:spPr>
          <a:xfrm>
            <a:off x="37707" y="66541"/>
            <a:ext cx="12104016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2. In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539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revealed His Plan to Daniel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 2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“In the first year of the reign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(of Darius)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Daniel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understood by books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number of the years, whereof the word of the LORD came to Jeremiah …,</a:t>
            </a:r>
          </a:p>
        </p:txBody>
      </p:sp>
      <p:pic>
        <p:nvPicPr>
          <p:cNvPr id="2050" name="Picture 2" descr="Prayer Of Daniel 9">
            <a:extLst>
              <a:ext uri="{FF2B5EF4-FFF2-40B4-BE49-F238E27FC236}">
                <a16:creationId xmlns:a16="http://schemas.microsoft.com/office/drawing/2014/main" id="{54ED1B48-393E-E5B0-95B0-AA1F68D60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" y="2836530"/>
            <a:ext cx="5071068" cy="4021470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0A95CB-4C86-42A8-FC92-E621CFB48044}"/>
              </a:ext>
            </a:extLst>
          </p:cNvPr>
          <p:cNvSpPr txBox="1"/>
          <p:nvPr/>
        </p:nvSpPr>
        <p:spPr>
          <a:xfrm>
            <a:off x="4953837" y="2836530"/>
            <a:ext cx="718788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would accomplish seventy years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in the desolations of Jerusalem.”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years had already passed!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04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ACF2B-C5F6-9F85-4C46-5170959C1A35}"/>
              </a:ext>
            </a:extLst>
          </p:cNvPr>
          <p:cNvSpPr txBox="1"/>
          <p:nvPr/>
        </p:nvSpPr>
        <p:spPr>
          <a:xfrm>
            <a:off x="37707" y="66541"/>
            <a:ext cx="12104016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2. In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539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revealed His Plan to Daniel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 wants to reveal himself and his plan!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 Cor 10:11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things happened unto them for ensamples,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are written for our admonition…”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He does this most clearly through his word.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Amos 3:7;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14:21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19:11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“Moreover by them is thy servant warned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and in keeping of them there is great reward!”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Ps. 119:105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“Thy word is a lamp unto my feet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and a light unto my path.”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6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6CD9C-A008-D2C5-2550-75D58191C583}"/>
              </a:ext>
            </a:extLst>
          </p:cNvPr>
          <p:cNvSpPr txBox="1"/>
          <p:nvPr/>
        </p:nvSpPr>
        <p:spPr>
          <a:xfrm>
            <a:off x="0" y="-80330"/>
            <a:ext cx="12192000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God’s Revelations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are </a:t>
            </a:r>
            <a:r>
              <a:rPr kumimoji="0" lang="en-US" sz="5400" b="1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</a:t>
            </a:r>
            <a:r>
              <a:rPr kumimoji="0" lang="en-US" sz="5400" b="1" i="1" u="sng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Invitations!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They’re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just about information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but: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Clarification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(Recognition) vs 2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Daniel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understood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(bin: discerned, recognized)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119:130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entrance of thy words giveth light;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it giveth understanding unto the simple.”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(2 Cor. 4:4-6; 2 Tim. 2:15)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8:32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shall know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ginōskō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understand, follow)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truth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alētheia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illuminating, revealing)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truth shall make you free.”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2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6CD9C-A008-D2C5-2550-75D58191C583}"/>
              </a:ext>
            </a:extLst>
          </p:cNvPr>
          <p:cNvSpPr txBox="1"/>
          <p:nvPr/>
        </p:nvSpPr>
        <p:spPr>
          <a:xfrm>
            <a:off x="0" y="-80330"/>
            <a:ext cx="12192000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Clarification  vs 2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Daniel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understood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  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Clarification/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Recognition is prerequisite to: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3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set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natan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gave)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face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pānîm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focus, before)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the Lord God”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a) Focus produces Force! (energy)  2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Cor. 3:18 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“But we all with open face, beholding as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a glass the glory of the Lord are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changed   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metamorphoo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transfigured, transformed)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same image,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glory to glory,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by the Spirit of the Lord.”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Butterfly metamorphosis (712066) | Illustrations | Design Bundles">
            <a:extLst>
              <a:ext uri="{FF2B5EF4-FFF2-40B4-BE49-F238E27FC236}">
                <a16:creationId xmlns:a16="http://schemas.microsoft.com/office/drawing/2014/main" id="{70E9EB86-AABE-EEEE-2B99-E63797972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E5819D-3595-D87F-C021-F10C59EAA823}"/>
              </a:ext>
            </a:extLst>
          </p:cNvPr>
          <p:cNvSpPr txBox="1"/>
          <p:nvPr/>
        </p:nvSpPr>
        <p:spPr>
          <a:xfrm>
            <a:off x="1700684" y="-43456"/>
            <a:ext cx="8739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Metamorphoo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metamorphosis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BE871-E022-41E1-9D58-8CDB47814713}"/>
              </a:ext>
            </a:extLst>
          </p:cNvPr>
          <p:cNvSpPr txBox="1"/>
          <p:nvPr/>
        </p:nvSpPr>
        <p:spPr>
          <a:xfrm>
            <a:off x="6963508" y="6150114"/>
            <a:ext cx="4561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8:28,29</a:t>
            </a:r>
          </a:p>
        </p:txBody>
      </p:sp>
    </p:spTree>
    <p:extLst>
      <p:ext uri="{BB962C8B-B14F-4D97-AF65-F5344CB8AC3E}">
        <p14:creationId xmlns:p14="http://schemas.microsoft.com/office/powerpoint/2010/main" val="80154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6CD9C-A008-D2C5-2550-75D58191C583}"/>
              </a:ext>
            </a:extLst>
          </p:cNvPr>
          <p:cNvSpPr txBox="1"/>
          <p:nvPr/>
        </p:nvSpPr>
        <p:spPr>
          <a:xfrm>
            <a:off x="0" y="-80330"/>
            <a:ext cx="121920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God’s Spirit uses God’s word  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(truth)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5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transform us</a:t>
            </a: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4:12; </a:t>
            </a:r>
            <a:r>
              <a:rPr lang="en-US" sz="40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12:2  </a:t>
            </a:r>
            <a:endParaRPr 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transformed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metamorpho’ō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transfigured)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renewing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anakai’nōsis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renovation)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4400" b="1" i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mind </a:t>
            </a:r>
            <a:r>
              <a:rPr lang="en-US" sz="4000" b="1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(nous: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understanding)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may prove what is that good, acceptable,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perfect, will of God.”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Jn 15:3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“Ye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clean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the word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Ps. 119:9-11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“wherewithal shall a man cleanse his ways?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taking heed…according to thy word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9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855F0159-2D77-425B-94CA-EFAE6D3B4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" y="5290786"/>
            <a:ext cx="1199197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It was in answer to prayer that God revealed the future of the world’s major empires 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 Daniel</a:t>
            </a: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5958098-1B3C-A36F-837D-F7647963A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-130629"/>
            <a:ext cx="3543372" cy="4139533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63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6CD9C-A008-D2C5-2550-75D58191C583}"/>
              </a:ext>
            </a:extLst>
          </p:cNvPr>
          <p:cNvSpPr txBox="1"/>
          <p:nvPr/>
        </p:nvSpPr>
        <p:spPr>
          <a:xfrm>
            <a:off x="0" y="-80330"/>
            <a:ext cx="121920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God’s Spirit uses God’s word (truth) to change us! </a:t>
            </a:r>
            <a:endParaRPr lang="sv-S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Pt </a:t>
            </a:r>
            <a:r>
              <a:rPr lang="sv-S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1:2-4  </a:t>
            </a:r>
            <a:r>
              <a:rPr lang="sv-SE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Grace and peace be multiplied unto you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the knowledge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God, and of Jesus our Lord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as his divine power hath given unto us all things that pertain unto life and godliness,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the knowledge of him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hath called us to glory and virtue: </a:t>
            </a:r>
          </a:p>
          <a:p>
            <a:pPr lvl="0"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Whereby are given unto us exceeding great and precious promises: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by these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might be partakers of the divine nature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6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6CD9C-A008-D2C5-2550-75D58191C583}"/>
              </a:ext>
            </a:extLst>
          </p:cNvPr>
          <p:cNvSpPr txBox="1"/>
          <p:nvPr/>
        </p:nvSpPr>
        <p:spPr>
          <a:xfrm>
            <a:off x="0" y="-80330"/>
            <a:ext cx="1219200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Distraction Fights Transformation!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 6:33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 3:13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count not myself to have apprehended: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this one thing I do…,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press toward the mark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prize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of the high calling of God in Christ Jesus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Let us therefore, as many as be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teleios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mature, complete)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thus minded:…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 (but)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 walk…whose end is destruction…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mind earthly things.” 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2F400-9718-64BC-6EC6-41B9C7E3B3E1}"/>
              </a:ext>
            </a:extLst>
          </p:cNvPr>
          <p:cNvSpPr txBox="1"/>
          <p:nvPr/>
        </p:nvSpPr>
        <p:spPr>
          <a:xfrm>
            <a:off x="9279652" y="5845778"/>
            <a:ext cx="2646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 Gal 5:17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896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6CD9C-A008-D2C5-2550-75D58191C583}"/>
              </a:ext>
            </a:extLst>
          </p:cNvPr>
          <p:cNvSpPr txBox="1"/>
          <p:nvPr/>
        </p:nvSpPr>
        <p:spPr>
          <a:xfrm>
            <a:off x="0" y="-80330"/>
            <a:ext cx="1219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just about information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but: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Clarification vs 2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 Transformation: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 3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motivate and enable: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(Partnership)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Cor 3:9; Mt 11:28,29)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In the Burning Bush: Jesus in Exodus 3">
            <a:extLst>
              <a:ext uri="{FF2B5EF4-FFF2-40B4-BE49-F238E27FC236}">
                <a16:creationId xmlns:a16="http://schemas.microsoft.com/office/drawing/2014/main" id="{E9BC14B6-8318-B907-9D51-8F858BFA5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887682"/>
            <a:ext cx="5248274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7454E1-DE55-6FDB-096B-299D879001DC}"/>
              </a:ext>
            </a:extLst>
          </p:cNvPr>
          <p:cNvSpPr txBox="1"/>
          <p:nvPr/>
        </p:nvSpPr>
        <p:spPr>
          <a:xfrm>
            <a:off x="0" y="2641461"/>
            <a:ext cx="687705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will send thee…, 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thou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mayest bring forth my people …out of Egypt…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am I…?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will be with thee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4C1FF-DE27-A45B-1D24-60B2EFEA8CA9}"/>
              </a:ext>
            </a:extLst>
          </p:cNvPr>
          <p:cNvSpPr txBox="1"/>
          <p:nvPr/>
        </p:nvSpPr>
        <p:spPr>
          <a:xfrm>
            <a:off x="9715500" y="3050281"/>
            <a:ext cx="212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Exodus 3</a:t>
            </a:r>
          </a:p>
        </p:txBody>
      </p:sp>
    </p:spTree>
    <p:extLst>
      <p:ext uri="{BB962C8B-B14F-4D97-AF65-F5344CB8AC3E}">
        <p14:creationId xmlns:p14="http://schemas.microsoft.com/office/powerpoint/2010/main" val="42930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6CD9C-A008-D2C5-2550-75D58191C583}"/>
              </a:ext>
            </a:extLst>
          </p:cNvPr>
          <p:cNvSpPr txBox="1"/>
          <p:nvPr/>
        </p:nvSpPr>
        <p:spPr>
          <a:xfrm>
            <a:off x="0" y="-80330"/>
            <a:ext cx="12192000" cy="718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He partnered with God in Prayer!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3-19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Effective Prayer involves: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intentional shift of </a:t>
            </a:r>
            <a:r>
              <a:rPr kumimoji="0" lang="en-US" sz="4400" b="1" i="1" u="sng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direction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(focus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3a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set my face unto the Lord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God,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seek by prayer and supplications”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Phil 4:6,7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anxious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miramnao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distracted)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nothing but in everything by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prayer</a:t>
            </a: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proseuchē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toward God/worship)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supplication, with thanksgiving,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your requests be made known unto God.”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0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6CD9C-A008-D2C5-2550-75D58191C583}"/>
              </a:ext>
            </a:extLst>
          </p:cNvPr>
          <p:cNvSpPr txBox="1"/>
          <p:nvPr/>
        </p:nvSpPr>
        <p:spPr>
          <a:xfrm>
            <a:off x="0" y="-80330"/>
            <a:ext cx="121920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Effective Prayer involves: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intentional shift of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(focus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3a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Phil 4:6,7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“be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anxious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for nothing but in everything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prayer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supplication, with thanksgiving,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let your requests be made known unto God.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Peace of God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understanding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Remember “peace” comes from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eiro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“to join”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phroureō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guard)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your heart and mind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Christ Jesus”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6CD9C-A008-D2C5-2550-75D58191C583}"/>
              </a:ext>
            </a:extLst>
          </p:cNvPr>
          <p:cNvSpPr txBox="1"/>
          <p:nvPr/>
        </p:nvSpPr>
        <p:spPr>
          <a:xfrm>
            <a:off x="0" y="-80330"/>
            <a:ext cx="12192000" cy="681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Effective Partnering in Prayer involves: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 </a:t>
            </a:r>
            <a:r>
              <a:rPr kumimoji="0" lang="en-US" sz="4400" b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intentional shift </a:t>
            </a:r>
            <a:r>
              <a:rPr kumimoji="0" lang="en-US" sz="4400" b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Direction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3a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An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motivating the removal of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temporary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Distractions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3b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“with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fasting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sackcloth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ashes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6:6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 you pray…enter your closet”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5:16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Effectual, fervent prayer of a righteous man,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availeth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much.”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69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6CD9C-A008-D2C5-2550-75D58191C583}"/>
              </a:ext>
            </a:extLst>
          </p:cNvPr>
          <p:cNvSpPr txBox="1"/>
          <p:nvPr/>
        </p:nvSpPr>
        <p:spPr>
          <a:xfrm>
            <a:off x="90435" y="0"/>
            <a:ext cx="12192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 </a:t>
            </a:r>
            <a:r>
              <a:rPr kumimoji="0" lang="en-US" sz="4400" b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intentional shift of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Direction  </a:t>
            </a:r>
            <a:r>
              <a:rPr kumimoji="0" lang="en-US" sz="4400" b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(toward God)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with an intense </a:t>
            </a:r>
            <a:r>
              <a:rPr lang="en-US" sz="4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removal of distractions</a:t>
            </a:r>
            <a:r>
              <a:rPr lang="en-US" sz="4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reveals much about God and ourselves!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36:9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 thy light shall we see light.”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Is. 6:5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“woe is me for I am undone!  I am a man of unclean lips… for mine eyes have seen the King, the LORD of hosts”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Jn 1:5-10     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5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6CD9C-A008-D2C5-2550-75D58191C583}"/>
              </a:ext>
            </a:extLst>
          </p:cNvPr>
          <p:cNvSpPr txBox="1"/>
          <p:nvPr/>
        </p:nvSpPr>
        <p:spPr>
          <a:xfrm>
            <a:off x="110532" y="0"/>
            <a:ext cx="121920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 </a:t>
            </a:r>
            <a:r>
              <a:rPr kumimoji="0" lang="en-US" sz="4400" b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intentional re-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Direction  </a:t>
            </a:r>
            <a:r>
              <a:rPr kumimoji="0" lang="en-US" sz="4400" b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(Vs 3)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An intense removal of </a:t>
            </a:r>
            <a:r>
              <a:rPr lang="en-US" sz="4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Distractions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5:16)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Will facilitate (enable) 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Honest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Reflection leading to sincere confession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Vs 4-5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prayed unto the LORD my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made my confession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and said, O Lord, the great and dreadful God, 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 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have sinned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have committed iniquity,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done wickedly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rebelled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92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6CD9C-A008-D2C5-2550-75D58191C583}"/>
              </a:ext>
            </a:extLst>
          </p:cNvPr>
          <p:cNvSpPr txBox="1"/>
          <p:nvPr/>
        </p:nvSpPr>
        <p:spPr>
          <a:xfrm>
            <a:off x="0" y="-80330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Daniel’s reading led to God’s Revelation.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God’s Revelation was His Invitation.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Daniel recognized and responded to this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by faithful and fervent prayer.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Prayer is Participation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Spiritual Warfare!  Dan. 10</a:t>
            </a:r>
            <a:endParaRPr kumimoji="0" lang="en-US" sz="60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4AE11-9EA3-0FD6-F74B-FFCA0AC17CA1}"/>
              </a:ext>
            </a:extLst>
          </p:cNvPr>
          <p:cNvSpPr txBox="1"/>
          <p:nvPr/>
        </p:nvSpPr>
        <p:spPr>
          <a:xfrm>
            <a:off x="-41135" y="4365010"/>
            <a:ext cx="1227427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Eph. 6:10-18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“praying always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all prayer and supplication,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Spirit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114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6CD9C-A008-D2C5-2550-75D58191C583}"/>
              </a:ext>
            </a:extLst>
          </p:cNvPr>
          <p:cNvSpPr txBox="1"/>
          <p:nvPr/>
        </p:nvSpPr>
        <p:spPr>
          <a:xfrm>
            <a:off x="0" y="-80330"/>
            <a:ext cx="121920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 19 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Lord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hear;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Lord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forgive;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Lord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  </a:t>
            </a:r>
          </a:p>
          <a:p>
            <a:pPr lvl="0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ʾadōnāy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from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master, controller)</a:t>
            </a:r>
            <a:endParaRPr lang="en-US" sz="4000" b="1" dirty="0">
              <a:solidFill>
                <a:srgbClr val="0000FF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hearken and do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He’d promised to do in response to repentant prayer.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(Lev. 26:40-46; 2 Ch. 7:14)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(1 Jn 5:14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“This is the confidence we have in Him”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rowing Christian Resources: How God Grants Strength For The Journey ...">
            <a:extLst>
              <a:ext uri="{FF2B5EF4-FFF2-40B4-BE49-F238E27FC236}">
                <a16:creationId xmlns:a16="http://schemas.microsoft.com/office/drawing/2014/main" id="{155718E7-0416-4EEA-6D54-DC51162F3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637" y="4477926"/>
            <a:ext cx="2730363" cy="238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122CFF-97B8-6147-5E17-34427432B934}"/>
              </a:ext>
            </a:extLst>
          </p:cNvPr>
          <p:cNvSpPr txBox="1"/>
          <p:nvPr/>
        </p:nvSpPr>
        <p:spPr>
          <a:xfrm>
            <a:off x="-911330" y="4452245"/>
            <a:ext cx="1138478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defer not, for thine own sake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my God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thy city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thy people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are called by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thy name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C4293-1772-CF77-E284-052718FF6C0A}"/>
              </a:ext>
            </a:extLst>
          </p:cNvPr>
          <p:cNvSpPr txBox="1"/>
          <p:nvPr/>
        </p:nvSpPr>
        <p:spPr>
          <a:xfrm>
            <a:off x="3984878" y="1439088"/>
            <a:ext cx="66341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(Do what?)</a:t>
            </a:r>
          </a:p>
        </p:txBody>
      </p:sp>
    </p:spTree>
    <p:extLst>
      <p:ext uri="{BB962C8B-B14F-4D97-AF65-F5344CB8AC3E}">
        <p14:creationId xmlns:p14="http://schemas.microsoft.com/office/powerpoint/2010/main" val="239662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77636B7-58B1-44D2-F483-4E74A8CDB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1"/>
          <a:stretch/>
        </p:blipFill>
        <p:spPr bwMode="auto">
          <a:xfrm>
            <a:off x="1" y="0"/>
            <a:ext cx="5297864" cy="68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2810B5-2C7B-AC7B-73F9-7BCE218F7D27}"/>
              </a:ext>
            </a:extLst>
          </p:cNvPr>
          <p:cNvSpPr txBox="1"/>
          <p:nvPr/>
        </p:nvSpPr>
        <p:spPr>
          <a:xfrm>
            <a:off x="5184743" y="-278092"/>
            <a:ext cx="6894136" cy="7458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8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2:44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 the days of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kings shall the God of  heaven set up a kingdom,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shall never be destroyed 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and it shall stand for ever.</a:t>
            </a:r>
          </a:p>
          <a:p>
            <a:pPr algn="ctr">
              <a:spcBef>
                <a:spcPts val="24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…The great God hath made known to the king what shall come to pass hereafter: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dream is certain, and the interpretation thereof sure.” </a:t>
            </a:r>
            <a:b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12929B-003A-7B63-90EE-22343D848126}"/>
              </a:ext>
            </a:extLst>
          </p:cNvPr>
          <p:cNvSpPr txBox="1"/>
          <p:nvPr/>
        </p:nvSpPr>
        <p:spPr>
          <a:xfrm>
            <a:off x="3024554" y="5779977"/>
            <a:ext cx="2273311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world Kingdom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A83729-52F8-1166-E0A2-FAEFDD669293}"/>
              </a:ext>
            </a:extLst>
          </p:cNvPr>
          <p:cNvSpPr txBox="1"/>
          <p:nvPr/>
        </p:nvSpPr>
        <p:spPr>
          <a:xfrm>
            <a:off x="3467100" y="107632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Vs 37-38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93FEE-D788-5032-FD2A-8E7A621C8AB5}"/>
              </a:ext>
            </a:extLst>
          </p:cNvPr>
          <p:cNvSpPr txBox="1"/>
          <p:nvPr/>
        </p:nvSpPr>
        <p:spPr>
          <a:xfrm>
            <a:off x="3800475" y="2219325"/>
            <a:ext cx="101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39a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92ECC-2454-7043-BE06-A24C7665F52A}"/>
              </a:ext>
            </a:extLst>
          </p:cNvPr>
          <p:cNvSpPr txBox="1"/>
          <p:nvPr/>
        </p:nvSpPr>
        <p:spPr>
          <a:xfrm>
            <a:off x="3467100" y="3429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39b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2544E-1CB3-8C69-55B2-F5D7E6CDEF31}"/>
              </a:ext>
            </a:extLst>
          </p:cNvPr>
          <p:cNvSpPr txBox="1"/>
          <p:nvPr/>
        </p:nvSpPr>
        <p:spPr>
          <a:xfrm>
            <a:off x="2257425" y="4495172"/>
            <a:ext cx="117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40-41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7EFDE2-420D-3CEA-F0A2-87D961440287}"/>
              </a:ext>
            </a:extLst>
          </p:cNvPr>
          <p:cNvCxnSpPr>
            <a:cxnSpLocks/>
          </p:cNvCxnSpPr>
          <p:nvPr/>
        </p:nvCxnSpPr>
        <p:spPr>
          <a:xfrm flipH="1">
            <a:off x="4885762" y="2528560"/>
            <a:ext cx="597961" cy="2377469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6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6CD9C-A008-D2C5-2550-75D58191C583}"/>
              </a:ext>
            </a:extLst>
          </p:cNvPr>
          <p:cNvSpPr txBox="1"/>
          <p:nvPr/>
        </p:nvSpPr>
        <p:spPr>
          <a:xfrm>
            <a:off x="-123825" y="-194630"/>
            <a:ext cx="12192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God sends </a:t>
            </a:r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 angelic answer!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Dan. 9:21-23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“while I was in prayer…Gabriel, … said,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Daniel, I am now come forth to give thee skill and understanding.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the beginning of thy supplications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commandment came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0005DC-7F20-CE4A-A774-3C777EBFFC3A}"/>
              </a:ext>
            </a:extLst>
          </p:cNvPr>
          <p:cNvSpPr txBox="1"/>
          <p:nvPr/>
        </p:nvSpPr>
        <p:spPr>
          <a:xfrm>
            <a:off x="306420" y="4173333"/>
            <a:ext cx="762628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 am come to shew thee;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for thou art greatly beloved!”</a:t>
            </a:r>
          </a:p>
        </p:txBody>
      </p:sp>
      <p:pic>
        <p:nvPicPr>
          <p:cNvPr id="1026" name="Picture 2" descr="Sermons | New Hope Church">
            <a:extLst>
              <a:ext uri="{FF2B5EF4-FFF2-40B4-BE49-F238E27FC236}">
                <a16:creationId xmlns:a16="http://schemas.microsoft.com/office/drawing/2014/main" id="{A48A08AA-6C56-0077-D2D3-73DEEB8AB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4177404"/>
            <a:ext cx="3590925" cy="26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54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5D706-D311-493A-79B4-15099D9D91C2}"/>
              </a:ext>
            </a:extLst>
          </p:cNvPr>
          <p:cNvSpPr txBox="1"/>
          <p:nvPr/>
        </p:nvSpPr>
        <p:spPr>
          <a:xfrm>
            <a:off x="92991" y="66675"/>
            <a:ext cx="1219200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Conclusion: 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(truth) 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received 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(responded to)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brings more light.  </a:t>
            </a:r>
            <a:endParaRPr kumimoji="0" lang="en-US" sz="4400" b="1" i="1" u="none" strike="noStrike" kern="1200" cap="none" spc="0" normalizeH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(truth)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rejected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(ignored)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brings darkness.</a:t>
            </a:r>
            <a:r>
              <a:rPr kumimoji="0" lang="en-US" sz="54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found in Daniel someone who valued His word and responded to it.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Daniel recognized and responded to God’s revelation about the 70 years of captivity;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revealed much more to Him.  24-27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5D706-D311-493A-79B4-15099D9D91C2}"/>
              </a:ext>
            </a:extLst>
          </p:cNvPr>
          <p:cNvSpPr txBox="1"/>
          <p:nvPr/>
        </p:nvSpPr>
        <p:spPr>
          <a:xfrm>
            <a:off x="0" y="0"/>
            <a:ext cx="1240881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“therefore understand the matter…consider the vision.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Seventy weeks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determined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upon thy people 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upon thy holy city,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finish the transgression,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and to make an end of sins,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and to make reconciliation for iniquity,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to bring in everlasting righteousness,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and to seal up the vision and prophecy,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to anoint the most Holy.”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8C146-6656-83AC-62F6-37605321CBA7}"/>
              </a:ext>
            </a:extLst>
          </p:cNvPr>
          <p:cNvSpPr txBox="1"/>
          <p:nvPr/>
        </p:nvSpPr>
        <p:spPr>
          <a:xfrm>
            <a:off x="112041" y="5983307"/>
            <a:ext cx="120799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“Christ”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māšîaḥ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/Christos)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means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“the anointed one”!</a:t>
            </a:r>
          </a:p>
        </p:txBody>
      </p:sp>
    </p:spTree>
    <p:extLst>
      <p:ext uri="{BB962C8B-B14F-4D97-AF65-F5344CB8AC3E}">
        <p14:creationId xmlns:p14="http://schemas.microsoft.com/office/powerpoint/2010/main" val="31120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5D706-D311-493A-79B4-15099D9D91C2}"/>
              </a:ext>
            </a:extLst>
          </p:cNvPr>
          <p:cNvSpPr txBox="1"/>
          <p:nvPr/>
        </p:nvSpPr>
        <p:spPr>
          <a:xfrm>
            <a:off x="0" y="0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3x God tells Daniel he’s 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“Greatly beloved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Daniel 9:23; 10:11, 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Jn 14:21 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“He that hath my commandments,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keepeth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them, he it is that loveth me: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that loveth me shall be loved of my Father,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 will love him, </a:t>
            </a:r>
          </a:p>
        </p:txBody>
      </p:sp>
      <p:pic>
        <p:nvPicPr>
          <p:cNvPr id="1026" name="Picture 2" descr="Jesus Christ praying in the garden of Gethsemane oil painting created ...">
            <a:extLst>
              <a:ext uri="{FF2B5EF4-FFF2-40B4-BE49-F238E27FC236}">
                <a16:creationId xmlns:a16="http://schemas.microsoft.com/office/drawing/2014/main" id="{F19853E2-9660-80AD-7928-D8CE47B5E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02526"/>
            <a:ext cx="4619625" cy="3155474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7B2B36-7DE4-090B-1BED-3870624355ED}"/>
              </a:ext>
            </a:extLst>
          </p:cNvPr>
          <p:cNvSpPr txBox="1"/>
          <p:nvPr/>
        </p:nvSpPr>
        <p:spPr>
          <a:xfrm>
            <a:off x="5605411" y="4553252"/>
            <a:ext cx="631036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will manifest myself to him.” 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5D706-D311-493A-79B4-15099D9D91C2}"/>
              </a:ext>
            </a:extLst>
          </p:cNvPr>
          <p:cNvSpPr txBox="1"/>
          <p:nvPr/>
        </p:nvSpPr>
        <p:spPr>
          <a:xfrm>
            <a:off x="0" y="0"/>
            <a:ext cx="121920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are you doing to better understand God’s word and will?  (Ro. 12:1,2)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 about what you do understand?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1:21,22</a:t>
            </a:r>
            <a:endParaRPr kumimoji="0" lang="en-US" sz="6000" b="1" u="none" strike="noStrike" kern="1200" cap="none" spc="0" normalizeH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7B2B36-7DE4-090B-1BED-3870624355ED}"/>
              </a:ext>
            </a:extLst>
          </p:cNvPr>
          <p:cNvSpPr txBox="1"/>
          <p:nvPr/>
        </p:nvSpPr>
        <p:spPr>
          <a:xfrm>
            <a:off x="138112" y="3429000"/>
            <a:ext cx="1191577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“Wherefore lay apart all filthiness and superfluity of naughtiness, and receive with meekness the engrafted word, which is able to save your souls.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be ye doers of the word, and not hearers only, deceiving your own selves.” 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4:17)</a:t>
            </a:r>
            <a:endParaRPr kumimoji="0" lang="en-US" sz="8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5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iritual Armor for Spiritual War :. Kenneth Copeland, Devotional, + Pdf">
            <a:extLst>
              <a:ext uri="{FF2B5EF4-FFF2-40B4-BE49-F238E27FC236}">
                <a16:creationId xmlns:a16="http://schemas.microsoft.com/office/drawing/2014/main" id="{62291E58-BD93-7904-8608-E76D1720F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981"/>
            <a:ext cx="12192000" cy="695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8CBA40-6C1A-8B6D-B303-5E7F1C85EF49}"/>
              </a:ext>
            </a:extLst>
          </p:cNvPr>
          <p:cNvSpPr txBox="1"/>
          <p:nvPr/>
        </p:nvSpPr>
        <p:spPr>
          <a:xfrm>
            <a:off x="0" y="460518"/>
            <a:ext cx="4374037" cy="4647426"/>
          </a:xfrm>
          <a:prstGeom prst="rect">
            <a:avLst/>
          </a:prstGeom>
          <a:noFill/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Georgia" panose="02040502050405020303" pitchFamily="18" charset="0"/>
              </a:rPr>
              <a:t>Eph. 6:11 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“Put on the whole armor of God,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may be able to stand against the wiles of the devil.”</a:t>
            </a:r>
          </a:p>
          <a:p>
            <a:pPr algn="ctr"/>
            <a:endParaRPr lang="en-US" sz="48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955F7-2634-93D0-6FF9-4BF70C752E6F}"/>
              </a:ext>
            </a:extLst>
          </p:cNvPr>
          <p:cNvSpPr txBox="1"/>
          <p:nvPr/>
        </p:nvSpPr>
        <p:spPr>
          <a:xfrm>
            <a:off x="6773797" y="1720840"/>
            <a:ext cx="5557838" cy="3416320"/>
          </a:xfrm>
          <a:prstGeom prst="rect">
            <a:avLst/>
          </a:prstGeom>
          <a:solidFill>
            <a:schemeClr val="tx1">
              <a:alpha val="98000"/>
            </a:schemeClr>
          </a:solidFill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marL="742950" indent="-742950" algn="ctr">
              <a:buAutoNum type="arabicPlain" startAt="12"/>
            </a:pP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we wrestle not against flesh and blood, 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against principalities, against powers, 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against the rulers of the darkness of this world,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F4B8C-9A50-FE43-EA75-54715062707F}"/>
              </a:ext>
            </a:extLst>
          </p:cNvPr>
          <p:cNvSpPr txBox="1"/>
          <p:nvPr/>
        </p:nvSpPr>
        <p:spPr>
          <a:xfrm>
            <a:off x="197963" y="4941153"/>
            <a:ext cx="11994037" cy="830997"/>
          </a:xfrm>
          <a:prstGeom prst="rect">
            <a:avLst/>
          </a:prstGeom>
          <a:solidFill>
            <a:schemeClr val="tx1">
              <a:alpha val="82000"/>
            </a:schemeClr>
          </a:solidFill>
          <a:effectLst>
            <a:softEdge rad="114300"/>
          </a:effectLst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against spiritual wickedness in high places…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FE2AA-C6BD-0031-FD81-4BC27D5454BC}"/>
              </a:ext>
            </a:extLst>
          </p:cNvPr>
          <p:cNvSpPr txBox="1"/>
          <p:nvPr/>
        </p:nvSpPr>
        <p:spPr>
          <a:xfrm>
            <a:off x="828676" y="5831265"/>
            <a:ext cx="10477500" cy="830997"/>
          </a:xfrm>
          <a:prstGeom prst="rect">
            <a:avLst/>
          </a:prstGeom>
          <a:solidFill>
            <a:schemeClr val="tx1">
              <a:alpha val="78000"/>
            </a:scheme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   Praying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always with all prayer…”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niel in the Lion's Den - Picture This Framing &amp; Gallery">
            <a:extLst>
              <a:ext uri="{FF2B5EF4-FFF2-40B4-BE49-F238E27FC236}">
                <a16:creationId xmlns:a16="http://schemas.microsoft.com/office/drawing/2014/main" id="{17049C8C-3995-8495-C120-6BE595FB6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247899"/>
            <a:ext cx="4000500" cy="46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Prayer of Daniel">
            <a:extLst>
              <a:ext uri="{FF2B5EF4-FFF2-40B4-BE49-F238E27FC236}">
                <a16:creationId xmlns:a16="http://schemas.microsoft.com/office/drawing/2014/main" id="{6905121E-41CB-C2CA-4A94-80496489B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82"/>
          <a:stretch/>
        </p:blipFill>
        <p:spPr bwMode="auto">
          <a:xfrm>
            <a:off x="0" y="2728913"/>
            <a:ext cx="6905625" cy="4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D59772-3F38-1D6E-0766-D1BEB2AD2858}"/>
              </a:ext>
            </a:extLst>
          </p:cNvPr>
          <p:cNvSpPr txBox="1"/>
          <p:nvPr/>
        </p:nvSpPr>
        <p:spPr>
          <a:xfrm>
            <a:off x="-85725" y="0"/>
            <a:ext cx="1219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It was Daniel’s faithful and obedient praying that landed him in the lion’s den (Dan. 7)</a:t>
            </a:r>
          </a:p>
          <a:p>
            <a:pPr algn="ctr"/>
            <a:r>
              <a:rPr lang="en-US" sz="4800" b="1" dirty="0"/>
              <a:t>And then protected him through it.</a:t>
            </a:r>
          </a:p>
        </p:txBody>
      </p:sp>
    </p:spTree>
    <p:extLst>
      <p:ext uri="{BB962C8B-B14F-4D97-AF65-F5344CB8AC3E}">
        <p14:creationId xmlns:p14="http://schemas.microsoft.com/office/powerpoint/2010/main" val="232201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DAC3E889-2BF7-48CC-ADE9-8409E5598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12" y="18966"/>
            <a:ext cx="12252488" cy="762000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Daniel’s faithfulness led to more visions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(Ch. 7)</a:t>
            </a:r>
            <a:endParaRPr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9379FE-051A-3404-9B59-CB8D6640F7AF}"/>
              </a:ext>
            </a:extLst>
          </p:cNvPr>
          <p:cNvSpPr txBox="1"/>
          <p:nvPr/>
        </p:nvSpPr>
        <p:spPr>
          <a:xfrm>
            <a:off x="34565" y="5571380"/>
            <a:ext cx="12050598" cy="1323439"/>
          </a:xfrm>
          <a:prstGeom prst="rect">
            <a:avLst/>
          </a:prstGeom>
          <a:solidFill>
            <a:schemeClr val="tx1">
              <a:alpha val="56000"/>
            </a:scheme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18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saints of the most High shall take the kingdom, and possess the kingdom for ever …”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C38193-855A-A8E2-CD4A-4BB6D4393221}"/>
              </a:ext>
            </a:extLst>
          </p:cNvPr>
          <p:cNvSpPr txBox="1"/>
          <p:nvPr/>
        </p:nvSpPr>
        <p:spPr>
          <a:xfrm>
            <a:off x="3183404" y="4343273"/>
            <a:ext cx="417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Babylonian Vs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B4374-E9B1-A586-AF21-643688F10747}"/>
              </a:ext>
            </a:extLst>
          </p:cNvPr>
          <p:cNvSpPr txBox="1"/>
          <p:nvPr/>
        </p:nvSpPr>
        <p:spPr>
          <a:xfrm>
            <a:off x="631596" y="2437451"/>
            <a:ext cx="21398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Persian Vs 5 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643C5C-12DE-D8C0-9CD6-2E7DD125CD65}"/>
              </a:ext>
            </a:extLst>
          </p:cNvPr>
          <p:cNvSpPr txBox="1"/>
          <p:nvPr/>
        </p:nvSpPr>
        <p:spPr>
          <a:xfrm>
            <a:off x="8314441" y="3911888"/>
            <a:ext cx="331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Grecian Vs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1F440-F506-15FA-BB60-5437EC6B5831}"/>
              </a:ext>
            </a:extLst>
          </p:cNvPr>
          <p:cNvSpPr txBox="1"/>
          <p:nvPr/>
        </p:nvSpPr>
        <p:spPr>
          <a:xfrm>
            <a:off x="4651236" y="1160510"/>
            <a:ext cx="7301952" cy="1077218"/>
          </a:xfrm>
          <a:prstGeom prst="rect">
            <a:avLst/>
          </a:prstGeom>
          <a:solidFill>
            <a:schemeClr val="tx1">
              <a:alpha val="51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Final “revived Roman” empire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8, 21,21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A6DEB2-0C14-97F2-B2ED-05A6A3E51E40}"/>
              </a:ext>
            </a:extLst>
          </p:cNvPr>
          <p:cNvSpPr txBox="1"/>
          <p:nvPr/>
        </p:nvSpPr>
        <p:spPr>
          <a:xfrm>
            <a:off x="3183404" y="2175854"/>
            <a:ext cx="3966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4) Roman vs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CABAA6-C05A-00CC-39CE-0E406AF3288C}"/>
              </a:ext>
            </a:extLst>
          </p:cNvPr>
          <p:cNvSpPr txBox="1"/>
          <p:nvPr/>
        </p:nvSpPr>
        <p:spPr>
          <a:xfrm>
            <a:off x="69131" y="4989604"/>
            <a:ext cx="12016032" cy="707886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baseline="30000" dirty="0">
                <a:solidFill>
                  <a:schemeClr val="bg1"/>
                </a:solidFill>
              </a:rPr>
              <a:t>17 </a:t>
            </a:r>
            <a:r>
              <a:rPr lang="en-US" sz="2800" b="1" dirty="0">
                <a:solidFill>
                  <a:schemeClr val="bg1"/>
                </a:solidFill>
              </a:rPr>
              <a:t> 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great beasts…are …kings, which shall arise..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463006-3B5F-BBE5-8109-9567FF6D0C54}"/>
              </a:ext>
            </a:extLst>
          </p:cNvPr>
          <p:cNvSpPr txBox="1"/>
          <p:nvPr/>
        </p:nvSpPr>
        <p:spPr>
          <a:xfrm>
            <a:off x="114300" y="0"/>
            <a:ext cx="12325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Daniel’s faithfulness led to more visions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(Ch. 8)</a:t>
            </a:r>
            <a:endParaRPr lang="en-US" dirty="0"/>
          </a:p>
        </p:txBody>
      </p:sp>
      <p:pic>
        <p:nvPicPr>
          <p:cNvPr id="2054" name="Picture 6" descr="2424.) Daniel 8 | DWELLING in the Word">
            <a:extLst>
              <a:ext uri="{FF2B5EF4-FFF2-40B4-BE49-F238E27FC236}">
                <a16:creationId xmlns:a16="http://schemas.microsoft.com/office/drawing/2014/main" id="{D4DEE626-7F01-2D8E-AD81-1AAF73A72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33424"/>
            <a:ext cx="11963399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1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38C237A-60EE-C8F8-C535-7A0BB683A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7" b="16777"/>
          <a:stretch/>
        </p:blipFill>
        <p:spPr bwMode="auto">
          <a:xfrm>
            <a:off x="20" y="0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0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Sobre la costumbre de NO estudiar Torá en &quot;Noche Buena&quot;">
            <a:extLst>
              <a:ext uri="{FF2B5EF4-FFF2-40B4-BE49-F238E27FC236}">
                <a16:creationId xmlns:a16="http://schemas.microsoft.com/office/drawing/2014/main" id="{D6539A7C-61AD-CAF9-70AC-7D0A9F6DC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541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400DD1-D4AA-04AC-9082-0FE1DCF5803A}"/>
              </a:ext>
            </a:extLst>
          </p:cNvPr>
          <p:cNvSpPr txBox="1"/>
          <p:nvPr/>
        </p:nvSpPr>
        <p:spPr>
          <a:xfrm>
            <a:off x="381837" y="-66541"/>
            <a:ext cx="1204127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Daniel 9 opens with him studying scripture!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Tim. 2:15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9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ACF2B-C5F6-9F85-4C46-5170959C1A35}"/>
              </a:ext>
            </a:extLst>
          </p:cNvPr>
          <p:cNvSpPr txBox="1"/>
          <p:nvPr/>
        </p:nvSpPr>
        <p:spPr>
          <a:xfrm>
            <a:off x="37707" y="66541"/>
            <a:ext cx="1210401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revealed his plan to Jeremiah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596 BC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Jer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29:10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70 years be accomplished at Babylon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e Story Of Daniel - LetterPile">
            <a:extLst>
              <a:ext uri="{FF2B5EF4-FFF2-40B4-BE49-F238E27FC236}">
                <a16:creationId xmlns:a16="http://schemas.microsoft.com/office/drawing/2014/main" id="{49BC1C62-3508-37B6-A16C-17A00FCC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" y="1537399"/>
            <a:ext cx="6380373" cy="5272978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EC4B4-9877-3FA7-4153-6C5C65A6C374}"/>
              </a:ext>
            </a:extLst>
          </p:cNvPr>
          <p:cNvSpPr txBox="1"/>
          <p:nvPr/>
        </p:nvSpPr>
        <p:spPr>
          <a:xfrm>
            <a:off x="6309370" y="1612268"/>
            <a:ext cx="59410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will visit you,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perform my good word toward you,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causing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E60962-BF2C-535E-69DA-D6101C6EA404}"/>
              </a:ext>
            </a:extLst>
          </p:cNvPr>
          <p:cNvSpPr txBox="1"/>
          <p:nvPr/>
        </p:nvSpPr>
        <p:spPr>
          <a:xfrm>
            <a:off x="37706" y="4850766"/>
            <a:ext cx="64309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Jews first taken to Babylon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605 BC.  (Dan. 1:1)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032C43-6B10-B551-5D3C-2CCDB80C5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5" y="4416163"/>
            <a:ext cx="2584712" cy="2584712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73DCA6-28B7-344A-1B25-6704B8F36572}"/>
              </a:ext>
            </a:extLst>
          </p:cNvPr>
          <p:cNvSpPr txBox="1"/>
          <p:nvPr/>
        </p:nvSpPr>
        <p:spPr>
          <a:xfrm>
            <a:off x="6557963" y="4604545"/>
            <a:ext cx="34415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return to this place!”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0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4">
      <a:dk1>
        <a:srgbClr val="2D2015"/>
      </a:dk1>
      <a:lt1>
        <a:srgbClr val="FFFFFF"/>
      </a:lt1>
      <a:dk2>
        <a:srgbClr val="5D3E74"/>
      </a:dk2>
      <a:lt2>
        <a:srgbClr val="E0D460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2D2015"/>
        </a:dk1>
        <a:lt1>
          <a:srgbClr val="FFFFFF"/>
        </a:lt1>
        <a:dk2>
          <a:srgbClr val="5D3E74"/>
        </a:dk2>
        <a:lt2>
          <a:srgbClr val="E0D460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4092</TotalTime>
  <Words>2417</Words>
  <Application>Microsoft Office PowerPoint</Application>
  <PresentationFormat>Widescreen</PresentationFormat>
  <Paragraphs>254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Calibri</vt:lpstr>
      <vt:lpstr>Calibri Light</vt:lpstr>
      <vt:lpstr>Georgia</vt:lpstr>
      <vt:lpstr>Georgia Pro</vt:lpstr>
      <vt:lpstr>Times New Roman</vt:lpstr>
      <vt:lpstr>Wingdings</vt:lpstr>
      <vt:lpstr>Office Theme</vt:lpstr>
      <vt:lpstr>Office Theme</vt:lpstr>
      <vt:lpstr>Office 2013 - 2022 Theme</vt:lpstr>
      <vt:lpstr>Default Design</vt:lpstr>
      <vt:lpstr>2_Office Theme</vt:lpstr>
      <vt:lpstr>PowerPoint Presentation</vt:lpstr>
      <vt:lpstr> It was in answer to prayer that God revealed the future of the world’s major empires to Daniel. </vt:lpstr>
      <vt:lpstr>PowerPoint Presentation</vt:lpstr>
      <vt:lpstr>PowerPoint Presentation</vt:lpstr>
      <vt:lpstr>Daniel’s faithfulness led to more visions (Ch. 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Media Dep</cp:lastModifiedBy>
  <cp:revision>31</cp:revision>
  <dcterms:created xsi:type="dcterms:W3CDTF">2019-04-28T01:28:08Z</dcterms:created>
  <dcterms:modified xsi:type="dcterms:W3CDTF">2024-08-30T14:50:55Z</dcterms:modified>
</cp:coreProperties>
</file>