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31"/>
  </p:notesMasterIdLst>
  <p:sldIdLst>
    <p:sldId id="329" r:id="rId3"/>
    <p:sldId id="371" r:id="rId4"/>
    <p:sldId id="355" r:id="rId5"/>
    <p:sldId id="305" r:id="rId6"/>
    <p:sldId id="365" r:id="rId7"/>
    <p:sldId id="308" r:id="rId8"/>
    <p:sldId id="309" r:id="rId9"/>
    <p:sldId id="312" r:id="rId10"/>
    <p:sldId id="356" r:id="rId11"/>
    <p:sldId id="319" r:id="rId12"/>
    <p:sldId id="346" r:id="rId13"/>
    <p:sldId id="360" r:id="rId14"/>
    <p:sldId id="359" r:id="rId15"/>
    <p:sldId id="372" r:id="rId16"/>
    <p:sldId id="358" r:id="rId17"/>
    <p:sldId id="353" r:id="rId18"/>
    <p:sldId id="350" r:id="rId19"/>
    <p:sldId id="363" r:id="rId20"/>
    <p:sldId id="367" r:id="rId21"/>
    <p:sldId id="368" r:id="rId22"/>
    <p:sldId id="364" r:id="rId23"/>
    <p:sldId id="366" r:id="rId24"/>
    <p:sldId id="361" r:id="rId25"/>
    <p:sldId id="373" r:id="rId26"/>
    <p:sldId id="376" r:id="rId27"/>
    <p:sldId id="374" r:id="rId28"/>
    <p:sldId id="377" r:id="rId29"/>
    <p:sldId id="345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8453-745F-40EC-92A2-123BF242DC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DA25-3961-45F8-84CB-AC1ECD1A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7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1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6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A445-3DDB-481F-BC35-998946ABC2E9}" type="datetimeFigureOut">
              <a:rPr lang="en-US"/>
              <a:pPr>
                <a:defRPr/>
              </a:pPr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4E8D-A468-4A5B-8442-8C46350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F9C49-2D1E-BB7D-DF69-D91A38C9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ing To Dream Again | Media | Dothan First">
            <a:extLst>
              <a:ext uri="{FF2B5EF4-FFF2-40B4-BE49-F238E27FC236}">
                <a16:creationId xmlns:a16="http://schemas.microsoft.com/office/drawing/2014/main" id="{D0C9D474-BE41-97B8-A9C7-6481E0041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4074"/>
          <a:stretch/>
        </p:blipFill>
        <p:spPr bwMode="auto">
          <a:xfrm>
            <a:off x="-11349" y="0"/>
            <a:ext cx="12192000" cy="69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A2A8D6-A05F-5807-1BF7-8E9F108F1AC0}"/>
              </a:ext>
            </a:extLst>
          </p:cNvPr>
          <p:cNvSpPr txBox="1"/>
          <p:nvPr/>
        </p:nvSpPr>
        <p:spPr>
          <a:xfrm>
            <a:off x="228600" y="6027003"/>
            <a:ext cx="117348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a dream for you!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29:11-13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C8962-994F-EDF2-4FDB-41E1EBEC50BD}"/>
              </a:ext>
            </a:extLst>
          </p:cNvPr>
          <p:cNvSpPr txBox="1"/>
          <p:nvPr/>
        </p:nvSpPr>
        <p:spPr>
          <a:xfrm>
            <a:off x="11350" y="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29:18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“Where there is no vision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ḥāzôn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direction/dream)</a:t>
            </a:r>
          </a:p>
          <a:p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perish”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pāraʿ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let go, expose, go/turn back)</a:t>
            </a:r>
          </a:p>
        </p:txBody>
      </p:sp>
    </p:spTree>
    <p:extLst>
      <p:ext uri="{BB962C8B-B14F-4D97-AF65-F5344CB8AC3E}">
        <p14:creationId xmlns:p14="http://schemas.microsoft.com/office/powerpoint/2010/main" val="18192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0"/>
            <a:ext cx="12039600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Abram’s (God’s) Dream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God’s Direction</a:t>
            </a:r>
          </a:p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Abram’s Disobedience (Distractions) 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Abram’s Disappointment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(Gen. 12:10) 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Even when he finally obeyed, </a:t>
            </a:r>
          </a:p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he was immediately confronted with:</a:t>
            </a: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Discouragement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12:10 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was famine in the land”</a:t>
            </a:r>
          </a:p>
          <a:p>
            <a:pPr marL="685800" lvl="0" indent="-6858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Doubt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(about God and himself!)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Can god really take care of me?  Ps 78:19  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35982" y="41594"/>
            <a:ext cx="120396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Direction: Disappointment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ecisions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Abram’s decisions were distressed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Distressed decisions are often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dangerous    </a:t>
            </a:r>
          </a:p>
          <a:p>
            <a:pPr lvl="0">
              <a:defRPr/>
            </a:pPr>
            <a:r>
              <a:rPr lang="en-US" sz="4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Painful/Pressured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G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12:10 </a:t>
            </a:r>
          </a:p>
          <a:p>
            <a:pPr lvl="0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famine was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grievous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kābēd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heavy, severe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stupid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</p:txBody>
      </p:sp>
      <p:pic>
        <p:nvPicPr>
          <p:cNvPr id="5124" name="Picture 4" descr="Latest Drought in Pakistan and Potential Challenges - Other ...">
            <a:extLst>
              <a:ext uri="{FF2B5EF4-FFF2-40B4-BE49-F238E27FC236}">
                <a16:creationId xmlns:a16="http://schemas.microsoft.com/office/drawing/2014/main" id="{63CA3F46-CC12-B4B5-B221-24714762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32" y="3584543"/>
            <a:ext cx="4472668" cy="32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152400" y="43006"/>
            <a:ext cx="1203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Distress/fear dulls our perception.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n on LCHF general science">
            <a:extLst>
              <a:ext uri="{FF2B5EF4-FFF2-40B4-BE49-F238E27FC236}">
                <a16:creationId xmlns:a16="http://schemas.microsoft.com/office/drawing/2014/main" id="{24D77EA7-2400-3B2B-1AFF-E4AA1A356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00" y="1096435"/>
            <a:ext cx="7829900" cy="55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F01931-3400-E25F-5FF2-EDE1DDB934D9}"/>
              </a:ext>
            </a:extLst>
          </p:cNvPr>
          <p:cNvCxnSpPr>
            <a:cxnSpLocks/>
          </p:cNvCxnSpPr>
          <p:nvPr/>
        </p:nvCxnSpPr>
        <p:spPr>
          <a:xfrm>
            <a:off x="3276600" y="3158591"/>
            <a:ext cx="4419600" cy="7043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08D8B9-FCE0-DD47-24FF-C60D70079411}"/>
              </a:ext>
            </a:extLst>
          </p:cNvPr>
          <p:cNvCxnSpPr>
            <a:cxnSpLocks/>
          </p:cNvCxnSpPr>
          <p:nvPr/>
        </p:nvCxnSpPr>
        <p:spPr>
          <a:xfrm>
            <a:off x="7362650" y="4221825"/>
            <a:ext cx="1933750" cy="17979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A806F1-CC22-F0B1-B0D0-57EE561DB80D}"/>
              </a:ext>
            </a:extLst>
          </p:cNvPr>
          <p:cNvSpPr txBox="1"/>
          <p:nvPr/>
        </p:nvSpPr>
        <p:spPr>
          <a:xfrm>
            <a:off x="9372600" y="5791200"/>
            <a:ext cx="267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Adrenaline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9F752-ACBB-BB48-5250-EC3880C433F0}"/>
              </a:ext>
            </a:extLst>
          </p:cNvPr>
          <p:cNvSpPr txBox="1"/>
          <p:nvPr/>
        </p:nvSpPr>
        <p:spPr>
          <a:xfrm>
            <a:off x="35982" y="923992"/>
            <a:ext cx="445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Frontal Lobe: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52E9DE-CB59-661F-04E7-AF18A0FEB67C}"/>
              </a:ext>
            </a:extLst>
          </p:cNvPr>
          <p:cNvCxnSpPr>
            <a:cxnSpLocks/>
          </p:cNvCxnSpPr>
          <p:nvPr/>
        </p:nvCxnSpPr>
        <p:spPr>
          <a:xfrm>
            <a:off x="3886200" y="1447800"/>
            <a:ext cx="1790700" cy="146451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B96A81-2C4B-FE03-1D36-ACE46983A295}"/>
              </a:ext>
            </a:extLst>
          </p:cNvPr>
          <p:cNvSpPr txBox="1"/>
          <p:nvPr/>
        </p:nvSpPr>
        <p:spPr>
          <a:xfrm>
            <a:off x="0" y="2790736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Amygdala: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CBD46-D6EC-4AE7-003F-0AEB1EC65C66}"/>
              </a:ext>
            </a:extLst>
          </p:cNvPr>
          <p:cNvSpPr txBox="1"/>
          <p:nvPr/>
        </p:nvSpPr>
        <p:spPr>
          <a:xfrm>
            <a:off x="39754" y="1599354"/>
            <a:ext cx="4474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Proactive Processing,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consequences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0F91B-0214-6EFC-0476-765A11999F61}"/>
              </a:ext>
            </a:extLst>
          </p:cNvPr>
          <p:cNvSpPr txBox="1"/>
          <p:nvPr/>
        </p:nvSpPr>
        <p:spPr>
          <a:xfrm>
            <a:off x="80350" y="3411648"/>
            <a:ext cx="4191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Reactive Protection,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emotion!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2DD391-CCDE-2854-78B9-B5DDED8C3D7C}"/>
              </a:ext>
            </a:extLst>
          </p:cNvPr>
          <p:cNvSpPr txBox="1"/>
          <p:nvPr/>
        </p:nvSpPr>
        <p:spPr>
          <a:xfrm>
            <a:off x="-62851" y="4588815"/>
            <a:ext cx="44249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Sends signal to Hypothalamus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release adrenaline.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fight/flight.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1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-3772"/>
            <a:ext cx="120396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Distress/Fear shifts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our </a:t>
            </a:r>
            <a:r>
              <a:rPr kumimoji="0" lang="en-US" sz="4800" b="1" i="1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focus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He was initially focused on </a:t>
            </a:r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(Leading/leaving him in “halfway” Haran)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He rededicated himself and focused on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Building altars to worship God: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 Sichem (6)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(Where God reconfirmed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His promise!  Vs 7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 Bethel </a:t>
            </a:r>
            <a:r>
              <a:rPr 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House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of God”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(vs 8)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7170" name="Picture 2" descr="Image result for abraham builds an altar">
            <a:extLst>
              <a:ext uri="{FF2B5EF4-FFF2-40B4-BE49-F238E27FC236}">
                <a16:creationId xmlns:a16="http://schemas.microsoft.com/office/drawing/2014/main" id="{8ED2EB02-6774-999B-CC73-BE4645E3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52525"/>
            <a:ext cx="4495800" cy="32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2BE6F7-0C9B-F5C3-1ECB-85D52B4BD50F}"/>
              </a:ext>
            </a:extLst>
          </p:cNvPr>
          <p:cNvSpPr txBox="1"/>
          <p:nvPr/>
        </p:nvSpPr>
        <p:spPr>
          <a:xfrm>
            <a:off x="8686800" y="3429000"/>
            <a:ext cx="3276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(Phil. 4:6-8)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-3772"/>
            <a:ext cx="120396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Distress/Fear shifts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our focus. 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(Phil. 4:6-8)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c) As the famine continued, he focus shifted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from Faith to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Fear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(1) Physically: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Drifting from Bethel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(house of God)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toward Egypt.  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(House of the pagan gods)</a:t>
            </a:r>
            <a:endParaRPr lang="en-US" sz="4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(2)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Spiritually: Drifting from trusting God,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Toward trusting his own instincts.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3:5,6)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(3)  Instead of praying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1:3-5; 3:15-17)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he chose the popular (reasonable) path. 12:10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116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91440" y="12680"/>
            <a:ext cx="120396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drifting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left him closer to Egypt than to Bethel!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“Abram went down into Egypt to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Sojourn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there” </a:t>
            </a:r>
          </a:p>
          <a:p>
            <a:pPr lvl="0"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gûr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turn aside,                                       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shrink in fear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2" descr="Abrahán y Sara obedecen a Dios — BIBLIOTECA EN LÍNEA Watchtower">
            <a:extLst>
              <a:ext uri="{FF2B5EF4-FFF2-40B4-BE49-F238E27FC236}">
                <a16:creationId xmlns:a16="http://schemas.microsoft.com/office/drawing/2014/main" id="{1879A998-6515-C7F9-B001-5C0CBFEC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" y="1371600"/>
            <a:ext cx="6085060" cy="5475989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71F296-A73F-71C1-1CD7-30F8D48A5397}"/>
              </a:ext>
            </a:extLst>
          </p:cNvPr>
          <p:cNvSpPr txBox="1"/>
          <p:nvPr/>
        </p:nvSpPr>
        <p:spPr>
          <a:xfrm>
            <a:off x="5379720" y="3808787"/>
            <a:ext cx="7086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Tim 1:7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hath not given us the spirit of fear,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of power, and of love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of a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sound mind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4B36C-1C5F-0C60-C7A3-AF224F58A2F3}"/>
              </a:ext>
            </a:extLst>
          </p:cNvPr>
          <p:cNvSpPr txBox="1"/>
          <p:nvPr/>
        </p:nvSpPr>
        <p:spPr>
          <a:xfrm>
            <a:off x="6522720" y="3105834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gdala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33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152400" y="152400"/>
            <a:ext cx="12039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decisions were “Directional”               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Progressive)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Notice the Subtle Inertia!   12:9-10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which is set in motion tends to stay in motion 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acted upon by an equal/opposite force.  </a:t>
            </a:r>
          </a:p>
          <a:p>
            <a:pPr lvl="0" algn="ctr"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“Abram journeyed,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going on still toward the south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What was he looking for?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there was a famine in the land: and Abram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went down into Egypt to sojourn there”.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F5573-9DE2-80A1-8647-03B0E3786B55}"/>
              </a:ext>
            </a:extLst>
          </p:cNvPr>
          <p:cNvSpPr txBox="1"/>
          <p:nvPr/>
        </p:nvSpPr>
        <p:spPr>
          <a:xfrm>
            <a:off x="8001000" y="4572000"/>
            <a:ext cx="5418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(another “Haran?”)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0"/>
            <a:ext cx="12039600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His decisions were directional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(Progressive)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Subtle Inertia.   12:9,10 usually leads to: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Selfish Interests.  11-13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said unto Sarai Behold, I know that thou art a fair woman to look upon: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it shall come to pass, when the Egyptians shall see thee, that they shall say,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his wife: and they will kill me, …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Say, I pray thee, thou art my sister: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it may be well with me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..”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Jeremiah 17:9</a:t>
            </a:r>
          </a:p>
        </p:txBody>
      </p:sp>
      <p:pic>
        <p:nvPicPr>
          <p:cNvPr id="8194" name="Picture 2" descr="Image result for Abraham and Sarah">
            <a:extLst>
              <a:ext uri="{FF2B5EF4-FFF2-40B4-BE49-F238E27FC236}">
                <a16:creationId xmlns:a16="http://schemas.microsoft.com/office/drawing/2014/main" id="{4ABE2A36-A9E6-C59E-697F-ACCF0547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8363" r="4005" b="8086"/>
          <a:stretch/>
        </p:blipFill>
        <p:spPr bwMode="auto">
          <a:xfrm>
            <a:off x="8001000" y="3392078"/>
            <a:ext cx="4303455" cy="381000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0"/>
            <a:ext cx="120396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Decisions were Distressed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(Pressured)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Decisions were Directional!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Progressive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decisions seemed Reasonable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Practical)</a:t>
            </a:r>
          </a:p>
          <a:p>
            <a:pPr lvl="0"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at the time, but e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 reasonable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</a:p>
          <a:p>
            <a:pPr lvl="0"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have lasting repercussions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Sarai was taken by Pharaoh.  12:14-15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Pharaoh rewarded Abram with cattle and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male/female servants.   Vs 16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God punished Pharaoh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3) Pharaoh sent them away.  18-20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03040-F294-9E80-0FFF-9F12DF02CC1D}"/>
              </a:ext>
            </a:extLst>
          </p:cNvPr>
          <p:cNvSpPr txBox="1"/>
          <p:nvPr/>
        </p:nvSpPr>
        <p:spPr>
          <a:xfrm>
            <a:off x="6324600" y="5486400"/>
            <a:ext cx="64107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protected Sarai.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0"/>
            <a:ext cx="12039600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“Reasonable” choices have repercussions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Lot became “infected”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(taken)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Egypt.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 13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He got used to the “big life”!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Their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prosperity produced: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Contention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was strife between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the herdsmen…”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b)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Separation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…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separated …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c)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Seduction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…Lot pitched his tent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toward Sodom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45E05-0D72-393A-8CE4-C58DEDA58134}"/>
              </a:ext>
            </a:extLst>
          </p:cNvPr>
          <p:cNvSpPr txBox="1"/>
          <p:nvPr/>
        </p:nvSpPr>
        <p:spPr>
          <a:xfrm>
            <a:off x="8077200" y="1295400"/>
            <a:ext cx="4038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big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(Lie!)</a:t>
            </a:r>
            <a:endParaRPr lang="en-US" i="1" u="sng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189DBB-4F71-90F5-6687-1AC013D7C45A}"/>
              </a:ext>
            </a:extLst>
          </p:cNvPr>
          <p:cNvSpPr txBox="1"/>
          <p:nvPr/>
        </p:nvSpPr>
        <p:spPr>
          <a:xfrm>
            <a:off x="-60355" y="-100702"/>
            <a:ext cx="123196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find and focus on God’s Dreams when: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Peripateō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conduct ourselves)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by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pistis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reliance, trust)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2" name="Picture 4" descr="Abraham, the Father of Faith | True Faith">
            <a:extLst>
              <a:ext uri="{FF2B5EF4-FFF2-40B4-BE49-F238E27FC236}">
                <a16:creationId xmlns:a16="http://schemas.microsoft.com/office/drawing/2014/main" id="{D503E92D-F94E-A430-59DF-BDE4FCFB8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5" y="2057400"/>
            <a:ext cx="5721485" cy="472440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612958-1B9E-8DD7-D276-7F4058D680EC}"/>
              </a:ext>
            </a:extLst>
          </p:cNvPr>
          <p:cNvSpPr txBox="1"/>
          <p:nvPr/>
        </p:nvSpPr>
        <p:spPr>
          <a:xfrm>
            <a:off x="5502110" y="2020824"/>
            <a:ext cx="675717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by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sight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5:7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Ei’dos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pearance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2 Cor 4:18;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Heb. 11:27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our “invisible” Faith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should have “visible” impact! James 2:17,18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0"/>
            <a:ext cx="120396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 Their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prosperity produced: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Contention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Separation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Seduction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Infection!  13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the men of  Sodom were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wicked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sinners before the LORD exceedingly.”</a:t>
            </a:r>
          </a:p>
          <a:p>
            <a:pPr lvl="0">
              <a:defRPr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Deterioration.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Pt 2:7-8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“delivered Lot,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vexed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kataponeō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worn down)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the filthy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conversation of the wicked:…vexed his righteous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soul from day to day with their unlawful deeds;”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0795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d's Destruction of Sodom and Gomorrah - YouTube">
            <a:extLst>
              <a:ext uri="{FF2B5EF4-FFF2-40B4-BE49-F238E27FC236}">
                <a16:creationId xmlns:a16="http://schemas.microsoft.com/office/drawing/2014/main" id="{05170565-CE7A-4558-FA00-5F85C922C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6FFD8-7AEA-46CE-24A4-D7A70E197BAE}"/>
              </a:ext>
            </a:extLst>
          </p:cNvPr>
          <p:cNvSpPr txBox="1"/>
          <p:nvPr/>
        </p:nvSpPr>
        <p:spPr>
          <a:xfrm>
            <a:off x="304800" y="5791200"/>
            <a:ext cx="115824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f) Eventual Destruction!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Gen. 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99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0"/>
            <a:ext cx="120396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“Reasonable” choices have repercussions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.14-16</a:t>
            </a:r>
          </a:p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Sarai was taken by Pharaoh.  12:14-15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Lot became taken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Egypt/Sodom. 13       </a:t>
            </a:r>
          </a:p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Sarai became “taken” with impatience,         </a:t>
            </a:r>
          </a:p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pressuring Abram to take </a:t>
            </a:r>
          </a:p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Hagar! (Gen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16) producing: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sarah gives hagar to abraham">
            <a:extLst>
              <a:ext uri="{FF2B5EF4-FFF2-40B4-BE49-F238E27FC236}">
                <a16:creationId xmlns:a16="http://schemas.microsoft.com/office/drawing/2014/main" id="{424B2C75-9BAB-2577-FECB-EA5E4EF68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 bwMode="auto">
          <a:xfrm>
            <a:off x="8542654" y="2971800"/>
            <a:ext cx="357314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F20B73-044C-18CF-57FA-CEE3FB455730}"/>
              </a:ext>
            </a:extLst>
          </p:cNvPr>
          <p:cNvSpPr txBox="1"/>
          <p:nvPr/>
        </p:nvSpPr>
        <p:spPr>
          <a:xfrm>
            <a:off x="594677" y="4267200"/>
            <a:ext cx="7429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arenR"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Rebellion   vs 4  </a:t>
            </a:r>
          </a:p>
          <a:p>
            <a:pPr marL="914400" indent="-914400">
              <a:buAutoNum type="arabicParenR"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Resentment   vs 5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AutoNum type="arabicParenR"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Bitterness   vs 6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1571"/>
            <a:ext cx="12039600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Dreams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Direction 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Distractions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Disappointment  Decisions.  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Our decisions will have lasting ramifications. 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That’s why God warns us to: </a:t>
            </a:r>
            <a:endParaRPr lang="en-US" sz="4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4: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23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Keep thy heart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all diligence; 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 out of it are the issues of life.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26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Ponder the path of thy feet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let all thy ways be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established.”</a:t>
            </a:r>
          </a:p>
          <a:p>
            <a:pPr lvl="0" algn="ctr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kûn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prepared)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14140"/>
            <a:ext cx="120396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Abram failed to diligently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“keep his heart”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he failed to honestly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ponder the path of his feet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Rather than allowing God to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“Establish his ways”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followed the slow drift toward Egypt,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sliding into self preservation, 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deception and compromise;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Endangering his wife, life, family, and ultimately God’s Dream for him (and us!)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AD5758-F79D-D91D-9465-00075A7553B0}"/>
              </a:ext>
            </a:extLst>
          </p:cNvPr>
          <p:cNvSpPr txBox="1"/>
          <p:nvPr/>
        </p:nvSpPr>
        <p:spPr>
          <a:xfrm>
            <a:off x="0" y="-110431"/>
            <a:ext cx="12192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he didn’t stay in Egypt!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13:1-3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Abram went up out of Egypt, he, and his wife, and all that he had, and Lot with him…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went …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to Bethel,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place where his tent had been at the beginning..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place of the altar,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which he had made there at the first: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there Abram called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name of the LORD.”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14140"/>
            <a:ext cx="12039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Cor 10:11)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we do when we’re faced with life’s distresses, disappointments, or disasters?</a:t>
            </a:r>
          </a:p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Do/will we go back to the altar at “Bethel”</a:t>
            </a:r>
          </a:p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Abraham's altars and the lesson for us">
            <a:extLst>
              <a:ext uri="{FF2B5EF4-FFF2-40B4-BE49-F238E27FC236}">
                <a16:creationId xmlns:a16="http://schemas.microsoft.com/office/drawing/2014/main" id="{28041C12-51E9-F25B-133F-C8E0A30A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287" y="2802076"/>
            <a:ext cx="3267513" cy="40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02779A-A059-DA7B-0508-4917B07EF3C0}"/>
              </a:ext>
            </a:extLst>
          </p:cNvPr>
          <p:cNvSpPr txBox="1"/>
          <p:nvPr/>
        </p:nvSpPr>
        <p:spPr>
          <a:xfrm>
            <a:off x="1143000" y="3124200"/>
            <a:ext cx="7467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allowing God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“cleanse/keep our hearts”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“establish our paths”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3:5,6)</a:t>
            </a:r>
          </a:p>
        </p:txBody>
      </p:sp>
    </p:spTree>
    <p:extLst>
      <p:ext uri="{BB962C8B-B14F-4D97-AF65-F5344CB8AC3E}">
        <p14:creationId xmlns:p14="http://schemas.microsoft.com/office/powerpoint/2010/main" val="38418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14140"/>
            <a:ext cx="120396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Cor 10:11)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we do when we’re faced with life’s distresses, disappointments, or disasters?</a:t>
            </a:r>
          </a:p>
          <a:p>
            <a:pPr marL="571500" marR="0" lvl="0" indent="-5715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Do/will we drift/lean toward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“our own </a:t>
            </a:r>
          </a:p>
          <a:p>
            <a:pPr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understanding”,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making “reasonable” choices    for our own protection and self preservation;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Deceiving ourselves into thinking 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will eventually turn out well?  </a:t>
            </a:r>
          </a:p>
          <a:p>
            <a:pPr marR="0" lv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 10:12-14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F9C49-2D1E-BB7D-DF69-D91A38C9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ing To Dream Again | Media | Dothan First">
            <a:extLst>
              <a:ext uri="{FF2B5EF4-FFF2-40B4-BE49-F238E27FC236}">
                <a16:creationId xmlns:a16="http://schemas.microsoft.com/office/drawing/2014/main" id="{D0C9D474-BE41-97B8-A9C7-6481E0041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4074"/>
          <a:stretch/>
        </p:blipFill>
        <p:spPr bwMode="auto">
          <a:xfrm>
            <a:off x="-11349" y="48021"/>
            <a:ext cx="12192000" cy="68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A2A8D6-A05F-5807-1BF7-8E9F108F1AC0}"/>
              </a:ext>
            </a:extLst>
          </p:cNvPr>
          <p:cNvSpPr txBox="1"/>
          <p:nvPr/>
        </p:nvSpPr>
        <p:spPr>
          <a:xfrm>
            <a:off x="228600" y="533400"/>
            <a:ext cx="117348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God Dream for you?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29:11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5CB60-7A32-D3D6-BEF8-96F7CB3E8684}"/>
              </a:ext>
            </a:extLst>
          </p:cNvPr>
          <p:cNvSpPr txBox="1"/>
          <p:nvPr/>
        </p:nvSpPr>
        <p:spPr>
          <a:xfrm>
            <a:off x="838200" y="6009760"/>
            <a:ext cx="1203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pursue it (Him)?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1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geon Point Lighthouse, California | Best Viewed on Black |… | Flickr">
            <a:extLst>
              <a:ext uri="{FF2B5EF4-FFF2-40B4-BE49-F238E27FC236}">
                <a16:creationId xmlns:a16="http://schemas.microsoft.com/office/drawing/2014/main" id="{281D451A-344E-63FA-1162-F6BEDEFD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90"/>
            <a:ext cx="12192000" cy="686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69544E-ED1F-BA1A-D399-BF0351F813AC}"/>
              </a:ext>
            </a:extLst>
          </p:cNvPr>
          <p:cNvSpPr txBox="1"/>
          <p:nvPr/>
        </p:nvSpPr>
        <p:spPr>
          <a:xfrm>
            <a:off x="83745" y="3013551"/>
            <a:ext cx="10515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6"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 your light so shine before men,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may see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good works,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glorify your Father which is in heaven.”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DD3698-62DF-512D-4766-1C6FF9F284C5}"/>
              </a:ext>
            </a:extLst>
          </p:cNvPr>
          <p:cNvSpPr txBox="1"/>
          <p:nvPr/>
        </p:nvSpPr>
        <p:spPr>
          <a:xfrm>
            <a:off x="6781800" y="5170953"/>
            <a:ext cx="5326455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Faith is Personal,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not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Private!</a:t>
            </a:r>
            <a:endParaRPr kumimoji="0" lang="en-US" sz="48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C21ABE-1466-BF64-F761-81D3267D18A9}"/>
              </a:ext>
            </a:extLst>
          </p:cNvPr>
          <p:cNvSpPr txBox="1"/>
          <p:nvPr/>
        </p:nvSpPr>
        <p:spPr>
          <a:xfrm>
            <a:off x="0" y="117387"/>
            <a:ext cx="79172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Matthew 5:14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are the light of the world.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city that is set on a hill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cannot be hid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C649D-1AC7-E2E1-A30C-FA7E2E2BE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0F9F16-0EAE-C4CE-861D-E8E0552D9FAB}"/>
              </a:ext>
            </a:extLst>
          </p:cNvPr>
          <p:cNvSpPr txBox="1"/>
          <p:nvPr/>
        </p:nvSpPr>
        <p:spPr>
          <a:xfrm>
            <a:off x="0" y="7620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calls us to be light to a world darkened with doubt and deceit.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Cor 4:4; Jn 10:10)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 1:12-14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“Giving thanks unto the Father, …,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hath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delivered us from the power of darkness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translated us into the kingdom of his dear Son: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whom we have redemption through his blood, even the forgiveness of sins:”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5:4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is the victory that overcomes the world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our Faith”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C649D-1AC7-E2E1-A30C-FA7E2E2BE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0F9F16-0EAE-C4CE-861D-E8E0552D9FAB}"/>
              </a:ext>
            </a:extLst>
          </p:cNvPr>
          <p:cNvSpPr txBox="1"/>
          <p:nvPr/>
        </p:nvSpPr>
        <p:spPr>
          <a:xfrm>
            <a:off x="0" y="76200"/>
            <a:ext cx="119634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calls us to walk by faith and gives us examples to help guide and grow us.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51:1-2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“Hearken to me, ye that follow after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righteousness, ye that seek the LORD…: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Father Abraham (Romans 4-7) - &quot;From The Heart of A Shepherd&quot; by Pastor ...">
            <a:extLst>
              <a:ext uri="{FF2B5EF4-FFF2-40B4-BE49-F238E27FC236}">
                <a16:creationId xmlns:a16="http://schemas.microsoft.com/office/drawing/2014/main" id="{783362CA-02C7-0D87-4BE2-4580A41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" y="2927997"/>
            <a:ext cx="5679333" cy="3930003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8C2C8-40F1-895F-2E97-E50D145B33BD}"/>
              </a:ext>
            </a:extLst>
          </p:cNvPr>
          <p:cNvSpPr txBox="1"/>
          <p:nvPr/>
        </p:nvSpPr>
        <p:spPr>
          <a:xfrm>
            <a:off x="5831733" y="3048000"/>
            <a:ext cx="62840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 unto Abraham your father, and unto Sarah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I called him alone, and blessed him,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increased him.”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910997-1D76-4E5A-723C-A46FA4FFFA75}"/>
              </a:ext>
            </a:extLst>
          </p:cNvPr>
          <p:cNvSpPr txBox="1"/>
          <p:nvPr/>
        </p:nvSpPr>
        <p:spPr>
          <a:xfrm>
            <a:off x="3048000" y="3677186"/>
            <a:ext cx="240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 Cor 10:11</a:t>
            </a:r>
          </a:p>
        </p:txBody>
      </p:sp>
    </p:spTree>
    <p:extLst>
      <p:ext uri="{BB962C8B-B14F-4D97-AF65-F5344CB8AC3E}">
        <p14:creationId xmlns:p14="http://schemas.microsoft.com/office/powerpoint/2010/main" val="21121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Reflection: Last week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we discussed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Abram’s Dream!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 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Abram means “</a:t>
            </a:r>
            <a:r>
              <a:rPr lang="en-US" sz="5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lofty Father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Gen. 11:29   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11:30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Sarai was barren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lang="en-US" sz="4800" b="1" i="1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 had a much bigger dream for Abram!</a:t>
            </a:r>
          </a:p>
          <a:p>
            <a:pPr lvl="0">
              <a:spcBef>
                <a:spcPts val="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12:2-3</a:t>
            </a:r>
            <a:r>
              <a:rPr lang="en-US" sz="4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be a blessing…</a:t>
            </a:r>
          </a:p>
          <a:p>
            <a:pPr>
              <a:spcBef>
                <a:spcPts val="0"/>
              </a:spcBef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              in thee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shall all families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 blessed!”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28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7F658-C531-B72F-E037-B27580314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8832ED-26CC-4947-3618-E9E7803D5CFE}"/>
              </a:ext>
            </a:extLst>
          </p:cNvPr>
          <p:cNvSpPr txBox="1"/>
          <p:nvPr/>
        </p:nvSpPr>
        <p:spPr>
          <a:xfrm>
            <a:off x="76200" y="0"/>
            <a:ext cx="120396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God’s Direction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Gen. 12:1,2; Acts 7:2,3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God promised to fulfil that dream,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gave him a 3-fold command to leave: 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Familiar: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“Get thee out of thy country.” 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12:1</a:t>
            </a:r>
          </a:p>
          <a:p>
            <a:pPr marL="685800" lvl="0" indent="-6858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Family/Friends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from thy kindred”</a:t>
            </a:r>
          </a:p>
          <a:p>
            <a:pPr marL="685800" lvl="0" indent="-68580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Father: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from thy father’s house.”   </a:t>
            </a:r>
          </a:p>
          <a:p>
            <a:pPr lvl="0">
              <a:spcBef>
                <a:spcPts val="1800"/>
              </a:spcBef>
              <a:defRPr/>
            </a:pPr>
            <a:r>
              <a:rPr 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knew they’d become </a:t>
            </a:r>
            <a:r>
              <a:rPr 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“Border Bullies”!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AE224-8FCA-DE37-3E23-7AAF643AA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2CFB3A-4983-754F-F934-6161BDC03BC9}"/>
              </a:ext>
            </a:extLst>
          </p:cNvPr>
          <p:cNvSpPr txBox="1"/>
          <p:nvPr/>
        </p:nvSpPr>
        <p:spPr>
          <a:xfrm>
            <a:off x="76200" y="0"/>
            <a:ext cx="120396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Abram’s “Distractions”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(Disobedience)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spite of God’s direction, his family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came along with him, sabotaging his obedience,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delaying him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5 more years.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(Acts 7:3,4)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braham's Journey - Interesting Facts - YouTube">
            <a:extLst>
              <a:ext uri="{FF2B5EF4-FFF2-40B4-BE49-F238E27FC236}">
                <a16:creationId xmlns:a16="http://schemas.microsoft.com/office/drawing/2014/main" id="{8EADDDAF-4FD6-ED7B-AE68-D51A3425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43" y="2209800"/>
            <a:ext cx="7603958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9C12F3-A056-604E-474C-443E0D1F8E06}"/>
              </a:ext>
            </a:extLst>
          </p:cNvPr>
          <p:cNvSpPr txBox="1"/>
          <p:nvPr/>
        </p:nvSpPr>
        <p:spPr>
          <a:xfrm>
            <a:off x="0" y="4399878"/>
            <a:ext cx="622570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His brother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Nahor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decided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stay in Haran.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AE224-8FCA-DE37-3E23-7AAF643AA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raham's Journey - Interesting Facts - YouTube">
            <a:extLst>
              <a:ext uri="{FF2B5EF4-FFF2-40B4-BE49-F238E27FC236}">
                <a16:creationId xmlns:a16="http://schemas.microsoft.com/office/drawing/2014/main" id="{8EADDDAF-4FD6-ED7B-AE68-D51A3425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6"/>
            <a:ext cx="12172644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5DB6D5-289D-7FA3-9175-BC0A27A679F5}"/>
              </a:ext>
            </a:extLst>
          </p:cNvPr>
          <p:cNvSpPr txBox="1"/>
          <p:nvPr/>
        </p:nvSpPr>
        <p:spPr>
          <a:xfrm>
            <a:off x="48904" y="914400"/>
            <a:ext cx="3837296" cy="32316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Haran was “halfway” there!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a lot of halfway obedience.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3:16</a:t>
            </a:r>
          </a:p>
        </p:txBody>
      </p:sp>
    </p:spTree>
    <p:extLst>
      <p:ext uri="{BB962C8B-B14F-4D97-AF65-F5344CB8AC3E}">
        <p14:creationId xmlns:p14="http://schemas.microsoft.com/office/powerpoint/2010/main" val="3395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1799</Words>
  <Application>Microsoft Office PowerPoint</Application>
  <PresentationFormat>Widescreen</PresentationFormat>
  <Paragraphs>215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83</cp:revision>
  <dcterms:created xsi:type="dcterms:W3CDTF">2011-06-07T04:33:49Z</dcterms:created>
  <dcterms:modified xsi:type="dcterms:W3CDTF">2024-04-14T13:20:32Z</dcterms:modified>
</cp:coreProperties>
</file>