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7" r:id="rId2"/>
    <p:sldMasterId id="2147483715" r:id="rId3"/>
    <p:sldMasterId id="2147483648" r:id="rId4"/>
    <p:sldMasterId id="2147483685" r:id="rId5"/>
    <p:sldMasterId id="2147483720" r:id="rId6"/>
  </p:sldMasterIdLst>
  <p:notesMasterIdLst>
    <p:notesMasterId r:id="rId40"/>
  </p:notesMasterIdLst>
  <p:sldIdLst>
    <p:sldId id="370" r:id="rId7"/>
    <p:sldId id="307" r:id="rId8"/>
    <p:sldId id="297" r:id="rId9"/>
    <p:sldId id="306" r:id="rId10"/>
    <p:sldId id="351" r:id="rId11"/>
    <p:sldId id="313" r:id="rId12"/>
    <p:sldId id="320" r:id="rId13"/>
    <p:sldId id="321" r:id="rId14"/>
    <p:sldId id="372" r:id="rId15"/>
    <p:sldId id="373" r:id="rId16"/>
    <p:sldId id="374" r:id="rId17"/>
    <p:sldId id="377" r:id="rId18"/>
    <p:sldId id="316" r:id="rId19"/>
    <p:sldId id="378" r:id="rId20"/>
    <p:sldId id="379" r:id="rId21"/>
    <p:sldId id="380" r:id="rId22"/>
    <p:sldId id="409" r:id="rId23"/>
    <p:sldId id="381" r:id="rId24"/>
    <p:sldId id="382" r:id="rId25"/>
    <p:sldId id="383" r:id="rId26"/>
    <p:sldId id="399" r:id="rId27"/>
    <p:sldId id="400" r:id="rId28"/>
    <p:sldId id="401" r:id="rId29"/>
    <p:sldId id="402" r:id="rId30"/>
    <p:sldId id="407" r:id="rId31"/>
    <p:sldId id="408" r:id="rId32"/>
    <p:sldId id="403" r:id="rId33"/>
    <p:sldId id="404" r:id="rId34"/>
    <p:sldId id="397" r:id="rId35"/>
    <p:sldId id="410" r:id="rId36"/>
    <p:sldId id="398" r:id="rId37"/>
    <p:sldId id="405" r:id="rId38"/>
    <p:sldId id="406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99"/>
    <a:srgbClr val="000000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9C5249-F982-486B-9847-DA953DE072EE}" v="1627" dt="2022-10-07T13:50:45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03" d="100"/>
          <a:sy n="103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00:25:04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00:25:06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9C6A8-C4BF-4B74-8B7F-18CE5C27FACB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A950F-CA1C-4A35-9C44-3219E27A3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0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0FD46-F66C-474E-BCF8-C184906D0D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85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03F11-A16B-4FA9-9CC2-D0698381C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85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825625"/>
            <a:ext cx="2743200" cy="4351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5625"/>
            <a:ext cx="80264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FB311-1F4E-4B32-B4F0-70D99DEB8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794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92AEA-607A-47FB-80DE-E03FA2957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428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34AE5-0365-4553-9DD2-40277419A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02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7C1DA-09D7-4F9F-9345-C8CBA66D15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411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3343C-161D-4334-8B63-5928D1DE7C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041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92B53-A65F-449B-8E17-D974D47FD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782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CB5DB-18ED-480A-9125-00BCAE619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452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440E8-709B-4935-A610-2D86C9FC55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40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F032E-A569-49FD-822D-B7BAB5391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79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2ADDD-5BF6-4B00-8088-0F0EC2F8C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159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25CB4-F562-4A51-BFAA-C84000235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744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911E8-B741-4C09-B7FE-FE587988F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511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7F60E-507A-4A3D-BC77-70EA75164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69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FD46-F66C-474E-BCF8-C184906D0D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420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ADDD-5BF6-4B00-8088-0F0EC2F8CA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520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8986-5E61-4D49-909D-B94C2E9DFB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016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E3D8-0AA1-4DAF-9BCE-9713BE7E75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711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CB49-DDC2-4897-84B4-0F3DA18BB2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739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0C31-B241-4C3E-B0C7-F2E6ECFB23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025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40DB-33CC-4AE2-8094-6B6895FEF80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12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88986-5E61-4D49-909D-B94C2E9DF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995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939E-BF92-4EBA-B49D-7120CCCE70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35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B4E3-C119-4327-A936-1360C06B9F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016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3F11-A16B-4FA9-9CC2-D0698381C1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678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B311-1F4E-4B32-B4F0-70D99DEB89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082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0C6A6-20D6-3797-D9BF-0F9A6CE8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22B4-940B-410A-BCF1-6902C7F142A0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1A51A-E088-6221-5045-15EE4D60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717FC-DFB3-7F05-1717-FD022C71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2A7EC-DCB4-4334-BF28-65D3060D4B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140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82A3E-812E-A666-C5E4-BF4D88A6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0EC9-45E6-490B-A04B-5A61136FBB4A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1FC1B-57CD-33D3-894B-1F290DD0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67BAB-77D9-FD41-7755-3EB9F6CC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9F12F-C623-43FC-815E-56A69FF4E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5345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E458-950F-4DED-8F03-298ACADC656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602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4E2C5-AF1E-4337-940D-57639DF089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125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2922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2E3D8-0AA1-4DAF-9BCE-9713BE7E7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56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CB49-DDC2-4897-84B4-0F3DA18BB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94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00C31-B241-4C3E-B0C7-F2E6ECFB2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50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A40DB-33CC-4AE2-8094-6B6895FEF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69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9939E-BF92-4EBA-B49D-7120CCCE7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1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6B4E3-C119-4327-A936-1360C06B9F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4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419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5925CC0B-9B01-499B-804E-6288D40FDD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718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1289F104-01C9-48A5-86F1-F5CE10E3D5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21" r:id="rId3"/>
    <p:sldLayoutId id="2147483677" r:id="rId4"/>
    <p:sldLayoutId id="2147483712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314B8-578D-4BDB-8272-59D8AB4195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56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688" r:id="rId3"/>
    <p:sldLayoutId id="2147483714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E108A63-B29B-B560-C129-F73F3EFC6D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A9FD2C0-6688-B8E1-D42D-D02D688917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B31DB-50FB-3C32-9F54-06F3FE589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FCA243-A66B-42FA-AA64-DC5FD9E3F440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78C47-A546-D83D-32BC-36F1C9227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91FF5-0DEF-5873-0E3F-36AE5F748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FCD5C60-5908-4F0F-B30D-100601A36F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5D80D-9C85-455E-94D6-67F8DD475D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67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7219" y="35719"/>
            <a:ext cx="10977562" cy="172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57795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19" y="1741289"/>
            <a:ext cx="10977562" cy="484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8083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9pPr>
    </p:titleStyle>
    <p:bodyStyle>
      <a:lvl1pPr marL="647732" indent="-641383" algn="l" rtl="0" fontAlgn="base">
        <a:spcBef>
          <a:spcPts val="1467"/>
        </a:spcBef>
        <a:spcAft>
          <a:spcPct val="0"/>
        </a:spcAft>
        <a:buSzPct val="100000"/>
        <a:buFont typeface="Lucida Grande" pitchFamily="-128" charset="0"/>
        <a:buChar char="•"/>
        <a:defRPr sz="5867">
          <a:solidFill>
            <a:srgbClr val="554432"/>
          </a:solidFill>
          <a:latin typeface="+mn-lt"/>
          <a:ea typeface="+mn-ea"/>
          <a:cs typeface="+mn-cs"/>
          <a:sym typeface="Arial" charset="0"/>
        </a:defRPr>
      </a:lvl1pPr>
      <a:lvl2pPr marL="1329333" indent="-522843" algn="l" rtl="0" fontAlgn="base">
        <a:spcBef>
          <a:spcPts val="1200"/>
        </a:spcBef>
        <a:spcAft>
          <a:spcPct val="0"/>
        </a:spcAft>
        <a:buSzPct val="100000"/>
        <a:buFont typeface="Lucida Grande" pitchFamily="-128" charset="0"/>
        <a:buChar char="–"/>
        <a:defRPr sz="5067">
          <a:solidFill>
            <a:srgbClr val="554432"/>
          </a:solidFill>
          <a:latin typeface="+mn-lt"/>
          <a:ea typeface="+mn-ea"/>
          <a:sym typeface="Arial" charset="0"/>
        </a:defRPr>
      </a:lvl2pPr>
      <a:lvl3pPr marL="2106189" indent="-433939" algn="l" rtl="0" fontAlgn="base">
        <a:spcBef>
          <a:spcPts val="1067"/>
        </a:spcBef>
        <a:spcAft>
          <a:spcPct val="0"/>
        </a:spcAft>
        <a:buSzPct val="100000"/>
        <a:buFont typeface="Lucida Grande" pitchFamily="-128" charset="0"/>
        <a:buChar char="•"/>
        <a:defRPr sz="4534">
          <a:solidFill>
            <a:srgbClr val="554432"/>
          </a:solidFill>
          <a:latin typeface="+mn-lt"/>
          <a:ea typeface="+mn-ea"/>
          <a:sym typeface="Arial" charset="0"/>
        </a:defRPr>
      </a:lvl3pPr>
      <a:lvl4pPr marL="2969832" indent="-429705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–"/>
        <a:defRPr sz="3734">
          <a:solidFill>
            <a:srgbClr val="554432"/>
          </a:solidFill>
          <a:latin typeface="+mn-lt"/>
          <a:ea typeface="+mn-ea"/>
          <a:sym typeface="Arial" charset="0"/>
        </a:defRPr>
      </a:lvl4pPr>
      <a:lvl5pPr marL="3835592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5pPr>
      <a:lvl6pPr marL="4445222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6pPr>
      <a:lvl7pPr marL="5054853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7pPr>
      <a:lvl8pPr marL="5664483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8pPr>
      <a:lvl9pPr marL="6274114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customXml" Target="../ink/ink1.xml"/><Relationship Id="rId9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8220BF-B1C4-0DA3-7CE2-9BF64AD6ACC5}"/>
              </a:ext>
            </a:extLst>
          </p:cNvPr>
          <p:cNvSpPr txBox="1"/>
          <p:nvPr/>
        </p:nvSpPr>
        <p:spPr>
          <a:xfrm>
            <a:off x="152400" y="609600"/>
            <a:ext cx="5486400" cy="14465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8800" b="1" dirty="0">
                <a:ln w="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DESTINY</a:t>
            </a:r>
          </a:p>
        </p:txBody>
      </p:sp>
    </p:spTree>
    <p:extLst>
      <p:ext uri="{BB962C8B-B14F-4D97-AF65-F5344CB8AC3E}">
        <p14:creationId xmlns:p14="http://schemas.microsoft.com/office/powerpoint/2010/main" val="227351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8" y="76200"/>
            <a:ext cx="116586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Paradise (and Heaven) is a place of: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Comfort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</a:t>
            </a:r>
            <a:r>
              <a:rPr lang="en-US" sz="4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Clarity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C.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Companionship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. 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D.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Compensation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.  1 Cor. 3:10-15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“If any man’s work abide,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FC1753-1488-8E22-38CC-427F92FEBF84}"/>
              </a:ext>
            </a:extLst>
          </p:cNvPr>
          <p:cNvSpPr txBox="1"/>
          <p:nvPr/>
        </p:nvSpPr>
        <p:spPr>
          <a:xfrm>
            <a:off x="5638800" y="5334000"/>
            <a:ext cx="6195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Mt. 6:20; 2 Cor. 5:10-21; 2 Tim. 4:7,8; 2 Pt 1:5-11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7C363-AAFA-1B39-5237-9C7691B9E6EA}"/>
              </a:ext>
            </a:extLst>
          </p:cNvPr>
          <p:cNvSpPr txBox="1"/>
          <p:nvPr/>
        </p:nvSpPr>
        <p:spPr>
          <a:xfrm>
            <a:off x="5190453" y="3517195"/>
            <a:ext cx="71101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He shall receive a reward…”</a:t>
            </a:r>
          </a:p>
        </p:txBody>
      </p:sp>
      <p:pic>
        <p:nvPicPr>
          <p:cNvPr id="1030" name="Picture 6" descr="crown of life – GOD'S HOTSPOT">
            <a:extLst>
              <a:ext uri="{FF2B5EF4-FFF2-40B4-BE49-F238E27FC236}">
                <a16:creationId xmlns:a16="http://schemas.microsoft.com/office/drawing/2014/main" id="{E7B0FA62-9253-A180-596C-A1CF61B68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54" y="2743199"/>
            <a:ext cx="4832954" cy="4038601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D1C87-558E-E1B9-AEE0-DFC01BA7588C}"/>
              </a:ext>
            </a:extLst>
          </p:cNvPr>
          <p:cNvSpPr txBox="1"/>
          <p:nvPr/>
        </p:nvSpPr>
        <p:spPr>
          <a:xfrm>
            <a:off x="152400" y="4114800"/>
            <a:ext cx="11887200" cy="2739211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glow rad="304800">
              <a:schemeClr val="accent1">
                <a:alpha val="40000"/>
              </a:schemeClr>
            </a:glow>
            <a:softEdge rad="889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Mt 25:21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“Well done, thou good and faithful servant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hast been faithful over a few things,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will make thee ruler over many things: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enter thou into the joy of thy lord.”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E33BA5-24F4-44E6-8F68-36773BC66946}"/>
              </a:ext>
            </a:extLst>
          </p:cNvPr>
          <p:cNvSpPr txBox="1"/>
          <p:nvPr/>
        </p:nvSpPr>
        <p:spPr>
          <a:xfrm>
            <a:off x="0" y="76200"/>
            <a:ext cx="11887200" cy="2616101"/>
          </a:xfrm>
          <a:prstGeom prst="rect">
            <a:avLst/>
          </a:prstGeom>
          <a:solidFill>
            <a:schemeClr val="tx1">
              <a:alpha val="64000"/>
            </a:schemeClr>
          </a:solidFill>
          <a:effectLst>
            <a:glow rad="304800">
              <a:schemeClr val="accent1">
                <a:alpha val="40000"/>
              </a:schemeClr>
            </a:glow>
            <a:softEdge rad="9398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 2:7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“To him that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overcometh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nikao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 I give to eat of the tree of life,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which is in the midst of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paradise of God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0FE0D-2EF3-EF45-8E76-351EE5482F48}"/>
              </a:ext>
            </a:extLst>
          </p:cNvPr>
          <p:cNvSpPr txBox="1"/>
          <p:nvPr/>
        </p:nvSpPr>
        <p:spPr>
          <a:xfrm>
            <a:off x="5791200" y="3124200"/>
            <a:ext cx="6553200" cy="1754326"/>
          </a:xfrm>
          <a:prstGeom prst="rect">
            <a:avLst/>
          </a:prstGeom>
          <a:solidFill>
            <a:schemeClr val="tx1">
              <a:alpha val="58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Ro. 8:37-39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“we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 more than conquerors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hupernikao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FD3910-90A9-BD4A-050A-6C09910E3170}"/>
              </a:ext>
            </a:extLst>
          </p:cNvPr>
          <p:cNvSpPr txBox="1"/>
          <p:nvPr/>
        </p:nvSpPr>
        <p:spPr>
          <a:xfrm>
            <a:off x="199053" y="2133600"/>
            <a:ext cx="11658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Described in detail in Rev. 21,22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4930B-23F6-EE64-AAB4-54F605C396A7}"/>
              </a:ext>
            </a:extLst>
          </p:cNvPr>
          <p:cNvSpPr txBox="1"/>
          <p:nvPr/>
        </p:nvSpPr>
        <p:spPr>
          <a:xfrm>
            <a:off x="6705600" y="4648705"/>
            <a:ext cx="4241539" cy="1323439"/>
          </a:xfrm>
          <a:prstGeom prst="rect">
            <a:avLst/>
          </a:prstGeom>
          <a:solidFill>
            <a:schemeClr val="tx1">
              <a:alpha val="61000"/>
            </a:schemeClr>
          </a:solidFill>
          <a:effectLst>
            <a:softEdge rad="1143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through him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loved us!”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2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89568-FBDB-87B5-236D-E7DCD665BCE1}"/>
              </a:ext>
            </a:extLst>
          </p:cNvPr>
          <p:cNvSpPr txBox="1"/>
          <p:nvPr/>
        </p:nvSpPr>
        <p:spPr>
          <a:xfrm>
            <a:off x="304800" y="0"/>
            <a:ext cx="1175549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There’s only two destinations after death.</a:t>
            </a:r>
          </a:p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Heaven (paradise)</a:t>
            </a:r>
          </a:p>
          <a:p>
            <a:pPr marL="914400" marR="0" lvl="0" indent="-9144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Hell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(54 x in the Bible)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Lk 16:23-24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rich man died also,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41C816-DBAF-CA87-B646-AC27C83F2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2819400"/>
            <a:ext cx="4701972" cy="406249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6F5CED-DF89-2C7C-98FC-9C70849B21A2}"/>
              </a:ext>
            </a:extLst>
          </p:cNvPr>
          <p:cNvSpPr txBox="1"/>
          <p:nvPr/>
        </p:nvSpPr>
        <p:spPr>
          <a:xfrm>
            <a:off x="4955055" y="3048000"/>
            <a:ext cx="67983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in hell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l-GR" sz="5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ᾅδης 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{hades}) </a:t>
            </a:r>
          </a:p>
          <a:p>
            <a:pPr algn="ctr"/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lifted up his eyes </a:t>
            </a:r>
          </a:p>
          <a:p>
            <a:pPr algn="ctr"/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being in torments.”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27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89568-FBDB-87B5-236D-E7DCD665BCE1}"/>
              </a:ext>
            </a:extLst>
          </p:cNvPr>
          <p:cNvSpPr txBox="1"/>
          <p:nvPr/>
        </p:nvSpPr>
        <p:spPr>
          <a:xfrm>
            <a:off x="304800" y="0"/>
            <a:ext cx="1175549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Hell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Lk 16:23-24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“rich man died…and in hell..”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41C816-DBAF-CA87-B646-AC27C83F2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3429000"/>
            <a:ext cx="3996414" cy="345289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31014-A8DB-FF9F-50C3-6A21F176B5E2}"/>
              </a:ext>
            </a:extLst>
          </p:cNvPr>
          <p:cNvSpPr txBox="1"/>
          <p:nvPr/>
        </p:nvSpPr>
        <p:spPr>
          <a:xfrm>
            <a:off x="131705" y="948862"/>
            <a:ext cx="11963759" cy="5132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A.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Hades i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a type of </a:t>
            </a:r>
            <a:r>
              <a:rPr lang="en-US" sz="4400" b="1" i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“jail” 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hold unrepentant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humanity until the final judgment. 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Ezek. 18:20 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soul that </a:t>
            </a:r>
            <a:r>
              <a:rPr lang="en-US" sz="40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sinneth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it shall die.”      </a:t>
            </a:r>
            <a:endParaRPr lang="en-US" sz="3600" b="1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Ro. 6:23  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wages of sin is death.”</a:t>
            </a:r>
            <a:endParaRPr lang="en-US" sz="3200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Jn 8:24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“if ye believe not that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am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he,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ye shall die in your sins.”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Jn 3:18, 36 </a:t>
            </a:r>
            <a:endParaRPr lang="en-US" sz="1100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89568-FBDB-87B5-236D-E7DCD665BCE1}"/>
              </a:ext>
            </a:extLst>
          </p:cNvPr>
          <p:cNvSpPr txBox="1"/>
          <p:nvPr/>
        </p:nvSpPr>
        <p:spPr>
          <a:xfrm>
            <a:off x="304800" y="0"/>
            <a:ext cx="1175549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Hell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Lk 16:23-24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“rich man died…and in hell..”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41C816-DBAF-CA87-B646-AC27C83F2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325258"/>
            <a:ext cx="3996414" cy="345289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31014-A8DB-FF9F-50C3-6A21F176B5E2}"/>
              </a:ext>
            </a:extLst>
          </p:cNvPr>
          <p:cNvSpPr txBox="1"/>
          <p:nvPr/>
        </p:nvSpPr>
        <p:spPr>
          <a:xfrm>
            <a:off x="131705" y="948862"/>
            <a:ext cx="11963759" cy="470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B.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Hell is a place of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1) 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Clarity.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Vs 25 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“Son, Remember…”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Hades comes from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οἶδ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 (Eidō):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know, be aware!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He recognized Abraham, Lazarus!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He remembered his life &amp; family!</a:t>
            </a:r>
          </a:p>
        </p:txBody>
      </p:sp>
    </p:spTree>
    <p:extLst>
      <p:ext uri="{BB962C8B-B14F-4D97-AF65-F5344CB8AC3E}">
        <p14:creationId xmlns:p14="http://schemas.microsoft.com/office/powerpoint/2010/main" val="89290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89568-FBDB-87B5-236D-E7DCD665BCE1}"/>
              </a:ext>
            </a:extLst>
          </p:cNvPr>
          <p:cNvSpPr txBox="1"/>
          <p:nvPr/>
        </p:nvSpPr>
        <p:spPr>
          <a:xfrm>
            <a:off x="304800" y="0"/>
            <a:ext cx="1175549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Hell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Lk 16:23-24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“rich man died…and in hell..”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41C816-DBAF-CA87-B646-AC27C83F2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3429000"/>
            <a:ext cx="3996414" cy="345289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31014-A8DB-FF9F-50C3-6A21F176B5E2}"/>
              </a:ext>
            </a:extLst>
          </p:cNvPr>
          <p:cNvSpPr txBox="1"/>
          <p:nvPr/>
        </p:nvSpPr>
        <p:spPr>
          <a:xfrm>
            <a:off x="131705" y="948862"/>
            <a:ext cx="11963759" cy="399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Hell is a place of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2) 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Corruption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described Hell (Mark 9:44)                     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en-US" sz="4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their worm </a:t>
            </a:r>
            <a:r>
              <a:rPr lang="en-US" sz="4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dieth</a:t>
            </a:r>
            <a:r>
              <a:rPr lang="en-US" sz="4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not, </a:t>
            </a:r>
            <a:endParaRPr lang="en-US" sz="4400" b="1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4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 fire is not quenched.”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endParaRPr lang="en-US" sz="4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441C3-435D-EEB5-7436-B6EF76C4FFE7}"/>
              </a:ext>
            </a:extLst>
          </p:cNvPr>
          <p:cNvSpPr txBox="1"/>
          <p:nvPr/>
        </p:nvSpPr>
        <p:spPr>
          <a:xfrm>
            <a:off x="4048609" y="4986751"/>
            <a:ext cx="80216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10:28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“fear him which is able to    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destroy both soul and body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hell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</a:p>
        </p:txBody>
      </p:sp>
    </p:spTree>
    <p:extLst>
      <p:ext uri="{BB962C8B-B14F-4D97-AF65-F5344CB8AC3E}">
        <p14:creationId xmlns:p14="http://schemas.microsoft.com/office/powerpoint/2010/main" val="355414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431014-A8DB-FF9F-50C3-6A21F176B5E2}"/>
              </a:ext>
            </a:extLst>
          </p:cNvPr>
          <p:cNvSpPr txBox="1"/>
          <p:nvPr/>
        </p:nvSpPr>
        <p:spPr>
          <a:xfrm>
            <a:off x="62204" y="18661"/>
            <a:ext cx="11963759" cy="2101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It’s a place of </a:t>
            </a:r>
            <a:r>
              <a:rPr lang="en-US" sz="4400" b="1" i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Corruption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10:28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“fear him </a:t>
            </a:r>
          </a:p>
          <a:p>
            <a:pPr lvl="0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which is able to destroy both soul and body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hell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lang="en-US" sz="4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441C3-435D-EEB5-7436-B6EF76C4FFE7}"/>
              </a:ext>
            </a:extLst>
          </p:cNvPr>
          <p:cNvSpPr txBox="1"/>
          <p:nvPr/>
        </p:nvSpPr>
        <p:spPr>
          <a:xfrm>
            <a:off x="0" y="1234109"/>
            <a:ext cx="137718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Hell here is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Ge’enna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(hell fire)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Valley of Hinnom</a:t>
            </a:r>
          </a:p>
        </p:txBody>
      </p:sp>
      <p:pic>
        <p:nvPicPr>
          <p:cNvPr id="2050" name="Picture 2" descr="21st Century Molech | The Real Zeal">
            <a:extLst>
              <a:ext uri="{FF2B5EF4-FFF2-40B4-BE49-F238E27FC236}">
                <a16:creationId xmlns:a16="http://schemas.microsoft.com/office/drawing/2014/main" id="{61EA5813-98E6-D61E-8D86-A66737DBC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657600"/>
            <a:ext cx="4173525" cy="3409547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EE10B4-ADE1-5DC6-303B-2A742AB025CC}"/>
              </a:ext>
            </a:extLst>
          </p:cNvPr>
          <p:cNvSpPr txBox="1"/>
          <p:nvPr/>
        </p:nvSpPr>
        <p:spPr>
          <a:xfrm>
            <a:off x="76200" y="1834647"/>
            <a:ext cx="12077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This is where they sacrificed their babies to Molech. 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King Josiah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“defiled Tophet”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turning it into the city   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dump where garbage was constantly burned. 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Kings 23:10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arenR"/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Phillip Medhurst's Bible in pictures 092 King Josiah cleansing the land of  idols | Oliver Medhurst">
            <a:extLst>
              <a:ext uri="{FF2B5EF4-FFF2-40B4-BE49-F238E27FC236}">
                <a16:creationId xmlns:a16="http://schemas.microsoft.com/office/drawing/2014/main" id="{4D247273-C64B-0DBF-0C91-3D9C68CD2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121" y="3553430"/>
            <a:ext cx="372567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4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89568-FBDB-87B5-236D-E7DCD665BCE1}"/>
              </a:ext>
            </a:extLst>
          </p:cNvPr>
          <p:cNvSpPr txBox="1"/>
          <p:nvPr/>
        </p:nvSpPr>
        <p:spPr>
          <a:xfrm>
            <a:off x="304800" y="0"/>
            <a:ext cx="1175549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Hell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Lk 16:23-24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“rich man died…and in hell..”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41C816-DBAF-CA87-B646-AC27C83F2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3429000"/>
            <a:ext cx="3996414" cy="345289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31014-A8DB-FF9F-50C3-6A21F176B5E2}"/>
              </a:ext>
            </a:extLst>
          </p:cNvPr>
          <p:cNvSpPr txBox="1"/>
          <p:nvPr/>
        </p:nvSpPr>
        <p:spPr>
          <a:xfrm>
            <a:off x="131705" y="948862"/>
            <a:ext cx="11963759" cy="2436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3) A place of </a:t>
            </a: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Covetousness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(unsatisfied desires)</a:t>
            </a:r>
            <a:endParaRPr 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vs 24 </a:t>
            </a:r>
            <a:r>
              <a:rPr lang="en-US" sz="4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“Send Lazarus that he may dip his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finger   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in a glass of water and cool</a:t>
            </a:r>
            <a:r>
              <a:rPr lang="en-US" sz="4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my tongue”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41A43-A229-E942-2D29-5C56DC4C2AF3}"/>
              </a:ext>
            </a:extLst>
          </p:cNvPr>
          <p:cNvSpPr txBox="1"/>
          <p:nvPr/>
        </p:nvSpPr>
        <p:spPr>
          <a:xfrm>
            <a:off x="3930143" y="3784898"/>
            <a:ext cx="8230755" cy="3008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He Felt, saw, experienced. </a:t>
            </a:r>
          </a:p>
          <a:p>
            <a:pPr marR="0" lvl="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Desired (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was forever </a:t>
            </a:r>
          </a:p>
          <a:p>
            <a:pPr marR="0" lvl="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 of his reach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!) </a:t>
            </a:r>
          </a:p>
          <a:p>
            <a:pPr marR="0" lvl="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Rev. 22:11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“let him be filthy still…”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89568-FBDB-87B5-236D-E7DCD665BCE1}"/>
              </a:ext>
            </a:extLst>
          </p:cNvPr>
          <p:cNvSpPr txBox="1"/>
          <p:nvPr/>
        </p:nvSpPr>
        <p:spPr>
          <a:xfrm>
            <a:off x="304800" y="0"/>
            <a:ext cx="1175549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Hell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Lk 16:23-24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“rich man died…and in hell..”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41C816-DBAF-CA87-B646-AC27C83F2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3429000"/>
            <a:ext cx="3996414" cy="345289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31014-A8DB-FF9F-50C3-6A21F176B5E2}"/>
              </a:ext>
            </a:extLst>
          </p:cNvPr>
          <p:cNvSpPr txBox="1"/>
          <p:nvPr/>
        </p:nvSpPr>
        <p:spPr>
          <a:xfrm>
            <a:off x="131705" y="948862"/>
            <a:ext cx="11963759" cy="5121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It’s a place of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ruciation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excruciating torment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vs 24   </a:t>
            </a:r>
            <a:r>
              <a:rPr lang="en-US" sz="4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 am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tormented</a:t>
            </a:r>
            <a:r>
              <a:rPr lang="en-US" sz="4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this flame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odyna’ō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grieved, anguished) </a:t>
            </a:r>
            <a:endParaRPr 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28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…this place of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torment</a:t>
            </a:r>
            <a:r>
              <a:rPr lang="en-US" sz="4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basinos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grief, torture)</a:t>
            </a: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4500" y="9906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0" y="1295401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014829"/>
            <a:ext cx="11430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4:14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“(mortal) life is …a vapor that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little time,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40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vanisheth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away.”</a:t>
            </a:r>
          </a:p>
          <a:p>
            <a:pPr algn="ctr"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90:12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“So teach us to number our days,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we may apply our hearts unto wisdom.” 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243839" y="371133"/>
            <a:ext cx="365761" cy="32068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827020"/>
            <a:ext cx="1188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Mortal lives are represented by the small “dot” on this “eternal” timeline. 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“afterlife” is represented by the “ray”. 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do during the small “dot” affects everything that happens on the “Ray.” 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609600" y="41418"/>
            <a:ext cx="11506200" cy="993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24400" y="23908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Eternity</a:t>
            </a:r>
          </a:p>
        </p:txBody>
      </p:sp>
    </p:spTree>
    <p:extLst>
      <p:ext uri="{BB962C8B-B14F-4D97-AF65-F5344CB8AC3E}">
        <p14:creationId xmlns:p14="http://schemas.microsoft.com/office/powerpoint/2010/main" val="390527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89568-FBDB-87B5-236D-E7DCD665BCE1}"/>
              </a:ext>
            </a:extLst>
          </p:cNvPr>
          <p:cNvSpPr txBox="1"/>
          <p:nvPr/>
        </p:nvSpPr>
        <p:spPr>
          <a:xfrm>
            <a:off x="304800" y="0"/>
            <a:ext cx="1175549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If Hades is the temporary Jail,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431014-A8DB-FF9F-50C3-6A21F176B5E2}"/>
              </a:ext>
            </a:extLst>
          </p:cNvPr>
          <p:cNvSpPr txBox="1"/>
          <p:nvPr/>
        </p:nvSpPr>
        <p:spPr>
          <a:xfrm>
            <a:off x="131705" y="948862"/>
            <a:ext cx="11963759" cy="1764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5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What, Where, &amp; When is the Prison?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1100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91118-2588-9997-9D96-4A9CDC931FF9}"/>
              </a:ext>
            </a:extLst>
          </p:cNvPr>
          <p:cNvSpPr txBox="1"/>
          <p:nvPr/>
        </p:nvSpPr>
        <p:spPr>
          <a:xfrm>
            <a:off x="35169" y="1915288"/>
            <a:ext cx="12025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9" name="Picture 2" descr="A picture containing transport, rocket&#10;&#10;Description automatically generated">
            <a:extLst>
              <a:ext uri="{FF2B5EF4-FFF2-40B4-BE49-F238E27FC236}">
                <a16:creationId xmlns:a16="http://schemas.microsoft.com/office/drawing/2014/main" id="{5A1C4983-0C68-25FF-437E-58D0009F0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" y="2581254"/>
            <a:ext cx="6042425" cy="4339696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331AE7-0CE9-849B-AD09-E62DF868BA7D}"/>
              </a:ext>
            </a:extLst>
          </p:cNvPr>
          <p:cNvSpPr txBox="1"/>
          <p:nvPr/>
        </p:nvSpPr>
        <p:spPr>
          <a:xfrm>
            <a:off x="304800" y="1783223"/>
            <a:ext cx="116550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the final (White Throne) judgment,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46CEC6-A4FC-5D8B-F6C4-76073C8A18B6}"/>
              </a:ext>
            </a:extLst>
          </p:cNvPr>
          <p:cNvSpPr txBox="1"/>
          <p:nvPr/>
        </p:nvSpPr>
        <p:spPr>
          <a:xfrm>
            <a:off x="6068068" y="2713128"/>
            <a:ext cx="6172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souls in hades will reunite with their (immortal) bodies for final (and eternal) sentencing.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9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91118-2588-9997-9D96-4A9CDC931FF9}"/>
              </a:ext>
            </a:extLst>
          </p:cNvPr>
          <p:cNvSpPr txBox="1"/>
          <p:nvPr/>
        </p:nvSpPr>
        <p:spPr>
          <a:xfrm>
            <a:off x="35169" y="1915288"/>
            <a:ext cx="12025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46CEC6-A4FC-5D8B-F6C4-76073C8A18B6}"/>
              </a:ext>
            </a:extLst>
          </p:cNvPr>
          <p:cNvSpPr txBox="1"/>
          <p:nvPr/>
        </p:nvSpPr>
        <p:spPr>
          <a:xfrm>
            <a:off x="5029200" y="3663531"/>
            <a:ext cx="71276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another book was opened, </a:t>
            </a: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which is the book of life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 descr="A picture containing text, invertebrate, coelenterate, jellyfish&#10;&#10;Description automatically generated">
            <a:extLst>
              <a:ext uri="{FF2B5EF4-FFF2-40B4-BE49-F238E27FC236}">
                <a16:creationId xmlns:a16="http://schemas.microsoft.com/office/drawing/2014/main" id="{9DDB6838-4009-B814-34B4-EA5C7B9FB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3151185"/>
            <a:ext cx="4994031" cy="3655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3D49AB-C311-0440-CA7E-CF6ACD06A152}"/>
              </a:ext>
            </a:extLst>
          </p:cNvPr>
          <p:cNvSpPr txBox="1"/>
          <p:nvPr/>
        </p:nvSpPr>
        <p:spPr>
          <a:xfrm>
            <a:off x="131706" y="158583"/>
            <a:ext cx="1202512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20:11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saw a great white throne, and him that sat on it, from whose face the earth and the heaven fled away; and there was found no place for them. </a:t>
            </a:r>
          </a:p>
          <a:p>
            <a:pPr marL="742950" indent="-742950">
              <a:buAutoNum type="arabicPlain" startAt="12"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saw the dead, small and great, stand before God;  </a:t>
            </a:r>
          </a:p>
          <a:p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and the books were opened:</a:t>
            </a:r>
            <a:b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91118-2588-9997-9D96-4A9CDC931FF9}"/>
              </a:ext>
            </a:extLst>
          </p:cNvPr>
          <p:cNvSpPr txBox="1"/>
          <p:nvPr/>
        </p:nvSpPr>
        <p:spPr>
          <a:xfrm>
            <a:off x="35169" y="1915288"/>
            <a:ext cx="12025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3" name="Picture 2" descr="A picture containing text, invertebrate, coelenterate, jellyfish&#10;&#10;Description automatically generated">
            <a:extLst>
              <a:ext uri="{FF2B5EF4-FFF2-40B4-BE49-F238E27FC236}">
                <a16:creationId xmlns:a16="http://schemas.microsoft.com/office/drawing/2014/main" id="{9DDB6838-4009-B814-34B4-EA5C7B9FB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2442317"/>
            <a:ext cx="5962352" cy="4364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9431C8-5886-62D8-6BAA-E99867C7A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90865"/>
            <a:ext cx="6078416" cy="43671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1B40B4-CB3A-6254-B664-314BD34B3881}"/>
              </a:ext>
            </a:extLst>
          </p:cNvPr>
          <p:cNvSpPr txBox="1"/>
          <p:nvPr/>
        </p:nvSpPr>
        <p:spPr>
          <a:xfrm>
            <a:off x="228600" y="0"/>
            <a:ext cx="118316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AutoNum type="arabicPlain" startAt="12"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“and the dead were judged out of those things which were written in the books, </a:t>
            </a: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according to their works.” </a:t>
            </a:r>
          </a:p>
        </p:txBody>
      </p:sp>
    </p:spTree>
    <p:extLst>
      <p:ext uri="{BB962C8B-B14F-4D97-AF65-F5344CB8AC3E}">
        <p14:creationId xmlns:p14="http://schemas.microsoft.com/office/powerpoint/2010/main" val="109665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91118-2588-9997-9D96-4A9CDC931FF9}"/>
              </a:ext>
            </a:extLst>
          </p:cNvPr>
          <p:cNvSpPr txBox="1"/>
          <p:nvPr/>
        </p:nvSpPr>
        <p:spPr>
          <a:xfrm>
            <a:off x="35169" y="1915288"/>
            <a:ext cx="12025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3" name="Picture 2" descr="A picture containing text, invertebrate, coelenterate, jellyfish&#10;&#10;Description automatically generated">
            <a:extLst>
              <a:ext uri="{FF2B5EF4-FFF2-40B4-BE49-F238E27FC236}">
                <a16:creationId xmlns:a16="http://schemas.microsoft.com/office/drawing/2014/main" id="{9DDB6838-4009-B814-34B4-EA5C7B9FB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3124199"/>
            <a:ext cx="5962352" cy="36829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9431C8-5886-62D8-6BAA-E99867C7A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046987"/>
            <a:ext cx="6078416" cy="38110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1B40B4-CB3A-6254-B664-314BD34B3881}"/>
              </a:ext>
            </a:extLst>
          </p:cNvPr>
          <p:cNvSpPr txBox="1"/>
          <p:nvPr/>
        </p:nvSpPr>
        <p:spPr>
          <a:xfrm>
            <a:off x="228600" y="0"/>
            <a:ext cx="118316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ctr">
              <a:buAutoNum type="arabicPlain" startAt="13"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sea gave up the dead which were in it; </a:t>
            </a:r>
          </a:p>
          <a:p>
            <a:pPr algn="ctr"/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death </a:t>
            </a:r>
            <a:r>
              <a:rPr kumimoji="0" lang="en-US" sz="48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(the grave {vs 5})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hell </a:t>
            </a:r>
            <a:r>
              <a:rPr kumimoji="0" lang="en-US" sz="4800" b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(Hades) </a:t>
            </a: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delivered up the dead which were in them: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1F357-B0E8-52A2-3567-0182DFBE4CF1}"/>
              </a:ext>
            </a:extLst>
          </p:cNvPr>
          <p:cNvSpPr txBox="1"/>
          <p:nvPr/>
        </p:nvSpPr>
        <p:spPr>
          <a:xfrm>
            <a:off x="228600" y="2204988"/>
            <a:ext cx="120602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they were judged 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krino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distinguished, condemned)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B54D1-DBD8-E437-4A4F-BDF69786A793}"/>
              </a:ext>
            </a:extLst>
          </p:cNvPr>
          <p:cNvSpPr txBox="1"/>
          <p:nvPr/>
        </p:nvSpPr>
        <p:spPr>
          <a:xfrm>
            <a:off x="73269" y="5636948"/>
            <a:ext cx="6997700" cy="830997"/>
          </a:xfrm>
          <a:prstGeom prst="rect">
            <a:avLst/>
          </a:prstGeom>
          <a:solidFill>
            <a:schemeClr val="tx1"/>
          </a:solidFill>
          <a:effectLst>
            <a:softEdge rad="177800"/>
          </a:effectLst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according to their works.”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310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91118-2588-9997-9D96-4A9CDC931FF9}"/>
              </a:ext>
            </a:extLst>
          </p:cNvPr>
          <p:cNvSpPr txBox="1"/>
          <p:nvPr/>
        </p:nvSpPr>
        <p:spPr>
          <a:xfrm>
            <a:off x="35169" y="1915288"/>
            <a:ext cx="12025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3" name="Picture 2" descr="A picture containing text, invertebrate, coelenterate, jellyfish&#10;&#10;Description automatically generated">
            <a:extLst>
              <a:ext uri="{FF2B5EF4-FFF2-40B4-BE49-F238E27FC236}">
                <a16:creationId xmlns:a16="http://schemas.microsoft.com/office/drawing/2014/main" id="{9DDB6838-4009-B814-34B4-EA5C7B9FB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3345779"/>
            <a:ext cx="5603631" cy="3461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1B40B4-CB3A-6254-B664-314BD34B3881}"/>
              </a:ext>
            </a:extLst>
          </p:cNvPr>
          <p:cNvSpPr txBox="1"/>
          <p:nvPr/>
        </p:nvSpPr>
        <p:spPr>
          <a:xfrm>
            <a:off x="228600" y="0"/>
            <a:ext cx="11831694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death and hell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were cast into the lake of fire.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is the second death. </a:t>
            </a: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whosoever was not found written in the book of life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7DD284-00F1-C56F-CC21-FDFFE2A5A72B}"/>
              </a:ext>
            </a:extLst>
          </p:cNvPr>
          <p:cNvSpPr txBox="1"/>
          <p:nvPr/>
        </p:nvSpPr>
        <p:spPr>
          <a:xfrm>
            <a:off x="5826125" y="3507411"/>
            <a:ext cx="615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 cast into the lake of fire.” </a:t>
            </a:r>
          </a:p>
        </p:txBody>
      </p:sp>
    </p:spTree>
    <p:extLst>
      <p:ext uri="{BB962C8B-B14F-4D97-AF65-F5344CB8AC3E}">
        <p14:creationId xmlns:p14="http://schemas.microsoft.com/office/powerpoint/2010/main" val="241656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91118-2588-9997-9D96-4A9CDC931FF9}"/>
              </a:ext>
            </a:extLst>
          </p:cNvPr>
          <p:cNvSpPr txBox="1"/>
          <p:nvPr/>
        </p:nvSpPr>
        <p:spPr>
          <a:xfrm>
            <a:off x="35169" y="1915288"/>
            <a:ext cx="12025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B40B4-CB3A-6254-B664-314BD34B3881}"/>
              </a:ext>
            </a:extLst>
          </p:cNvPr>
          <p:cNvSpPr txBox="1"/>
          <p:nvPr/>
        </p:nvSpPr>
        <p:spPr>
          <a:xfrm>
            <a:off x="228600" y="0"/>
            <a:ext cx="1183169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Matthew 7:22-23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“Many will say to me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that day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Lord, Lord, have we not prophesied in thy name?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in thy name have cast out devils?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in thy name done many wonderful works?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Then will I profess unto them, I never knew you: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depart from me, ye that work iniquity. 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7DD284-00F1-C56F-CC21-FDFFE2A5A72B}"/>
              </a:ext>
            </a:extLst>
          </p:cNvPr>
          <p:cNvSpPr txBox="1"/>
          <p:nvPr/>
        </p:nvSpPr>
        <p:spPr>
          <a:xfrm>
            <a:off x="241300" y="4919008"/>
            <a:ext cx="11353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Then closed with the parable of the Wise and Foolish man. 24-27</a:t>
            </a:r>
          </a:p>
        </p:txBody>
      </p:sp>
    </p:spTree>
    <p:extLst>
      <p:ext uri="{BB962C8B-B14F-4D97-AF65-F5344CB8AC3E}">
        <p14:creationId xmlns:p14="http://schemas.microsoft.com/office/powerpoint/2010/main" val="80505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91118-2588-9997-9D96-4A9CDC931FF9}"/>
              </a:ext>
            </a:extLst>
          </p:cNvPr>
          <p:cNvSpPr txBox="1"/>
          <p:nvPr/>
        </p:nvSpPr>
        <p:spPr>
          <a:xfrm>
            <a:off x="35169" y="1915288"/>
            <a:ext cx="12025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B40B4-CB3A-6254-B664-314BD34B3881}"/>
              </a:ext>
            </a:extLst>
          </p:cNvPr>
          <p:cNvSpPr txBox="1"/>
          <p:nvPr/>
        </p:nvSpPr>
        <p:spPr>
          <a:xfrm>
            <a:off x="228600" y="0"/>
            <a:ext cx="11831694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Right after the Parable of the Faithful servants Jesus told the parable of the Sheep and Goats. Matthew 25:41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“Then shall he say also unto them on his left…,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Depart from me, ye cursed, into everlasting fire,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prepared for the devil and his angels:…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46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these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shall go away into everlasting punishment: </a:t>
            </a:r>
          </a:p>
          <a:p>
            <a:pPr algn="ctr"/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the righteous into life eternal.”</a:t>
            </a:r>
          </a:p>
          <a:p>
            <a:pPr algn="ctr"/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91118-2588-9997-9D96-4A9CDC931FF9}"/>
              </a:ext>
            </a:extLst>
          </p:cNvPr>
          <p:cNvSpPr txBox="1"/>
          <p:nvPr/>
        </p:nvSpPr>
        <p:spPr>
          <a:xfrm>
            <a:off x="35169" y="1915288"/>
            <a:ext cx="12025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B40B4-CB3A-6254-B664-314BD34B3881}"/>
              </a:ext>
            </a:extLst>
          </p:cNvPr>
          <p:cNvSpPr txBox="1"/>
          <p:nvPr/>
        </p:nvSpPr>
        <p:spPr>
          <a:xfrm>
            <a:off x="228600" y="0"/>
            <a:ext cx="1183169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21:5-6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“And he that sat upon the throne said, Behold, I make all things new.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he said unto me, Write: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these words are true and faithful. </a:t>
            </a:r>
          </a:p>
        </p:txBody>
      </p:sp>
      <p:pic>
        <p:nvPicPr>
          <p:cNvPr id="1026" name="Picture 2" descr="The Great White Throne Judgment—Who Gets Judged and Who Doesn't? —  bmarkanderson.com">
            <a:extLst>
              <a:ext uri="{FF2B5EF4-FFF2-40B4-BE49-F238E27FC236}">
                <a16:creationId xmlns:a16="http://schemas.microsoft.com/office/drawing/2014/main" id="{271AB431-E650-8ED3-8009-A2BEDD1E2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2819400"/>
            <a:ext cx="5322018" cy="398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4FC114-A131-8939-3FF7-67C3E3BB6B7C}"/>
              </a:ext>
            </a:extLst>
          </p:cNvPr>
          <p:cNvSpPr txBox="1"/>
          <p:nvPr/>
        </p:nvSpPr>
        <p:spPr>
          <a:xfrm>
            <a:off x="4419600" y="2966858"/>
            <a:ext cx="81534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 am Alpha and Omega,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beginning and the end.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will give unto him that is athirst of the fountain of the water of life freely. </a:t>
            </a:r>
          </a:p>
        </p:txBody>
      </p:sp>
    </p:spTree>
    <p:extLst>
      <p:ext uri="{BB962C8B-B14F-4D97-AF65-F5344CB8AC3E}">
        <p14:creationId xmlns:p14="http://schemas.microsoft.com/office/powerpoint/2010/main" val="51171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91118-2588-9997-9D96-4A9CDC931FF9}"/>
              </a:ext>
            </a:extLst>
          </p:cNvPr>
          <p:cNvSpPr txBox="1"/>
          <p:nvPr/>
        </p:nvSpPr>
        <p:spPr>
          <a:xfrm>
            <a:off x="35169" y="1915288"/>
            <a:ext cx="12025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B40B4-CB3A-6254-B664-314BD34B3881}"/>
              </a:ext>
            </a:extLst>
          </p:cNvPr>
          <p:cNvSpPr txBox="1"/>
          <p:nvPr/>
        </p:nvSpPr>
        <p:spPr>
          <a:xfrm>
            <a:off x="228600" y="0"/>
            <a:ext cx="1183169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He that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overcometh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(Ro. 8:37-39; 1 Jn 5:4)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shall inherit all things; and I will be his God,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he shall be my son.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But the fearful, and unbelieving, and the abominable, and murderers, and whoremongers, and sorcerers, and idolaters, and all liars, 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The Great White Throne Judgment—Who Gets Judged and Who Doesn't? —  bmarkanderson.com">
            <a:extLst>
              <a:ext uri="{FF2B5EF4-FFF2-40B4-BE49-F238E27FC236}">
                <a16:creationId xmlns:a16="http://schemas.microsoft.com/office/drawing/2014/main" id="{74AAC8BA-D3F7-D25A-CBB6-C30A16DDE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4149526"/>
            <a:ext cx="4543339" cy="26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055EC1-CB83-A76D-7A13-C556B6478EFF}"/>
              </a:ext>
            </a:extLst>
          </p:cNvPr>
          <p:cNvSpPr txBox="1"/>
          <p:nvPr/>
        </p:nvSpPr>
        <p:spPr>
          <a:xfrm>
            <a:off x="4578508" y="4005009"/>
            <a:ext cx="719146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shall have their part in the lake which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burneth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with fire and brimstone: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which is the second death.”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344" y="54890"/>
            <a:ext cx="12025313" cy="779036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marL="4465" indent="0" algn="ctr">
              <a:spcBef>
                <a:spcPts val="0"/>
              </a:spcBef>
              <a:buNone/>
            </a:pPr>
            <a:r>
              <a:rPr lang="en-US" sz="464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7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6:23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wages of sin is death, </a:t>
            </a:r>
          </a:p>
          <a:p>
            <a:pPr marL="4465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but the gift of God is eternal life,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N W3"/>
                <a:cs typeface="Times New Roman" panose="02020603050405020304" pitchFamily="18" charset="0"/>
              </a:rPr>
              <a:t>through Jesus Christ our Lord”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ヒラギノ角ゴ ProN W3"/>
              <a:cs typeface="+mn-cs"/>
            </a:endParaRPr>
          </a:p>
          <a:p>
            <a:pPr marL="4465" indent="0">
              <a:spcBef>
                <a:spcPts val="0"/>
              </a:spcBef>
              <a:buNone/>
            </a:pP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56842-A049-4353-84F8-607A1E5AFFBD}"/>
              </a:ext>
            </a:extLst>
          </p:cNvPr>
          <p:cNvSpPr txBox="1"/>
          <p:nvPr/>
        </p:nvSpPr>
        <p:spPr>
          <a:xfrm>
            <a:off x="83344" y="2286000"/>
            <a:ext cx="12093114" cy="52699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algn="ctr"/>
            <a:r>
              <a:rPr lang="en-US" sz="379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5:19 </a:t>
            </a:r>
            <a:r>
              <a:rPr lang="en-US" sz="464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2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was in Christ,</a:t>
            </a:r>
          </a:p>
          <a:p>
            <a:pPr algn="ctr"/>
            <a:r>
              <a:rPr lang="en-US" sz="5062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reconciling the world unto himself,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imputing their trespasses unto them;</a:t>
            </a:r>
          </a:p>
          <a:p>
            <a:pPr algn="ctr"/>
            <a:r>
              <a:rPr lang="en-US" sz="4219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2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062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hath committed unto us </a:t>
            </a:r>
          </a:p>
          <a:p>
            <a:pPr algn="ctr"/>
            <a:r>
              <a:rPr lang="en-US" sz="506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word of reconciliation.” </a:t>
            </a:r>
          </a:p>
          <a:p>
            <a:pPr algn="ctr"/>
            <a:r>
              <a:rPr lang="en-US" sz="464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katallagē</a:t>
            </a:r>
            <a:r>
              <a:rPr lang="en-US" sz="464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exchange through atonement</a:t>
            </a:r>
          </a:p>
          <a:p>
            <a:pPr algn="ctr"/>
            <a:endParaRPr lang="en-US" sz="4219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38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10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797" y="-9787"/>
            <a:ext cx="12039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tombstones sum up our mortal lives with a small dash.</a:t>
            </a:r>
          </a:p>
          <a:p>
            <a:pPr lvl="0" algn="ctr">
              <a:spcBef>
                <a:spcPts val="1200"/>
              </a:spcBef>
            </a:pPr>
            <a:r>
              <a:rPr lang="en-US" sz="4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you do </a:t>
            </a:r>
            <a:r>
              <a:rPr lang="en-US" sz="4400" b="1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4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Jesus during your “dash”; </a:t>
            </a:r>
          </a:p>
          <a:p>
            <a:pPr lvl="0" algn="ctr"/>
            <a:r>
              <a:rPr lang="en-US" sz="4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determines your Destination after the dash.</a:t>
            </a:r>
          </a:p>
          <a:p>
            <a:pPr algn="ctr"/>
            <a:endParaRPr lang="en-US" sz="5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2A1865-4CEB-9E34-E0EF-826F3B392B03}"/>
                  </a:ext>
                </a:extLst>
              </p14:cNvPr>
              <p14:cNvContentPartPr/>
              <p14:nvPr/>
            </p14:nvContentPartPr>
            <p14:xfrm>
              <a:off x="-290715" y="973867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2A1865-4CEB-9E34-E0EF-826F3B392B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99715" y="9652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6FFABE-9BD7-63D4-A456-53CB7F76E3DD}"/>
                  </a:ext>
                </a:extLst>
              </p14:cNvPr>
              <p14:cNvContentPartPr/>
              <p14:nvPr/>
            </p14:nvContentPartPr>
            <p14:xfrm>
              <a:off x="9862005" y="352086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6FFABE-9BD7-63D4-A456-53CB7F76E3D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3005" y="351186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3638E31-47FD-B95D-8FF8-2D2F3D1DEFFB}"/>
              </a:ext>
            </a:extLst>
          </p:cNvPr>
          <p:cNvSpPr/>
          <p:nvPr/>
        </p:nvSpPr>
        <p:spPr>
          <a:xfrm>
            <a:off x="87915" y="3780216"/>
            <a:ext cx="11811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”It is appointed unto men once to die,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after this 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judgment: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9:27 </a:t>
            </a:r>
          </a:p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Κρίσις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Kri’sis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Decision (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or against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justice (e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specially divine law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5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656842-A049-4353-84F8-607A1E5AFFBD}"/>
              </a:ext>
            </a:extLst>
          </p:cNvPr>
          <p:cNvSpPr txBox="1"/>
          <p:nvPr/>
        </p:nvSpPr>
        <p:spPr>
          <a:xfrm>
            <a:off x="55546" y="53682"/>
            <a:ext cx="11679254" cy="1671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5:21 </a:t>
            </a:r>
            <a:r>
              <a:rPr lang="en-US" sz="464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</a:t>
            </a:r>
            <a:r>
              <a:rPr lang="en-US" sz="464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made him to be sin for us</a:t>
            </a:r>
            <a:r>
              <a:rPr lang="en-US" sz="4219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562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Who knew no sin,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0DFBB5-8E0B-494C-9C61-3677473D99C0}"/>
              </a:ext>
            </a:extLst>
          </p:cNvPr>
          <p:cNvSpPr txBox="1"/>
          <p:nvPr/>
        </p:nvSpPr>
        <p:spPr>
          <a:xfrm>
            <a:off x="-24151" y="1816242"/>
            <a:ext cx="7189147" cy="42471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algn="ctr"/>
            <a:r>
              <a:rPr lang="en-US" sz="506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we might be made the righteousness Of God,</a:t>
            </a:r>
          </a:p>
          <a:p>
            <a:pPr algn="ctr"/>
            <a:r>
              <a:rPr lang="en-US" sz="5625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Him!”</a:t>
            </a:r>
            <a:endParaRPr lang="en-US" sz="56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6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you been Reconciled to God?</a:t>
            </a:r>
          </a:p>
        </p:txBody>
      </p:sp>
      <p:pic>
        <p:nvPicPr>
          <p:cNvPr id="2050" name="Picture 2" descr="A picture containing mammal, wood&#10;&#10;Description automatically generated">
            <a:extLst>
              <a:ext uri="{FF2B5EF4-FFF2-40B4-BE49-F238E27FC236}">
                <a16:creationId xmlns:a16="http://schemas.microsoft.com/office/drawing/2014/main" id="{E71BA4AC-C827-4577-9353-C5AFEAC9B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96" y="990600"/>
            <a:ext cx="4971458" cy="5825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1564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656842-A049-4353-84F8-607A1E5AFFBD}"/>
              </a:ext>
            </a:extLst>
          </p:cNvPr>
          <p:cNvSpPr txBox="1"/>
          <p:nvPr/>
        </p:nvSpPr>
        <p:spPr>
          <a:xfrm>
            <a:off x="55546" y="53682"/>
            <a:ext cx="116792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a faithful ambassador seeking to “reconcile” others to God? 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Pr. 24:11-12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0DFBB5-8E0B-494C-9C61-3677473D99C0}"/>
              </a:ext>
            </a:extLst>
          </p:cNvPr>
          <p:cNvSpPr txBox="1"/>
          <p:nvPr/>
        </p:nvSpPr>
        <p:spPr>
          <a:xfrm>
            <a:off x="55546" y="1612456"/>
            <a:ext cx="1208090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“If thou forbear to deliver them that are drawn unto death, and those that are ready to be slain; </a:t>
            </a:r>
          </a:p>
          <a:p>
            <a:pPr algn="ctr">
              <a:spcBef>
                <a:spcPts val="1200"/>
              </a:spcBef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thou sayest, Behold, we knew it not;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doth not he that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pondereth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heart consider it? and he that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thy soul, doth not he know it?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shall not he render to every man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his works? “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31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75CCEE-CF02-8739-B41E-C07D3CDB0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10820400" cy="304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47732" indent="-641383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Lucida Grande" pitchFamily="-128" charset="0"/>
              <a:buChar char="•"/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indent="-522843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Lucida Grande" pitchFamily="-128" charset="0"/>
              <a:buChar char="–"/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indent="-433939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Lucida Grande" pitchFamily="-128" charset="0"/>
              <a:buChar char="•"/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indent="-429705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Lucida Grande" pitchFamily="-128" charset="0"/>
              <a:buChar char="–"/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indent="-431822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indent="-431822" algn="l" defTabSz="642915" rtl="0" eaLnBrk="1" fontAlgn="base" latinLnBrk="0" hangingPunct="1">
              <a:spcBef>
                <a:spcPts val="933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indent="-431822" algn="l" defTabSz="642915" rtl="0" eaLnBrk="1" fontAlgn="base" latinLnBrk="0" hangingPunct="1">
              <a:spcBef>
                <a:spcPts val="933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indent="-431822" algn="l" defTabSz="642915" rtl="0" eaLnBrk="1" fontAlgn="base" latinLnBrk="0" hangingPunct="1">
              <a:spcBef>
                <a:spcPts val="933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indent="-431822" algn="l" defTabSz="642915" rtl="0" eaLnBrk="1" fontAlgn="base" latinLnBrk="0" hangingPunct="1">
              <a:spcBef>
                <a:spcPts val="933"/>
              </a:spcBef>
              <a:spcAft>
                <a:spcPct val="0"/>
              </a:spcAft>
              <a:buSzPct val="100000"/>
              <a:buFont typeface="Lucida Grande" pitchFamily="-128" charset="0"/>
              <a:buChar char="»"/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marL="446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pitchFamily="-128" charset="-128"/>
                <a:cs typeface="Times New Roman" panose="02020603050405020304" pitchFamily="18" charset="0"/>
                <a:sym typeface="Arial" charset="0"/>
              </a:rPr>
              <a:t>Hebrews 9: 27  </a:t>
            </a:r>
          </a:p>
          <a:p>
            <a:pPr marL="446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N W3" pitchFamily="-128" charset="-128"/>
                <a:cs typeface="Times New Roman" panose="02020603050405020304" pitchFamily="18" charset="0"/>
                <a:sym typeface="Arial" charset="0"/>
              </a:rPr>
              <a:t>“it is appointed…once to die,</a:t>
            </a:r>
          </a:p>
          <a:p>
            <a:pPr marL="446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N W3" pitchFamily="-128" charset="-128"/>
                <a:cs typeface="Times New Roman" panose="02020603050405020304" pitchFamily="18" charset="0"/>
                <a:sym typeface="Arial" charset="0"/>
              </a:rPr>
              <a:t>But after this,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N W3" pitchFamily="-128" charset="-128"/>
                <a:cs typeface="Times New Roman" panose="02020603050405020304" pitchFamily="18" charset="0"/>
                <a:sym typeface="Arial" charset="0"/>
              </a:rPr>
              <a:t>the Jud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N W3" pitchFamily="-128" charset="-128"/>
                <a:cs typeface="Times New Roman" panose="02020603050405020304" pitchFamily="18" charset="0"/>
                <a:sym typeface="Arial" charset="0"/>
              </a:rPr>
              <a:t>gment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N W3" pitchFamily="-128" charset="-128"/>
                <a:cs typeface="Times New Roman" panose="02020603050405020304" pitchFamily="18" charset="0"/>
                <a:sym typeface="Arial" charset="0"/>
              </a:rPr>
              <a:t>”</a:t>
            </a:r>
          </a:p>
          <a:p>
            <a:pPr marL="446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Kri’sis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Decision)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ヒラギノ角ゴ ProN W3" pitchFamily="-128" charset="-128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55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picture containing transport, rocket&#10;&#10;Description automatically generated">
            <a:extLst>
              <a:ext uri="{FF2B5EF4-FFF2-40B4-BE49-F238E27FC236}">
                <a16:creationId xmlns:a16="http://schemas.microsoft.com/office/drawing/2014/main" id="{310F6456-D4D0-4D5D-940B-5FC76DD00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77" y="2743200"/>
            <a:ext cx="6042425" cy="4114695"/>
          </a:xfrm>
          <a:prstGeom prst="rect">
            <a:avLst/>
          </a:prstGeom>
          <a:noFill/>
        </p:spPr>
      </p:pic>
      <p:pic>
        <p:nvPicPr>
          <p:cNvPr id="1026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73C9141-57F3-48CB-81B0-AA4D897C4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" y="2743200"/>
            <a:ext cx="6000567" cy="414441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F58B8A-7DD5-4A14-A75C-BCB5B4C356B0}"/>
              </a:ext>
            </a:extLst>
          </p:cNvPr>
          <p:cNvSpPr txBox="1"/>
          <p:nvPr/>
        </p:nvSpPr>
        <p:spPr>
          <a:xfrm>
            <a:off x="6363883" y="2746761"/>
            <a:ext cx="5613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r>
              <a:rPr lang="en-US" sz="3200" b="1" dirty="0"/>
              <a:t>      The Great White Throne</a:t>
            </a:r>
          </a:p>
          <a:p>
            <a:r>
              <a:rPr lang="en-US" sz="2400" b="1" dirty="0"/>
              <a:t>Rev. 20:11-15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1DE56F-A44E-4C51-8699-637E1DE962F3}"/>
              </a:ext>
            </a:extLst>
          </p:cNvPr>
          <p:cNvSpPr txBox="1"/>
          <p:nvPr/>
        </p:nvSpPr>
        <p:spPr>
          <a:xfrm>
            <a:off x="3886200" y="2955747"/>
            <a:ext cx="1875177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r>
              <a:rPr lang="en-US" sz="2531" b="1" dirty="0"/>
              <a:t>2 Cor 5:10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99C71-6E38-09DC-9EE9-4EBF81EFE828}"/>
              </a:ext>
            </a:extLst>
          </p:cNvPr>
          <p:cNvSpPr txBox="1"/>
          <p:nvPr/>
        </p:nvSpPr>
        <p:spPr>
          <a:xfrm>
            <a:off x="-14254" y="161739"/>
            <a:ext cx="123276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65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N W3"/>
                <a:cs typeface="Times New Roman" panose="02020603050405020304" pitchFamily="18" charset="0"/>
                <a:sym typeface="Arial" charset="0"/>
              </a:rPr>
              <a:t>God’s Judgment (decision)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N W3"/>
                <a:cs typeface="Times New Roman" panose="02020603050405020304" pitchFamily="18" charset="0"/>
                <a:sym typeface="Arial" charset="0"/>
              </a:rPr>
              <a:t> then </a:t>
            </a:r>
          </a:p>
          <a:p>
            <a:pPr marL="4465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N W3"/>
                <a:cs typeface="Times New Roman" panose="02020603050405020304" pitchFamily="18" charset="0"/>
                <a:sym typeface="Arial" charset="0"/>
              </a:rPr>
              <a:t>will depend on your decision now!</a:t>
            </a:r>
          </a:p>
          <a:p>
            <a:pPr marL="4465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N W3"/>
                <a:cs typeface="Times New Roman" panose="02020603050405020304" pitchFamily="18" charset="0"/>
                <a:sym typeface="Arial" charset="0"/>
              </a:rPr>
              <a:t>Which Destiny will be yours?</a:t>
            </a:r>
            <a:endParaRPr kumimoji="0" lang="en-US" sz="4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ヒラギノ角ゴ ProN W3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14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536174"/>
            <a:ext cx="12039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5:9-10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Wherefore we labor, that, whether present or absent, we may be accepted of him…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must all appear before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judgment seat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Christ;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(β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ῆμ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 {bēma} Platform, throne, tribunal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every one may receive the things done in his body, according to that he hath done,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it be good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agathos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beneficial)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bad.”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worthless)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-24066"/>
            <a:ext cx="1203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you do </a:t>
            </a:r>
            <a:r>
              <a:rPr lang="en-US" sz="4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Jesus during your “dash”; 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determines your Destiny after your dash. </a:t>
            </a:r>
            <a:endParaRPr lang="en-US" sz="5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9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07792"/>
            <a:ext cx="12039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5:11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“Knowing  therefore the terror of the Lord we persuade men…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ambassadors for Christ, …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pray you in Christ's stead, </a:t>
            </a:r>
          </a:p>
        </p:txBody>
      </p:sp>
      <p:pic>
        <p:nvPicPr>
          <p:cNvPr id="1026" name="Picture 2" descr="The Judgment Seat of Christ – He Has You">
            <a:extLst>
              <a:ext uri="{FF2B5EF4-FFF2-40B4-BE49-F238E27FC236}">
                <a16:creationId xmlns:a16="http://schemas.microsoft.com/office/drawing/2014/main" id="{DA6F80DB-D653-922F-AE7C-40D31E37A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3031669"/>
            <a:ext cx="7242313" cy="379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082D1B-FBA9-57AA-44E2-D197560086D9}"/>
              </a:ext>
            </a:extLst>
          </p:cNvPr>
          <p:cNvSpPr txBox="1"/>
          <p:nvPr/>
        </p:nvSpPr>
        <p:spPr>
          <a:xfrm>
            <a:off x="7010400" y="3581400"/>
            <a:ext cx="48519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reconciled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God”</a:t>
            </a:r>
          </a:p>
        </p:txBody>
      </p:sp>
    </p:spTree>
    <p:extLst>
      <p:ext uri="{BB962C8B-B14F-4D97-AF65-F5344CB8AC3E}">
        <p14:creationId xmlns:p14="http://schemas.microsoft.com/office/powerpoint/2010/main" val="158546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5"/>
            <a:ext cx="12115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1185"/>
            <a:ext cx="1188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closes Luke 16 by using two very different men to reveal what happens immediately after death.  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19-31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755724"/>
            <a:ext cx="11734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19: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was a certain rich man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20-21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there was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certain beggar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named Lazarus, which was laid at his gate, full of sores” </a:t>
            </a:r>
          </a:p>
          <a:p>
            <a:pPr algn="ctr"/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1" y="3886200"/>
            <a:ext cx="5791199" cy="3093900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DA45CA-6206-C268-157B-4ECF3C88E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898" y="3962400"/>
            <a:ext cx="6184902" cy="27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3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-5593"/>
            <a:ext cx="120396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Luke 16 Jesus revealed death is: </a:t>
            </a:r>
          </a:p>
          <a:p>
            <a:pPr marL="685800" indent="-6858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Inevitable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22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beggar died, …</a:t>
            </a:r>
          </a:p>
          <a:p>
            <a:pPr algn="ctr">
              <a:spcBef>
                <a:spcPts val="600"/>
              </a:spcBef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rich man also died” </a:t>
            </a:r>
          </a:p>
          <a:p>
            <a:pPr marL="685800" lvl="0" indent="-6858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Transitional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 a “conclusion”,        </a:t>
            </a:r>
          </a:p>
          <a:p>
            <a:pPr lvl="0" algn="ctr">
              <a:spcBef>
                <a:spcPts val="600"/>
              </a:spcBef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but the </a:t>
            </a:r>
            <a:r>
              <a:rPr lang="en-US" sz="4400" b="1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into Eternity!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22,23</a:t>
            </a:r>
          </a:p>
          <a:p>
            <a:pPr lvl="0" algn="ctr"/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Eccl 12:7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“Then shall the dust return to the earth as it was: and the spirit shall return unto God who gave it.” </a:t>
            </a:r>
          </a:p>
          <a:p>
            <a:pPr marL="857250" indent="-8572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Destinational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22,23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32" y="-52096"/>
            <a:ext cx="121920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84" y="13997"/>
            <a:ext cx="119634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Death is “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Destinational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 22,23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There’s only two destinations after death.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Paradise 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22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“Lazarus died and was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carried to Abraham’s bosom.”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(Paradise)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1FED7-B4F9-B61D-CF69-88E5F9526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009716"/>
            <a:ext cx="5638800" cy="4015926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0875F2-5C6E-3914-6690-88F56AAEE870}"/>
              </a:ext>
            </a:extLst>
          </p:cNvPr>
          <p:cNvSpPr txBox="1"/>
          <p:nvPr/>
        </p:nvSpPr>
        <p:spPr>
          <a:xfrm>
            <a:off x="5658958" y="3198645"/>
            <a:ext cx="6172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Lk 23:43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“Today shalt thou be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me in paradise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{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para’deisos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}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 Eden, a park)</a:t>
            </a:r>
          </a:p>
        </p:txBody>
      </p:sp>
    </p:spTree>
    <p:extLst>
      <p:ext uri="{BB962C8B-B14F-4D97-AF65-F5344CB8AC3E}">
        <p14:creationId xmlns:p14="http://schemas.microsoft.com/office/powerpoint/2010/main" val="263397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8" y="76200"/>
            <a:ext cx="11658601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Paradise (and Heaven) is a place of: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Comfort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 25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“now he is comforted”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Clarity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1Cor. 13:12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“Now we see through a glass,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darkly,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but then face to face.”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C.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Companionship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.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“Abraham’s bosom”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Heb. 12:22-23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 are come unto …the city of the living God…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to an innumerable company of angels,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the …church of the firstborn, …,  and to God the Judge of all,  and to Jesus the mediator…”</a:t>
            </a:r>
          </a:p>
        </p:txBody>
      </p:sp>
    </p:spTree>
    <p:extLst>
      <p:ext uri="{BB962C8B-B14F-4D97-AF65-F5344CB8AC3E}">
        <p14:creationId xmlns:p14="http://schemas.microsoft.com/office/powerpoint/2010/main" val="139724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6">
      <a:dk1>
        <a:srgbClr val="2D2015"/>
      </a:dk1>
      <a:lt1>
        <a:srgbClr val="FFFFFF"/>
      </a:lt1>
      <a:dk2>
        <a:srgbClr val="452C4C"/>
      </a:dk2>
      <a:lt2>
        <a:srgbClr val="F1DB7B"/>
      </a:lt2>
      <a:accent1>
        <a:srgbClr val="7BAC7A"/>
      </a:accent1>
      <a:accent2>
        <a:srgbClr val="8F5F2F"/>
      </a:accent2>
      <a:accent3>
        <a:srgbClr val="B0ACB2"/>
      </a:accent3>
      <a:accent4>
        <a:srgbClr val="DADADA"/>
      </a:accent4>
      <a:accent5>
        <a:srgbClr val="BFD2BE"/>
      </a:accent5>
      <a:accent6>
        <a:srgbClr val="81552A"/>
      </a:accent6>
      <a:hlink>
        <a:srgbClr val="F0D300"/>
      </a:hlink>
      <a:folHlink>
        <a:srgbClr val="8C9EA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5A58"/>
        </a:dk1>
        <a:lt1>
          <a:srgbClr val="FFFFFF"/>
        </a:lt1>
        <a:dk2>
          <a:srgbClr val="008080"/>
        </a:dk2>
        <a:lt2>
          <a:srgbClr val="FFFFFF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99CC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4">
        <a:dk1>
          <a:srgbClr val="005A58"/>
        </a:dk1>
        <a:lt1>
          <a:srgbClr val="FFFFFF"/>
        </a:lt1>
        <a:dk2>
          <a:srgbClr val="008080"/>
        </a:dk2>
        <a:lt2>
          <a:srgbClr val="FFFFFF"/>
        </a:lt2>
        <a:accent1>
          <a:srgbClr val="006462"/>
        </a:accent1>
        <a:accent2>
          <a:srgbClr val="9B9AB2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8C8BA1"/>
        </a:accent6>
        <a:hlink>
          <a:srgbClr val="FFCC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E39E73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6">
        <a:dk1>
          <a:srgbClr val="2D2015"/>
        </a:dk1>
        <a:lt1>
          <a:srgbClr val="FFFFFF"/>
        </a:lt1>
        <a:dk2>
          <a:srgbClr val="452C4C"/>
        </a:dk2>
        <a:lt2>
          <a:srgbClr val="F1DB7B"/>
        </a:lt2>
        <a:accent1>
          <a:srgbClr val="7BAC7A"/>
        </a:accent1>
        <a:accent2>
          <a:srgbClr val="8F5F2F"/>
        </a:accent2>
        <a:accent3>
          <a:srgbClr val="B0ACB2"/>
        </a:accent3>
        <a:accent4>
          <a:srgbClr val="DADADA"/>
        </a:accent4>
        <a:accent5>
          <a:srgbClr val="BFD2BE"/>
        </a:accent5>
        <a:accent6>
          <a:srgbClr val="81552A"/>
        </a:accent6>
        <a:hlink>
          <a:srgbClr val="F0D3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6">
      <a:dk1>
        <a:srgbClr val="2D2015"/>
      </a:dk1>
      <a:lt1>
        <a:srgbClr val="FFFFFF"/>
      </a:lt1>
      <a:dk2>
        <a:srgbClr val="452C4C"/>
      </a:dk2>
      <a:lt2>
        <a:srgbClr val="F1DB7B"/>
      </a:lt2>
      <a:accent1>
        <a:srgbClr val="7BAC7A"/>
      </a:accent1>
      <a:accent2>
        <a:srgbClr val="8F5F2F"/>
      </a:accent2>
      <a:accent3>
        <a:srgbClr val="B0ACB2"/>
      </a:accent3>
      <a:accent4>
        <a:srgbClr val="DADADA"/>
      </a:accent4>
      <a:accent5>
        <a:srgbClr val="BFD2BE"/>
      </a:accent5>
      <a:accent6>
        <a:srgbClr val="81552A"/>
      </a:accent6>
      <a:hlink>
        <a:srgbClr val="F0D300"/>
      </a:hlink>
      <a:folHlink>
        <a:srgbClr val="8C9EA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5A58"/>
        </a:dk1>
        <a:lt1>
          <a:srgbClr val="FFFFFF"/>
        </a:lt1>
        <a:dk2>
          <a:srgbClr val="008080"/>
        </a:dk2>
        <a:lt2>
          <a:srgbClr val="FFFFFF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99CC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5A58"/>
        </a:dk1>
        <a:lt1>
          <a:srgbClr val="FFFFFF"/>
        </a:lt1>
        <a:dk2>
          <a:srgbClr val="008080"/>
        </a:dk2>
        <a:lt2>
          <a:srgbClr val="FFFFFF"/>
        </a:lt2>
        <a:accent1>
          <a:srgbClr val="006462"/>
        </a:accent1>
        <a:accent2>
          <a:srgbClr val="9B9AB2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8C8BA1"/>
        </a:accent6>
        <a:hlink>
          <a:srgbClr val="FFCC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E39E73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2D2015"/>
        </a:dk1>
        <a:lt1>
          <a:srgbClr val="FFFFFF"/>
        </a:lt1>
        <a:dk2>
          <a:srgbClr val="452C4C"/>
        </a:dk2>
        <a:lt2>
          <a:srgbClr val="F1DB7B"/>
        </a:lt2>
        <a:accent1>
          <a:srgbClr val="7BAC7A"/>
        </a:accent1>
        <a:accent2>
          <a:srgbClr val="8F5F2F"/>
        </a:accent2>
        <a:accent3>
          <a:srgbClr val="B0ACB2"/>
        </a:accent3>
        <a:accent4>
          <a:srgbClr val="DADADA"/>
        </a:accent4>
        <a:accent5>
          <a:srgbClr val="BFD2BE"/>
        </a:accent5>
        <a:accent6>
          <a:srgbClr val="81552A"/>
        </a:accent6>
        <a:hlink>
          <a:srgbClr val="F0D3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WelcomeHome</Template>
  <TotalTime>3734</TotalTime>
  <Words>2025</Words>
  <Application>Microsoft Office PowerPoint</Application>
  <PresentationFormat>Widescreen</PresentationFormat>
  <Paragraphs>212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Calibri Light</vt:lpstr>
      <vt:lpstr>Lucida Grande</vt:lpstr>
      <vt:lpstr>Times New Roman</vt:lpstr>
      <vt:lpstr>Wingdings</vt:lpstr>
      <vt:lpstr>2_Custom Design</vt:lpstr>
      <vt:lpstr>Custom Design</vt:lpstr>
      <vt:lpstr>3_Custom Design</vt:lpstr>
      <vt:lpstr>Office Theme</vt:lpstr>
      <vt:lpstr>Blank Presentation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Advent Digital 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Admin</cp:lastModifiedBy>
  <cp:revision>156</cp:revision>
  <dcterms:created xsi:type="dcterms:W3CDTF">2016-12-28T19:27:30Z</dcterms:created>
  <dcterms:modified xsi:type="dcterms:W3CDTF">2022-10-08T02:52:35Z</dcterms:modified>
</cp:coreProperties>
</file>