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sldIdLst>
    <p:sldId id="355" r:id="rId3"/>
    <p:sldId id="322" r:id="rId4"/>
    <p:sldId id="268" r:id="rId5"/>
    <p:sldId id="264" r:id="rId6"/>
    <p:sldId id="269" r:id="rId7"/>
    <p:sldId id="288" r:id="rId8"/>
    <p:sldId id="316" r:id="rId9"/>
    <p:sldId id="317" r:id="rId10"/>
    <p:sldId id="312" r:id="rId11"/>
    <p:sldId id="318" r:id="rId12"/>
    <p:sldId id="319" r:id="rId13"/>
    <p:sldId id="320" r:id="rId14"/>
    <p:sldId id="325" r:id="rId15"/>
    <p:sldId id="346" r:id="rId16"/>
    <p:sldId id="357" r:id="rId17"/>
    <p:sldId id="324" r:id="rId18"/>
    <p:sldId id="326" r:id="rId19"/>
    <p:sldId id="327" r:id="rId20"/>
    <p:sldId id="329" r:id="rId21"/>
    <p:sldId id="330" r:id="rId22"/>
    <p:sldId id="331" r:id="rId23"/>
    <p:sldId id="347" r:id="rId24"/>
    <p:sldId id="341" r:id="rId25"/>
    <p:sldId id="332" r:id="rId26"/>
    <p:sldId id="333" r:id="rId27"/>
    <p:sldId id="334" r:id="rId28"/>
    <p:sldId id="337" r:id="rId29"/>
    <p:sldId id="335" r:id="rId30"/>
    <p:sldId id="348" r:id="rId31"/>
    <p:sldId id="338" r:id="rId32"/>
    <p:sldId id="342" r:id="rId33"/>
    <p:sldId id="314" r:id="rId34"/>
    <p:sldId id="289" r:id="rId35"/>
    <p:sldId id="351" r:id="rId36"/>
    <p:sldId id="352" r:id="rId37"/>
    <p:sldId id="353" r:id="rId38"/>
    <p:sldId id="354" r:id="rId39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charset="0"/>
        <a:ea typeface="ヒラギノ角ゴ ProN W3" pitchFamily="-128" charset="-128"/>
        <a:cs typeface="+mn-cs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77" autoAdjust="0"/>
    <p:restoredTop sz="90929"/>
  </p:normalViewPr>
  <p:slideViewPr>
    <p:cSldViewPr>
      <p:cViewPr varScale="1">
        <p:scale>
          <a:sx n="74" d="100"/>
          <a:sy n="74" d="100"/>
        </p:scale>
        <p:origin x="150" y="246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1425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60" y="2276476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2777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73322" y="2276476"/>
            <a:ext cx="4299081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728155" y="2276476"/>
            <a:ext cx="12698272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6614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030539"/>
            <a:ext cx="14740917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464" y="5527676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6168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2922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949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476500"/>
            <a:ext cx="7704902" cy="68961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476500"/>
            <a:ext cx="7704902" cy="68961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0075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2290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1364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2039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4238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276476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3692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3388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2495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50800"/>
            <a:ext cx="3903253" cy="9321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50800"/>
            <a:ext cx="11506551" cy="9321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7765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7721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4922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2597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60444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341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0770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180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728155" y="3643313"/>
            <a:ext cx="1300519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99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5867">
          <a:solidFill>
            <a:srgbClr val="FEF9E9"/>
          </a:solidFill>
          <a:latin typeface="+mn-lt"/>
          <a:ea typeface="+mn-ea"/>
          <a:cs typeface="+mn-cs"/>
          <a:sym typeface="Arial" charset="0"/>
        </a:defRPr>
      </a:lvl1pPr>
      <a:lvl2pPr marL="1397070" indent="-522843" algn="l" rtl="0" fontAlgn="base">
        <a:spcBef>
          <a:spcPts val="1200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5067">
          <a:solidFill>
            <a:srgbClr val="FEF9E9"/>
          </a:solidFill>
          <a:latin typeface="+mn-lt"/>
          <a:ea typeface="+mn-ea"/>
          <a:sym typeface="Arial" charset="0"/>
        </a:defRPr>
      </a:lvl2pPr>
      <a:lvl3pPr marL="2173926" indent="-433939" algn="l" rtl="0" fontAlgn="base">
        <a:spcBef>
          <a:spcPts val="10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4534">
          <a:solidFill>
            <a:srgbClr val="FEF9E9"/>
          </a:solidFill>
          <a:latin typeface="+mn-lt"/>
          <a:ea typeface="+mn-ea"/>
          <a:sym typeface="Arial" charset="0"/>
        </a:defRPr>
      </a:lvl3pPr>
      <a:lvl4pPr marL="3037569" indent="-429705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3734">
          <a:solidFill>
            <a:srgbClr val="FEF9E9"/>
          </a:solidFill>
          <a:latin typeface="+mn-lt"/>
          <a:ea typeface="+mn-ea"/>
          <a:sym typeface="Arial" charset="0"/>
        </a:defRPr>
      </a:lvl4pPr>
      <a:lvl5pPr marL="3903328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5pPr>
      <a:lvl6pPr marL="451295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6pPr>
      <a:lvl7pPr marL="512258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7pPr>
      <a:lvl8pPr marL="573222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8pPr>
      <a:lvl9pPr marL="634185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50800"/>
            <a:ext cx="1561301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7" y="2476500"/>
            <a:ext cx="1561301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charset="0"/>
              </a:rPr>
              <a:t>Second level</a:t>
            </a:r>
          </a:p>
          <a:p>
            <a:pPr lvl="2"/>
            <a:r>
              <a:rPr lang="en-US" altLang="en-US">
                <a:sym typeface="Arial" charset="0"/>
              </a:rPr>
              <a:t>Third level</a:t>
            </a:r>
          </a:p>
          <a:p>
            <a:pPr lvl="3"/>
            <a:r>
              <a:rPr lang="en-US" altLang="en-US">
                <a:sym typeface="Arial" charset="0"/>
              </a:rPr>
              <a:t>Fourth level</a:t>
            </a:r>
          </a:p>
          <a:p>
            <a:pPr lvl="4"/>
            <a:r>
              <a:rPr lang="en-US" altLang="en-US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rgbClr val="554432"/>
          </a:solidFill>
          <a:latin typeface="+mn-lt"/>
          <a:ea typeface="+mn-ea"/>
          <a:cs typeface="+mn-cs"/>
          <a:sym typeface="Arial" charset="0"/>
        </a:defRPr>
      </a:lvl1pPr>
      <a:lvl2pPr marL="1329333" indent="-522843" algn="l" rtl="0" fontAlgn="base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rgbClr val="554432"/>
          </a:solidFill>
          <a:latin typeface="+mn-lt"/>
          <a:ea typeface="+mn-ea"/>
          <a:sym typeface="Arial" charset="0"/>
        </a:defRPr>
      </a:lvl2pPr>
      <a:lvl3pPr marL="2106189" indent="-433939" algn="l" rtl="0" fontAlgn="base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rgbClr val="554432"/>
          </a:solidFill>
          <a:latin typeface="+mn-lt"/>
          <a:ea typeface="+mn-ea"/>
          <a:sym typeface="Arial" charset="0"/>
        </a:defRPr>
      </a:lvl3pPr>
      <a:lvl4pPr marL="2969832" indent="-429705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rgbClr val="554432"/>
          </a:solidFill>
          <a:latin typeface="+mn-lt"/>
          <a:ea typeface="+mn-ea"/>
          <a:sym typeface="Arial" charset="0"/>
        </a:defRPr>
      </a:lvl4pPr>
      <a:lvl5pPr marL="383559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5pPr>
      <a:lvl6pPr marL="444522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6pPr>
      <a:lvl7pPr marL="505485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7pPr>
      <a:lvl8pPr marL="566448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8pPr>
      <a:lvl9pPr marL="6274114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9069" y="1143000"/>
            <a:ext cx="11575961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Communion </a:t>
            </a:r>
            <a:r>
              <a:rPr lang="en-US" sz="8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(Fellowship) 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God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anyone else)</a:t>
            </a:r>
          </a:p>
          <a:p>
            <a:pPr algn="ctr"/>
            <a:r>
              <a:rPr lang="en-US" sz="1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Requires clear communication!</a:t>
            </a:r>
          </a:p>
        </p:txBody>
      </p:sp>
    </p:spTree>
    <p:extLst>
      <p:ext uri="{BB962C8B-B14F-4D97-AF65-F5344CB8AC3E}">
        <p14:creationId xmlns:p14="http://schemas.microsoft.com/office/powerpoint/2010/main" val="1007072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114" y="21465"/>
            <a:ext cx="17204531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Satan manipulates/distorts truth. 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The Devil is the “Father of lies” </a:t>
            </a: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(Jn 8:44) 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Lies must be disguised to be believed.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means we must learn to </a:t>
            </a:r>
            <a:r>
              <a:rPr lang="en-US" altLang="en-US" sz="66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Discern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Jn 4:1  </a:t>
            </a: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Beloved, believe not every spirit,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en-US" alt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try the spirits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whether they are of God: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Dokimazo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Prove 10x; try 4x; discern 2x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many false prophets are gone out into the world.” </a:t>
            </a:r>
          </a:p>
        </p:txBody>
      </p:sp>
    </p:spTree>
    <p:extLst>
      <p:ext uri="{BB962C8B-B14F-4D97-AF65-F5344CB8AC3E}">
        <p14:creationId xmlns:p14="http://schemas.microsoft.com/office/powerpoint/2010/main" val="161006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114" y="21465"/>
            <a:ext cx="17204531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This means we need to become </a:t>
            </a: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discerning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John 4:4-6 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“Ye are of God… and have overcome them: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greater is he that is in you,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he that is in the world.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of the world: therefore speak they of the world…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of God: </a:t>
            </a:r>
            <a:r>
              <a:rPr lang="en-US" alt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</a:t>
            </a:r>
            <a:r>
              <a:rPr lang="en-US" altLang="en-US" sz="6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knoweth</a:t>
            </a:r>
            <a:r>
              <a:rPr lang="en-US" alt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God 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heareth us;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is not of God heareth not us.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Hereby know we the spirit of truth,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en-US" sz="6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 of error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6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EC9A9-1BD7-48DF-B02E-50AA4A7C89B1}"/>
              </a:ext>
            </a:extLst>
          </p:cNvPr>
          <p:cNvSpPr txBox="1"/>
          <p:nvPr/>
        </p:nvSpPr>
        <p:spPr>
          <a:xfrm>
            <a:off x="973931" y="8610600"/>
            <a:ext cx="16826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plan’e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deceive, delude, and </a:t>
            </a:r>
            <a:r>
              <a:rPr lang="en-US" alt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1:16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5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6669" y="51945"/>
            <a:ext cx="17353645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“Hereby know we the spirit of truth, &amp; the </a:t>
            </a:r>
            <a:r>
              <a:rPr lang="en-US" altLang="en-US" sz="5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 of error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Recognizing “Mis-(Dis) Information.</a:t>
            </a: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35731" y="2103549"/>
            <a:ext cx="1714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arenR"/>
            </a:pPr>
            <a:r>
              <a:rPr lang="en-US" sz="6000" b="1" dirty="0">
                <a:solidFill>
                  <a:srgbClr val="0000CC"/>
                </a:solidFill>
              </a:rPr>
              <a:t>False Connection:   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Headlines, pictures, captions don’t support the actual content.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C8C86-4329-4E6C-B154-CA0E37936BFA}"/>
              </a:ext>
            </a:extLst>
          </p:cNvPr>
          <p:cNvSpPr txBox="1"/>
          <p:nvPr/>
        </p:nvSpPr>
        <p:spPr>
          <a:xfrm>
            <a:off x="135731" y="4035212"/>
            <a:ext cx="173736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 21:28-29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“Men of Israel, help: This is the man, that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teacheth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men every where against the people, and the law, and this place: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further brought Greeks also into the temple,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hath polluted this holy place. </a:t>
            </a:r>
          </a:p>
          <a:p>
            <a:pPr marL="1143000" indent="-1143000" algn="ctr">
              <a:buAutoNum type="arabicPlain" startAt="29"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(For they had seen before with him in the city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Trophimus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Ephesian,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whom they supposed Paul brought into the temple.) </a:t>
            </a:r>
          </a:p>
        </p:txBody>
      </p:sp>
    </p:spTree>
    <p:extLst>
      <p:ext uri="{BB962C8B-B14F-4D97-AF65-F5344CB8AC3E}">
        <p14:creationId xmlns:p14="http://schemas.microsoft.com/office/powerpoint/2010/main" val="1395502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6669" y="51945"/>
            <a:ext cx="17353645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Recognizing “Mis-(Dis) Information.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35731" y="1479938"/>
            <a:ext cx="17145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arenR"/>
            </a:pPr>
            <a:r>
              <a:rPr lang="en-US" sz="6000" b="1" dirty="0">
                <a:solidFill>
                  <a:srgbClr val="0000CC"/>
                </a:solidFill>
              </a:rPr>
              <a:t>False Connection  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Headlines, pictures, captions don’t support the actual content.  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C2B3E63F-D821-4D45-A069-2F4ECBA6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9" y="3709623"/>
            <a:ext cx="7239001" cy="407193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A72D0-49F9-42E6-AF05-0E1226D70C6B}"/>
              </a:ext>
            </a:extLst>
          </p:cNvPr>
          <p:cNvSpPr txBox="1"/>
          <p:nvPr/>
        </p:nvSpPr>
        <p:spPr>
          <a:xfrm>
            <a:off x="7679530" y="3793753"/>
            <a:ext cx="9372603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Journalist and filmmaker Jose Antonio Vargas posted the photo on Twitter, </a:t>
            </a:r>
          </a:p>
          <a:p>
            <a:pPr algn="ctr"/>
            <a:r>
              <a:rPr lang="en-US" sz="54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"This is what happens when a government believes people are 'illegal'. Kids in cages.“</a:t>
            </a:r>
          </a:p>
          <a:p>
            <a:pPr algn="ctr"/>
            <a:endParaRPr 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5CE47-9F28-48C2-BEFB-E81AFCCC663D}"/>
              </a:ext>
            </a:extLst>
          </p:cNvPr>
          <p:cNvSpPr txBox="1"/>
          <p:nvPr/>
        </p:nvSpPr>
        <p:spPr>
          <a:xfrm>
            <a:off x="135731" y="8229600"/>
            <a:ext cx="16916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Actually taken at a Dallas rally where this child was temporarily isolated from his mom (For 30 seconds)</a:t>
            </a:r>
          </a:p>
        </p:txBody>
      </p:sp>
    </p:spTree>
    <p:extLst>
      <p:ext uri="{BB962C8B-B14F-4D97-AF65-F5344CB8AC3E}">
        <p14:creationId xmlns:p14="http://schemas.microsoft.com/office/powerpoint/2010/main" val="4122840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6313F11-BC0D-41F7-AC14-F9754ED96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4" r="13965" b="13281"/>
          <a:stretch/>
        </p:blipFill>
        <p:spPr>
          <a:xfrm>
            <a:off x="0" y="0"/>
            <a:ext cx="1590452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19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roup of people in costumes&#10;&#10;Description automatically generated with low confidence">
            <a:extLst>
              <a:ext uri="{FF2B5EF4-FFF2-40B4-BE49-F238E27FC236}">
                <a16:creationId xmlns:a16="http://schemas.microsoft.com/office/drawing/2014/main" id="{2AD0B175-300D-4D8D-AE6C-0044A328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" y="12879"/>
            <a:ext cx="17340263" cy="97536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ABFDE7-B577-433A-B0C6-56E1F5D68D97}"/>
              </a:ext>
            </a:extLst>
          </p:cNvPr>
          <p:cNvSpPr txBox="1"/>
          <p:nvPr/>
        </p:nvSpPr>
        <p:spPr>
          <a:xfrm>
            <a:off x="821531" y="1371600"/>
            <a:ext cx="1600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6:00 AM 29 armed agents raid on Roger Stone’s home</a:t>
            </a:r>
          </a:p>
        </p:txBody>
      </p:sp>
      <p:pic>
        <p:nvPicPr>
          <p:cNvPr id="4098" name="Picture 2" descr="A picture containing text, person, indoor, music&#10;&#10;Description automatically generated">
            <a:extLst>
              <a:ext uri="{FF2B5EF4-FFF2-40B4-BE49-F238E27FC236}">
                <a16:creationId xmlns:a16="http://schemas.microsoft.com/office/drawing/2014/main" id="{E4EC0BF7-115C-44B1-A99F-21279A50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282" y="3276600"/>
            <a:ext cx="6388554" cy="328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251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6669" y="51945"/>
            <a:ext cx="17353645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“Hereby know we the spirit of truth, &amp; the </a:t>
            </a:r>
            <a:r>
              <a:rPr lang="en-US" altLang="en-US" sz="5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 of error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6350" indent="0">
              <a:spcBef>
                <a:spcPts val="0"/>
              </a:spcBef>
              <a:buNone/>
            </a:pP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250031" y="1066800"/>
            <a:ext cx="17145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2) False Content   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genuine content (Truth) is     </a:t>
            </a:r>
          </a:p>
          <a:p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shared with “False contextual information”  (Lies)</a:t>
            </a:r>
          </a:p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Cherry picking 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(taking statements out of context)   </a:t>
            </a:r>
          </a:p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and turning them into talking points.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D6352-B650-41D3-AD83-B7DD92ADD860}"/>
              </a:ext>
            </a:extLst>
          </p:cNvPr>
          <p:cNvSpPr txBox="1"/>
          <p:nvPr/>
        </p:nvSpPr>
        <p:spPr>
          <a:xfrm>
            <a:off x="364331" y="4876800"/>
            <a:ext cx="1691640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Mt 26:59-61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chief priests, …, sought false witness against Jesus, to put him to death; … At the last came two false witnesses,  And said,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fellow said, I am able to destroy the temple of God, and to build it in three days.”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 2:21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“But he </a:t>
            </a:r>
            <a:r>
              <a:rPr lang="en-US" sz="6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temple of his body.” 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24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6669" y="51945"/>
            <a:ext cx="17353645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Recognizing “Mis-(Dis) Information.”</a:t>
            </a: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97631" y="1183481"/>
            <a:ext cx="1714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3) Manipulated Content. </a:t>
            </a:r>
            <a:r>
              <a:rPr lang="en-US" sz="4800" b="1" dirty="0">
                <a:solidFill>
                  <a:srgbClr val="0000CC"/>
                </a:solidFill>
              </a:rPr>
              <a:t>When genuine imagery is </a:t>
            </a:r>
          </a:p>
          <a:p>
            <a:r>
              <a:rPr lang="en-US" sz="4800" b="1" dirty="0">
                <a:solidFill>
                  <a:srgbClr val="0000CC"/>
                </a:solidFill>
              </a:rPr>
              <a:t>     used to manipulate or deceive</a:t>
            </a:r>
            <a:r>
              <a:rPr lang="en-US" sz="6000" b="1" dirty="0">
                <a:solidFill>
                  <a:srgbClr val="0000CC"/>
                </a:solidFill>
              </a:rPr>
              <a:t>.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Viral pictures blaming President Trump’s border control policies.</a:t>
            </a:r>
            <a:endParaRPr lang="en-US" sz="6000" b="1" dirty="0">
              <a:solidFill>
                <a:schemeClr val="bg1"/>
              </a:solidFill>
            </a:endParaRP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4F8B9D-DA1D-452D-A7FF-9DD7BB769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3" t="14028" r="70214" b="31251"/>
          <a:stretch/>
        </p:blipFill>
        <p:spPr>
          <a:xfrm>
            <a:off x="-16669" y="4648200"/>
            <a:ext cx="8229952" cy="5395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AEC5C-7850-4075-836C-007B608DB2F3}"/>
              </a:ext>
            </a:extLst>
          </p:cNvPr>
          <p:cNvSpPr txBox="1"/>
          <p:nvPr/>
        </p:nvSpPr>
        <p:spPr>
          <a:xfrm>
            <a:off x="8870701" y="5183953"/>
            <a:ext cx="7924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Many of the Pictures were actually taken in 2014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when Obama enforced the same immigration laws.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8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-12276" y="-60730"/>
            <a:ext cx="9715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3) Manipulated Content.  </a:t>
            </a:r>
            <a:endParaRPr lang="en-US" sz="6000" b="1" dirty="0">
              <a:solidFill>
                <a:schemeClr val="bg1"/>
              </a:solidFill>
            </a:endParaRP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8840C8D-EF16-4256-89C2-2C24E15C2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4" t="8348" r="64941" b="14028"/>
          <a:stretch/>
        </p:blipFill>
        <p:spPr>
          <a:xfrm>
            <a:off x="97631" y="966417"/>
            <a:ext cx="9715500" cy="8735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43198-3DEA-4F20-8E3D-EA4E1BA0FC75}"/>
              </a:ext>
            </a:extLst>
          </p:cNvPr>
          <p:cNvSpPr txBox="1"/>
          <p:nvPr/>
        </p:nvSpPr>
        <p:spPr>
          <a:xfrm>
            <a:off x="9720428" y="1101328"/>
            <a:ext cx="75077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current outcry today?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Covid Concerns?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6F497-E852-4F34-84CB-9476D70B5C2E}"/>
              </a:ext>
            </a:extLst>
          </p:cNvPr>
          <p:cNvSpPr txBox="1"/>
          <p:nvPr/>
        </p:nvSpPr>
        <p:spPr>
          <a:xfrm>
            <a:off x="5088731" y="2593912"/>
            <a:ext cx="1295400" cy="7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84AB0-C98E-4D29-8A57-4B4EB7808E1A}"/>
              </a:ext>
            </a:extLst>
          </p:cNvPr>
          <p:cNvSpPr txBox="1"/>
          <p:nvPr/>
        </p:nvSpPr>
        <p:spPr>
          <a:xfrm>
            <a:off x="4479131" y="2800928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(In a facility built for 250!)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FB7A0-9D1A-4884-BFD1-BE0AF47BF549}"/>
              </a:ext>
            </a:extLst>
          </p:cNvPr>
          <p:cNvSpPr txBox="1"/>
          <p:nvPr/>
        </p:nvSpPr>
        <p:spPr>
          <a:xfrm>
            <a:off x="10232231" y="9067800"/>
            <a:ext cx="9749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https://www.nytimes.com/2021/03/30/us/texas-border-facility-migrants.html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0A5033-AE04-4CF7-BF3C-DF4FBAB6EECC}"/>
              </a:ext>
            </a:extLst>
          </p:cNvPr>
          <p:cNvSpPr txBox="1"/>
          <p:nvPr/>
        </p:nvSpPr>
        <p:spPr>
          <a:xfrm>
            <a:off x="716323" y="2868213"/>
            <a:ext cx="23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333333"/>
                </a:solidFill>
                <a:effectLst/>
                <a:latin typeface="nyt-franklin"/>
              </a:rPr>
              <a:t>March 30, 2021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8711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24463" y="4294"/>
            <a:ext cx="17353645" cy="1179188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Recognizing “Mis-(Dis) Information.”</a:t>
            </a: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11081" y="1223635"/>
            <a:ext cx="1714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4) Satire or Parody. “Fooling” in fun. </a:t>
            </a:r>
            <a:endParaRPr lang="en-US" sz="6000" b="1" dirty="0">
              <a:solidFill>
                <a:schemeClr val="bg1"/>
              </a:solidFill>
            </a:endParaRP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36CC4-67CF-4758-A08A-C882191A7497}"/>
              </a:ext>
            </a:extLst>
          </p:cNvPr>
          <p:cNvSpPr txBox="1"/>
          <p:nvPr/>
        </p:nvSpPr>
        <p:spPr>
          <a:xfrm>
            <a:off x="76222" y="2362200"/>
            <a:ext cx="167259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NBC: 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“The Late Show with Stephen Colbert” </a:t>
            </a:r>
          </a:p>
          <a:p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CBC: 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“The Tonight Show with Jimmy Fallon” on CBS. </a:t>
            </a:r>
          </a:p>
          <a:p>
            <a:pPr algn="ctr"/>
            <a:r>
              <a:rPr lang="en-US" sz="5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Joe Biden’s first 100 days in office, </a:t>
            </a:r>
          </a:p>
          <a:p>
            <a:pPr algn="ctr"/>
            <a:r>
              <a:rPr lang="en-US" sz="5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Mr. Colbert and Mr. Fallon together featured</a:t>
            </a:r>
          </a:p>
          <a:p>
            <a:pPr algn="ctr"/>
            <a:r>
              <a:rPr lang="en-US" sz="4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 than twice as many jokes about Trump (349) </a:t>
            </a:r>
          </a:p>
          <a:p>
            <a:pPr algn="ctr"/>
            <a:r>
              <a:rPr lang="en-US" sz="6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 they did about Biden  (158)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Colbert’s monologues, zinged the ex-president nearly four times as often as the incumbent (228 to 60).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5C09E-844A-4E7E-8FC7-6E5B465A939F}"/>
              </a:ext>
            </a:extLst>
          </p:cNvPr>
          <p:cNvSpPr txBox="1"/>
          <p:nvPr/>
        </p:nvSpPr>
        <p:spPr>
          <a:xfrm>
            <a:off x="288131" y="9144000"/>
            <a:ext cx="1630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https://www.baltimoresun.com/opinion/op-ed/bs-ed-op-0704-late-night-trump-20210702-bygx3t6wynftdipwdcdg35fzte-story.html</a:t>
            </a:r>
          </a:p>
        </p:txBody>
      </p:sp>
    </p:spTree>
    <p:extLst>
      <p:ext uri="{BB962C8B-B14F-4D97-AF65-F5344CB8AC3E}">
        <p14:creationId xmlns:p14="http://schemas.microsoft.com/office/powerpoint/2010/main" val="4202910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30" y="1524000"/>
            <a:ext cx="11575961" cy="833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thief cometh not, but for to steal, and to kill, and to destroy: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am come that they might have life, and that they might have it more abundantly.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the good shepherd: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good shepherd giveth his 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life for the sheep.”</a:t>
            </a:r>
          </a:p>
          <a:p>
            <a:pPr algn="ctr"/>
            <a:r>
              <a:rPr lang="en-US" sz="5867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10:10,11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932" y="86433"/>
            <a:ext cx="16992600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Satan seeks to Confuse/Contaminate this.</a:t>
            </a:r>
          </a:p>
        </p:txBody>
      </p:sp>
    </p:spTree>
    <p:extLst>
      <p:ext uri="{BB962C8B-B14F-4D97-AF65-F5344CB8AC3E}">
        <p14:creationId xmlns:p14="http://schemas.microsoft.com/office/powerpoint/2010/main" val="3693549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24463" y="4294"/>
            <a:ext cx="17353645" cy="1179188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Recognizing “Mis-(Dis) Information.”</a:t>
            </a: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97631" y="1183481"/>
            <a:ext cx="1714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5) Misleading Content. </a:t>
            </a:r>
            <a:r>
              <a:rPr lang="en-US" sz="6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Twisting information to frame an issue or individual in a certain light.  </a:t>
            </a: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F203E3D5-0067-4179-879E-B5C631E6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3072980"/>
            <a:ext cx="10890867" cy="668062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5B6FF-9D3C-45D7-B5E3-4D558B0BA9C2}"/>
              </a:ext>
            </a:extLst>
          </p:cNvPr>
          <p:cNvSpPr txBox="1"/>
          <p:nvPr/>
        </p:nvSpPr>
        <p:spPr>
          <a:xfrm>
            <a:off x="-1083469" y="3953470"/>
            <a:ext cx="880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Covid Statistics!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03B1C-968E-4873-B159-9E289CB4AC4E}"/>
              </a:ext>
            </a:extLst>
          </p:cNvPr>
          <p:cNvSpPr txBox="1"/>
          <p:nvPr/>
        </p:nvSpPr>
        <p:spPr>
          <a:xfrm>
            <a:off x="-1274167" y="5724982"/>
            <a:ext cx="91841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Covid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</a:rPr>
              <a:t>Reported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</a:rPr>
              <a:t>Deaths!</a:t>
            </a:r>
          </a:p>
        </p:txBody>
      </p:sp>
    </p:spTree>
    <p:extLst>
      <p:ext uri="{BB962C8B-B14F-4D97-AF65-F5344CB8AC3E}">
        <p14:creationId xmlns:p14="http://schemas.microsoft.com/office/powerpoint/2010/main" val="403425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24463" y="4294"/>
            <a:ext cx="17353645" cy="1179188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Recognizing “Mis-(Dis) Information.”</a:t>
            </a:r>
            <a:endParaRPr lang="en-US" altLang="en-US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97631" y="1183481"/>
            <a:ext cx="1714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CC"/>
                </a:solidFill>
              </a:rPr>
              <a:t>6) Imposter Content. 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   </a:t>
            </a:r>
            <a:r>
              <a:rPr lang="en-US" sz="6000" b="1" dirty="0">
                <a:solidFill>
                  <a:srgbClr val="0000CC"/>
                </a:solidFill>
              </a:rPr>
              <a:t>When the author of the content portends to be someone else or impartial!</a:t>
            </a: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5B6FF-9D3C-45D7-B5E3-4D558B0BA9C2}"/>
              </a:ext>
            </a:extLst>
          </p:cNvPr>
          <p:cNvSpPr txBox="1"/>
          <p:nvPr/>
        </p:nvSpPr>
        <p:spPr>
          <a:xfrm>
            <a:off x="589459" y="4065431"/>
            <a:ext cx="15925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Who funds the “fact checkers?”</a:t>
            </a:r>
          </a:p>
          <a:p>
            <a:pPr algn="ctr"/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59502-A422-43FE-89E3-59E61291BA15}"/>
              </a:ext>
            </a:extLst>
          </p:cNvPr>
          <p:cNvSpPr txBox="1"/>
          <p:nvPr/>
        </p:nvSpPr>
        <p:spPr>
          <a:xfrm>
            <a:off x="1389559" y="5869870"/>
            <a:ext cx="14325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Who “fact Checks” them?</a:t>
            </a:r>
          </a:p>
        </p:txBody>
      </p:sp>
    </p:spTree>
    <p:extLst>
      <p:ext uri="{BB962C8B-B14F-4D97-AF65-F5344CB8AC3E}">
        <p14:creationId xmlns:p14="http://schemas.microsoft.com/office/powerpoint/2010/main" val="91492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33405" y="152400"/>
            <a:ext cx="17145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6) Imposter Content.  </a:t>
            </a:r>
            <a:r>
              <a:rPr lang="en-US" sz="5400" b="1" dirty="0">
                <a:solidFill>
                  <a:schemeClr val="bg1"/>
                </a:solidFill>
              </a:rPr>
              <a:t>When the author of the content portends to be someone else or impartial!</a:t>
            </a:r>
          </a:p>
          <a:p>
            <a:r>
              <a:rPr lang="en-US" sz="6000" b="1" dirty="0">
                <a:solidFill>
                  <a:srgbClr val="0000CC"/>
                </a:solidFill>
              </a:rPr>
              <a:t>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5B6FF-9D3C-45D7-B5E3-4D558B0BA9C2}"/>
              </a:ext>
            </a:extLst>
          </p:cNvPr>
          <p:cNvSpPr txBox="1"/>
          <p:nvPr/>
        </p:nvSpPr>
        <p:spPr>
          <a:xfrm>
            <a:off x="161858" y="1861139"/>
            <a:ext cx="17145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Fauci as the National Covid spokesman </a:t>
            </a:r>
          </a:p>
          <a:p>
            <a:pPr algn="ctr"/>
            <a:r>
              <a:rPr lang="en-US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his organization (NHI) funded the research ($600,000) at the Wuhan lab!?!?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266E0-8C90-4B9D-A1BD-0DE6926D84C2}"/>
              </a:ext>
            </a:extLst>
          </p:cNvPr>
          <p:cNvSpPr txBox="1"/>
          <p:nvPr/>
        </p:nvSpPr>
        <p:spPr>
          <a:xfrm>
            <a:off x="97631" y="9067800"/>
            <a:ext cx="1752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https://www.dailymail.co.uk/news/article-9823791/Fauci-defends-U-S-funding-research-Wuhan-lab-says-negligent-not-so.html</a:t>
            </a:r>
          </a:p>
        </p:txBody>
      </p:sp>
      <p:pic>
        <p:nvPicPr>
          <p:cNvPr id="1026" name="Picture 2" descr="Is Sen. Rand Paul or Dr. Fauci Right About Gain-of ...">
            <a:extLst>
              <a:ext uri="{FF2B5EF4-FFF2-40B4-BE49-F238E27FC236}">
                <a16:creationId xmlns:a16="http://schemas.microsoft.com/office/drawing/2014/main" id="{3D3ACAFE-05FB-4E06-8FE3-B8F14624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31" y="4723461"/>
            <a:ext cx="9170126" cy="43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04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7) Fabricated Content. 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Completely false and designed to deceive.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Gen. 3:4,5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“Ye shall not die… ye shall be as gods” 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16EE-8F3E-4BCD-A811-C4883805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1" y="3657600"/>
            <a:ext cx="13986798" cy="5491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226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7) Fabricated Content. 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Completely false and designed to deceive. </a:t>
            </a:r>
          </a:p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64E9C-AF6E-4BD4-BD75-579AF021904C}"/>
              </a:ext>
            </a:extLst>
          </p:cNvPr>
          <p:cNvSpPr txBox="1"/>
          <p:nvPr/>
        </p:nvSpPr>
        <p:spPr>
          <a:xfrm>
            <a:off x="-169069" y="2274630"/>
            <a:ext cx="1729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“Russian Collusion” was the national narrative for 4 years!</a:t>
            </a:r>
          </a:p>
        </p:txBody>
      </p:sp>
      <p:pic>
        <p:nvPicPr>
          <p:cNvPr id="5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2727D63-38E9-44A7-8FAC-833CF211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3197960"/>
            <a:ext cx="13487399" cy="6630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334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8) Propaganda.  </a:t>
            </a:r>
            <a:r>
              <a:rPr lang="en-US" sz="6000" b="1" i="1" dirty="0">
                <a:solidFill>
                  <a:srgbClr val="0000CC"/>
                </a:solidFill>
              </a:rPr>
              <a:t>Content is used to create or       </a:t>
            </a:r>
          </a:p>
          <a:p>
            <a:r>
              <a:rPr lang="en-US" sz="6000" b="1" i="1" dirty="0">
                <a:solidFill>
                  <a:srgbClr val="0000CC"/>
                </a:solidFill>
              </a:rPr>
              <a:t>        manage values, attitudes, or ideas.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5B6FF-9D3C-45D7-B5E3-4D558B0BA9C2}"/>
              </a:ext>
            </a:extLst>
          </p:cNvPr>
          <p:cNvSpPr txBox="1"/>
          <p:nvPr/>
        </p:nvSpPr>
        <p:spPr>
          <a:xfrm>
            <a:off x="195263" y="2274630"/>
            <a:ext cx="16933068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“If you tell a lie big enough and keep repeating it, people will eventually come to believe it. </a:t>
            </a:r>
          </a:p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The lie can be maintained only for such time as the State can shield the people from the political, economic and/or military consequences of the lie. </a:t>
            </a:r>
          </a:p>
          <a:p>
            <a:pPr algn="ctr"/>
            <a:r>
              <a:rPr lang="en-US" sz="4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thus becomes vitally important for the State to use all of its powers to repress dissent</a:t>
            </a:r>
            <a:r>
              <a:rPr lang="en-US" sz="4800" b="1" i="1" dirty="0">
                <a:solidFill>
                  <a:schemeClr val="bg1"/>
                </a:solidFill>
              </a:rPr>
              <a:t>, for the truth is the mortal enemy of the lie, and thus by extension, </a:t>
            </a:r>
          </a:p>
          <a:p>
            <a:pPr algn="ctr"/>
            <a:r>
              <a:rPr lang="en-US" sz="5400" b="1" i="1" dirty="0">
                <a:solidFill>
                  <a:srgbClr val="0000CC"/>
                </a:solidFill>
              </a:rPr>
              <a:t>the truth is the greatest enemy of the State.”</a:t>
            </a:r>
          </a:p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Joseph Goebbels</a:t>
            </a:r>
          </a:p>
        </p:txBody>
      </p:sp>
    </p:spTree>
    <p:extLst>
      <p:ext uri="{BB962C8B-B14F-4D97-AF65-F5344CB8AC3E}">
        <p14:creationId xmlns:p14="http://schemas.microsoft.com/office/powerpoint/2010/main" val="280342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8) Propaganda.  </a:t>
            </a:r>
            <a:r>
              <a:rPr lang="en-US" sz="6000" b="1" i="1" dirty="0">
                <a:solidFill>
                  <a:srgbClr val="0000CC"/>
                </a:solidFill>
              </a:rPr>
              <a:t>Content used to create or </a:t>
            </a:r>
          </a:p>
          <a:p>
            <a:r>
              <a:rPr lang="en-US" sz="6000" b="1" i="1" dirty="0">
                <a:solidFill>
                  <a:srgbClr val="0000CC"/>
                </a:solidFill>
              </a:rPr>
              <a:t>    manage values and/or ideas &amp; information.</a:t>
            </a:r>
            <a:endParaRPr lang="en-US" sz="8000" b="1" i="1" dirty="0">
              <a:solidFill>
                <a:srgbClr val="0000CC"/>
              </a:solidFill>
            </a:endParaRPr>
          </a:p>
        </p:txBody>
      </p:sp>
      <p:pic>
        <p:nvPicPr>
          <p:cNvPr id="7170" name="Picture 2" descr="A group of people dancing in a room&#10;&#10;Description automatically generated with medium confidence">
            <a:extLst>
              <a:ext uri="{FF2B5EF4-FFF2-40B4-BE49-F238E27FC236}">
                <a16:creationId xmlns:a16="http://schemas.microsoft.com/office/drawing/2014/main" id="{BDC931EB-D5A0-4575-9430-C5365BB4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" y="3886200"/>
            <a:ext cx="8446567" cy="541462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0CF85-8716-483F-9254-E79E0337BE17}"/>
              </a:ext>
            </a:extLst>
          </p:cNvPr>
          <p:cNvSpPr txBox="1"/>
          <p:nvPr/>
        </p:nvSpPr>
        <p:spPr>
          <a:xfrm>
            <a:off x="364331" y="2424522"/>
            <a:ext cx="1615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These are Armed Insurrectionists</a:t>
            </a:r>
          </a:p>
        </p:txBody>
      </p:sp>
      <p:pic>
        <p:nvPicPr>
          <p:cNvPr id="10242" name="Picture 2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1E69B17-6319-4D3C-8A2A-5DC5BB04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63" y="3825240"/>
            <a:ext cx="8670132" cy="578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2132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8) Propaganda.  </a:t>
            </a:r>
            <a:r>
              <a:rPr lang="en-US" sz="4400" b="1" dirty="0">
                <a:solidFill>
                  <a:srgbClr val="0000CC"/>
                </a:solidFill>
              </a:rPr>
              <a:t>Content used to create, manage values</a:t>
            </a:r>
            <a:endParaRPr lang="en-US" sz="6000" b="1" dirty="0">
              <a:solidFill>
                <a:srgbClr val="0000CC"/>
              </a:solidFill>
            </a:endParaRPr>
          </a:p>
        </p:txBody>
      </p:sp>
      <p:pic>
        <p:nvPicPr>
          <p:cNvPr id="8194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AD4C336-350B-44B3-BE1C-0E418B4B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71" y="2417756"/>
            <a:ext cx="8884291" cy="73358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1F887-5081-43E3-82D1-7AB3CC03B8CD}"/>
              </a:ext>
            </a:extLst>
          </p:cNvPr>
          <p:cNvSpPr txBox="1"/>
          <p:nvPr/>
        </p:nvSpPr>
        <p:spPr>
          <a:xfrm>
            <a:off x="28302" y="1092251"/>
            <a:ext cx="14613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These are Peaceful Protestors</a:t>
            </a:r>
          </a:p>
        </p:txBody>
      </p:sp>
      <p:pic>
        <p:nvPicPr>
          <p:cNvPr id="9218" name="Picture 2" descr="A picture containing building, outdoor, road, person&#10;&#10;Description automatically generated">
            <a:extLst>
              <a:ext uri="{FF2B5EF4-FFF2-40B4-BE49-F238E27FC236}">
                <a16:creationId xmlns:a16="http://schemas.microsoft.com/office/drawing/2014/main" id="{5C32D9B6-922A-43C6-8B58-0F1BB28F1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6" y="2411316"/>
            <a:ext cx="8670130" cy="7335845"/>
          </a:xfrm>
          <a:prstGeom prst="rect">
            <a:avLst/>
          </a:prstGeom>
          <a:noFill/>
        </p:spPr>
      </p:pic>
      <p:pic>
        <p:nvPicPr>
          <p:cNvPr id="11266" name="Picture 2" descr="A picture containing person, outdoor, military uniform, people&#10;&#10;Description automatically generated">
            <a:extLst>
              <a:ext uri="{FF2B5EF4-FFF2-40B4-BE49-F238E27FC236}">
                <a16:creationId xmlns:a16="http://schemas.microsoft.com/office/drawing/2014/main" id="{B94E10B0-DD1A-4B79-A62D-AE649C86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88" y="2774156"/>
            <a:ext cx="10635343" cy="6979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551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195263" y="224181"/>
            <a:ext cx="1714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</a:rPr>
              <a:t>8) Propaganda.  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9C6F22-2960-4F53-8B9B-50C4AE897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4" t="28125" r="65820" b="40316"/>
          <a:stretch/>
        </p:blipFill>
        <p:spPr>
          <a:xfrm>
            <a:off x="195263" y="1447800"/>
            <a:ext cx="16389018" cy="55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15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0131" y="679465"/>
            <a:ext cx="0" cy="52019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37713" y="6589932"/>
            <a:ext cx="16269002" cy="2622941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748214" y="6775882"/>
            <a:ext cx="15843831" cy="23091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700" b="1" dirty="0">
                <a:latin typeface="+mj-lt"/>
                <a:ea typeface="+mj-ea"/>
                <a:cs typeface="+mj-cs"/>
              </a:rPr>
              <a:t>Why doesn’t this apply to experimental “gene therapy” vaccines?</a:t>
            </a:r>
          </a:p>
        </p:txBody>
      </p:sp>
      <p:pic>
        <p:nvPicPr>
          <p:cNvPr id="3074" name="Picture 2" descr="Democrats Divided on Abortion Strategy as They Look to ...">
            <a:extLst>
              <a:ext uri="{FF2B5EF4-FFF2-40B4-BE49-F238E27FC236}">
                <a16:creationId xmlns:a16="http://schemas.microsoft.com/office/drawing/2014/main" id="{464F56ED-4E11-4AC0-B4F4-5A92EAC5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81" y="690604"/>
            <a:ext cx="7759764" cy="51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ealing Roe One Law At A Time - PopularResistance.Org">
            <a:extLst>
              <a:ext uri="{FF2B5EF4-FFF2-40B4-BE49-F238E27FC236}">
                <a16:creationId xmlns:a16="http://schemas.microsoft.com/office/drawing/2014/main" id="{89FEF1DA-4324-43E0-97A6-D2EA169D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317" y="719704"/>
            <a:ext cx="7759763" cy="51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2922" y="8161693"/>
            <a:ext cx="11054417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347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11718132" cy="7971413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were deceived by and actually following this “thief” and therefore rejecting the “Good Shepherd”.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But ye believe not, because ye are not of my sheep, as I said unto you.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sheep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my voice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know them,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follow me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61F07D-59D2-4619-812F-CA39EA9E5982}"/>
              </a:ext>
            </a:extLst>
          </p:cNvPr>
          <p:cNvSpPr txBox="1"/>
          <p:nvPr/>
        </p:nvSpPr>
        <p:spPr>
          <a:xfrm>
            <a:off x="173831" y="-87809"/>
            <a:ext cx="16992600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Some still doubted this truth (Jn 10) </a:t>
            </a:r>
          </a:p>
        </p:txBody>
      </p:sp>
    </p:spTree>
    <p:extLst>
      <p:ext uri="{BB962C8B-B14F-4D97-AF65-F5344CB8AC3E}">
        <p14:creationId xmlns:p14="http://schemas.microsoft.com/office/powerpoint/2010/main" val="2414591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-169069" y="152400"/>
            <a:ext cx="1714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CC"/>
                </a:solidFill>
              </a:rPr>
              <a:t>9) Sponsored Content.   </a:t>
            </a:r>
            <a:r>
              <a:rPr lang="en-US" sz="6600" b="1" dirty="0">
                <a:solidFill>
                  <a:schemeClr val="bg1"/>
                </a:solidFill>
              </a:rPr>
              <a:t>Advertising or PR. Disguised as editorial Content</a:t>
            </a:r>
            <a:r>
              <a:rPr lang="en-US" sz="60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 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763A2-8973-41A1-869E-514BDF58F417}"/>
              </a:ext>
            </a:extLst>
          </p:cNvPr>
          <p:cNvSpPr txBox="1"/>
          <p:nvPr/>
        </p:nvSpPr>
        <p:spPr>
          <a:xfrm>
            <a:off x="135731" y="2362200"/>
            <a:ext cx="112104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“The WHO Director-General (DG) has been an outspoken advocate for the Chinese government’s COVID-19 response….</a:t>
            </a:r>
          </a:p>
          <a:p>
            <a:pPr algn="ctr"/>
            <a:r>
              <a:rPr lang="en-US" sz="4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Tedros commended China …and praised the country’s top leadership for its</a:t>
            </a:r>
          </a:p>
          <a:p>
            <a:pPr algn="ctr"/>
            <a:r>
              <a:rPr lang="en-US" sz="4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“openness to sharing information”. </a:t>
            </a:r>
            <a:endParaRPr lang="en-US" sz="40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08F40-1221-46FD-9D86-C8A07220E6D0}"/>
              </a:ext>
            </a:extLst>
          </p:cNvPr>
          <p:cNvSpPr txBox="1"/>
          <p:nvPr/>
        </p:nvSpPr>
        <p:spPr>
          <a:xfrm>
            <a:off x="5088731" y="9168825"/>
            <a:ext cx="1165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https://www.cfr.org/blog/who-and-china-dereliction-duty</a:t>
            </a:r>
          </a:p>
        </p:txBody>
      </p:sp>
      <p:pic>
        <p:nvPicPr>
          <p:cNvPr id="13314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9399885-3066-42A4-9567-13179A12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22" y="2057400"/>
            <a:ext cx="5772150" cy="38481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7E110-B939-41B9-9AF0-5E25D9368FFA}"/>
              </a:ext>
            </a:extLst>
          </p:cNvPr>
          <p:cNvSpPr txBox="1"/>
          <p:nvPr/>
        </p:nvSpPr>
        <p:spPr>
          <a:xfrm>
            <a:off x="59531" y="6403538"/>
            <a:ext cx="16687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Yet in Wuhan, the epicenter of the Covid outbreak, Chinese officials were busy arresting and punishing citizens for “spreading rumors”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68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19B031-4668-4136-B942-EC8F0FACF787}"/>
              </a:ext>
            </a:extLst>
          </p:cNvPr>
          <p:cNvSpPr txBox="1"/>
          <p:nvPr/>
        </p:nvSpPr>
        <p:spPr>
          <a:xfrm>
            <a:off x="288131" y="152400"/>
            <a:ext cx="1714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</a:rPr>
              <a:t>10) Error: When Established news </a:t>
            </a:r>
          </a:p>
          <a:p>
            <a:r>
              <a:rPr lang="en-US" sz="6600" b="1" dirty="0">
                <a:solidFill>
                  <a:srgbClr val="0000CC"/>
                </a:solidFill>
              </a:rPr>
              <a:t>        organizations make mistakes. </a:t>
            </a:r>
            <a:endParaRPr lang="en-US" sz="6000" b="1" dirty="0">
              <a:solidFill>
                <a:schemeClr val="bg1"/>
              </a:solidFill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  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13CF0-3C27-4E66-BC8B-EADD5D77C53D}"/>
              </a:ext>
            </a:extLst>
          </p:cNvPr>
          <p:cNvSpPr txBox="1"/>
          <p:nvPr/>
        </p:nvSpPr>
        <p:spPr>
          <a:xfrm>
            <a:off x="8030051" y="2438400"/>
            <a:ext cx="87858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333333"/>
                </a:solidFill>
                <a:effectLst/>
                <a:latin typeface="itc-slimbach"/>
              </a:rPr>
              <a:t>“But the rest of the video—nearly two hours of additional footage showing what happened before and after the encounter—adds important context that strongly contradicts the media's narrative.”</a:t>
            </a:r>
            <a:endParaRPr lang="en-US" sz="5400" b="1" i="1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7D9F72-82C3-42F2-BDCF-ED783C20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3" t="14804" r="68896" b="7894"/>
          <a:stretch/>
        </p:blipFill>
        <p:spPr>
          <a:xfrm>
            <a:off x="13811" y="2209800"/>
            <a:ext cx="7741920" cy="75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11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B7E9789-8EF0-402B-ABA6-2381224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69" y="0"/>
            <a:ext cx="6899275" cy="97536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E93E55-4156-4BA7-A514-ACFA7AB8FA2C}"/>
              </a:ext>
            </a:extLst>
          </p:cNvPr>
          <p:cNvSpPr txBox="1"/>
          <p:nvPr/>
        </p:nvSpPr>
        <p:spPr>
          <a:xfrm>
            <a:off x="6841331" y="228600"/>
            <a:ext cx="1021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</a:rPr>
              <a:t>This list comes from </a:t>
            </a:r>
            <a:r>
              <a:rPr lang="en-US" sz="4800" b="1" dirty="0" err="1">
                <a:solidFill>
                  <a:srgbClr val="0000CC"/>
                </a:solidFill>
              </a:rPr>
              <a:t>Groundviews</a:t>
            </a:r>
            <a:endParaRPr lang="en-US" sz="4800" b="1" dirty="0">
              <a:solidFill>
                <a:srgbClr val="0000CC"/>
              </a:solidFill>
            </a:endParaRPr>
          </a:p>
          <a:p>
            <a:pPr algn="ctr"/>
            <a:r>
              <a:rPr lang="en-US" sz="4800" b="1" dirty="0">
                <a:solidFill>
                  <a:srgbClr val="0000CC"/>
                </a:solidFill>
              </a:rPr>
              <a:t>A citizens journalism website based in Sri Lanka.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B2CBC-0B42-4510-9F9A-EDC014A50E1F}"/>
              </a:ext>
            </a:extLst>
          </p:cNvPr>
          <p:cNvSpPr txBox="1"/>
          <p:nvPr/>
        </p:nvSpPr>
        <p:spPr>
          <a:xfrm>
            <a:off x="7908131" y="5562600"/>
            <a:ext cx="87913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</a:rPr>
              <a:t>“Stop the Spread of Misinformation.</a:t>
            </a:r>
          </a:p>
          <a:p>
            <a:pPr algn="ctr"/>
            <a:r>
              <a:rPr lang="en-US" sz="6000" b="1" dirty="0">
                <a:solidFill>
                  <a:srgbClr val="0000CC"/>
                </a:solidFill>
              </a:rPr>
              <a:t>Think before you share, react or respond.</a:t>
            </a:r>
            <a:endParaRPr lang="en-US" sz="1200" b="1" dirty="0">
              <a:solidFill>
                <a:srgbClr val="0000CC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B5FD1E-F6C0-45F0-8D4B-7D97BE7E05E6}"/>
              </a:ext>
            </a:extLst>
          </p:cNvPr>
          <p:cNvCxnSpPr/>
          <p:nvPr/>
        </p:nvCxnSpPr>
        <p:spPr bwMode="auto">
          <a:xfrm flipH="1">
            <a:off x="2802731" y="6781800"/>
            <a:ext cx="5943600" cy="2133600"/>
          </a:xfrm>
          <a:prstGeom prst="straightConnector1">
            <a:avLst/>
          </a:prstGeom>
          <a:solidFill>
            <a:srgbClr val="988C81"/>
          </a:solidFill>
          <a:ln w="762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9219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2" y="-152400"/>
            <a:ext cx="17204531" cy="9195081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Disinformation leads us to distrust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therefore, </a:t>
            </a:r>
            <a:r>
              <a:rPr lang="en-US" altLang="en-US" sz="8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truth.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8:44-45 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“Ye are of your father the devil,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lusts of your father ye will do.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a murderer from the beginning, and abode not in the truth, because there is no truth in him.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he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speaketh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lie, he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speaketh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his own: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he is a liar, and the father of it.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because I tell you the truth,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believe me not.” </a:t>
            </a:r>
          </a:p>
        </p:txBody>
      </p:sp>
    </p:spTree>
    <p:extLst>
      <p:ext uri="{BB962C8B-B14F-4D97-AF65-F5344CB8AC3E}">
        <p14:creationId xmlns:p14="http://schemas.microsoft.com/office/powerpoint/2010/main" val="2097569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2" y="-152400"/>
            <a:ext cx="17204531" cy="9195081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Satan as </a:t>
            </a: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god of this world”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Cor. 4:4; 1 Jn. 2:16-18) 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has contaminated our society with deception.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Jn 5:19 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whole world lieth in wickedness”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Ponēros</a:t>
            </a:r>
            <a:r>
              <a:rPr lang="en-US" altLang="en-US" sz="7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 evil, diseased, hurtful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 effect and influence)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our world is so diseased with deceit;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“Know” for sure? </a:t>
            </a:r>
          </a:p>
          <a:p>
            <a:pPr marL="6350" indent="0">
              <a:spcBef>
                <a:spcPts val="0"/>
              </a:spcBef>
              <a:buNone/>
            </a:pP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7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2" y="-26126"/>
            <a:ext cx="17204531" cy="7284720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So what can we “Know” for sure?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Jn 5:19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“And </a:t>
            </a:r>
            <a:r>
              <a:rPr lang="en-US" alt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know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are of God,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and the whole </a:t>
            </a:r>
            <a:r>
              <a:rPr lang="en-US" alt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world lieth in wickedness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350" indent="0" algn="ctr">
              <a:spcBef>
                <a:spcPts val="0"/>
              </a:spcBef>
              <a:buNone/>
            </a:pPr>
            <a:endParaRPr lang="en-US" altLang="en-US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know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Son of God is come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given us an understanding</a:t>
            </a: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we may </a:t>
            </a:r>
            <a:r>
              <a:rPr lang="en-US" alt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 him that is true</a:t>
            </a: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are in him that is true</a:t>
            </a: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350" indent="0">
              <a:spcBef>
                <a:spcPts val="0"/>
              </a:spcBef>
              <a:buNone/>
            </a:pP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09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6DC235-DFFE-4405-A03E-7B834D3978FC}"/>
              </a:ext>
            </a:extLst>
          </p:cNvPr>
          <p:cNvSpPr txBox="1"/>
          <p:nvPr/>
        </p:nvSpPr>
        <p:spPr>
          <a:xfrm>
            <a:off x="440531" y="3685118"/>
            <a:ext cx="103465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algn="ctr">
              <a:spcBef>
                <a:spcPts val="0"/>
              </a:spcBef>
            </a:pP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this is the victory that </a:t>
            </a:r>
            <a:r>
              <a:rPr lang="en-US" alt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overcometh</a:t>
            </a: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world, </a:t>
            </a:r>
          </a:p>
          <a:p>
            <a:pPr marL="6350" algn="ctr">
              <a:spcBef>
                <a:spcPts val="0"/>
              </a:spcBef>
            </a:pPr>
            <a:r>
              <a:rPr lang="en-US" altLang="en-US" sz="9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even our faith.”</a:t>
            </a:r>
            <a:endParaRPr lang="en-US" altLang="en-US" sz="8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938E1-A886-4808-A874-9DADC8A0CA82}"/>
              </a:ext>
            </a:extLst>
          </p:cNvPr>
          <p:cNvSpPr txBox="1"/>
          <p:nvPr/>
        </p:nvSpPr>
        <p:spPr>
          <a:xfrm>
            <a:off x="175209" y="7438686"/>
            <a:ext cx="13716000" cy="1323439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8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8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pistis</a:t>
            </a:r>
            <a:r>
              <a:rPr lang="en-US" altLang="en-US" sz="8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conviction, confidence)</a:t>
            </a:r>
            <a:endParaRPr lang="en-US" sz="8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C9B54-7BD3-480B-B25B-5FBE4FCEB71A}"/>
              </a:ext>
            </a:extLst>
          </p:cNvPr>
          <p:cNvSpPr txBox="1"/>
          <p:nvPr/>
        </p:nvSpPr>
        <p:spPr>
          <a:xfrm>
            <a:off x="211931" y="145688"/>
            <a:ext cx="11811000" cy="3539430"/>
          </a:xfrm>
          <a:prstGeom prst="rect">
            <a:avLst/>
          </a:prstGeom>
          <a:solidFill>
            <a:schemeClr val="tx1">
              <a:alpha val="62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marL="6350">
              <a:spcBef>
                <a:spcPts val="0"/>
              </a:spcBef>
            </a:pPr>
            <a:r>
              <a:rPr lang="en-US" alt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Jn 5:4 </a:t>
            </a:r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whatsoever is born of    </a:t>
            </a:r>
          </a:p>
          <a:p>
            <a:pPr marL="6350">
              <a:spcBef>
                <a:spcPts val="0"/>
              </a:spcBef>
            </a:pP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God </a:t>
            </a:r>
            <a:r>
              <a:rPr lang="en-US" alt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overcometh</a:t>
            </a: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world: </a:t>
            </a:r>
          </a:p>
          <a:p>
            <a:pPr marL="6350">
              <a:spcBef>
                <a:spcPts val="0"/>
              </a:spcBef>
            </a:pPr>
            <a:r>
              <a:rPr lang="en-US" alt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 been born again?</a:t>
            </a:r>
            <a:endParaRPr lang="en-US" alt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39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30" y="1524000"/>
            <a:ext cx="11575961" cy="866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thief cometh not, but for to steal, and to kill, and to destroy: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come that they might have life, and that they might have it more abundantly.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am the good shepherd: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good shepherd giveth his </a:t>
            </a:r>
          </a:p>
          <a:p>
            <a:pPr algn="ctr"/>
            <a:r>
              <a:rPr lang="en-US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life for the sheep.”</a:t>
            </a:r>
          </a:p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10:10,11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932" y="86433"/>
            <a:ext cx="16992600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will you place your faith (confidence)?</a:t>
            </a:r>
          </a:p>
        </p:txBody>
      </p:sp>
    </p:spTree>
    <p:extLst>
      <p:ext uri="{BB962C8B-B14F-4D97-AF65-F5344CB8AC3E}">
        <p14:creationId xmlns:p14="http://schemas.microsoft.com/office/powerpoint/2010/main" val="1078527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1" y="0"/>
            <a:ext cx="17068800" cy="8077298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buNone/>
            </a:pPr>
            <a:r>
              <a:rPr lang="en-US" alt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ever been Deceived?</a:t>
            </a:r>
          </a:p>
          <a:p>
            <a:pPr marL="6350" indent="0" algn="ctr">
              <a:buNone/>
            </a:pPr>
            <a:r>
              <a:rPr lang="en-US" alt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ever been misunderstood?  </a:t>
            </a:r>
          </a:p>
          <a:p>
            <a:pPr marL="6350" indent="0" algn="ctr">
              <a:spcBef>
                <a:spcPts val="3200"/>
              </a:spcBef>
              <a:buNone/>
            </a:pPr>
            <a:r>
              <a:rPr lang="en-US" altLang="en-US" sz="6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your words, actions, or intentions ever been misjudged, misrepresented or misinterpreted</a:t>
            </a:r>
          </a:p>
          <a:p>
            <a:pPr marL="6350" indent="0" algn="ctr">
              <a:spcBef>
                <a:spcPts val="3200"/>
              </a:spcBef>
              <a:buNone/>
            </a:pPr>
            <a:r>
              <a:rPr lang="en-US" alt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such a way as to misrepresent you</a:t>
            </a:r>
            <a:r>
              <a:rPr lang="en-US" altLang="en-US" sz="8000" b="1" i="1" dirty="0">
                <a:solidFill>
                  <a:schemeClr val="bg1"/>
                </a:solidFill>
              </a:rPr>
              <a:t>?  </a:t>
            </a:r>
          </a:p>
          <a:p>
            <a:pPr marL="6350" indent="0" algn="ctr">
              <a:buNone/>
            </a:pPr>
            <a:r>
              <a:rPr lang="en-US" altLang="en-US" sz="8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God ever feels that way?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1" y="228600"/>
            <a:ext cx="16967457" cy="774709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buNone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greatest needs of the human heart is to need to be “understood”! </a:t>
            </a:r>
          </a:p>
          <a:p>
            <a:pPr marL="6350" indent="0">
              <a:spcBef>
                <a:spcPts val="32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    Where do you think this need comes from? </a:t>
            </a:r>
          </a:p>
          <a:p>
            <a:pPr marL="6350" indent="0" algn="ctr">
              <a:spcBef>
                <a:spcPts val="3200"/>
              </a:spcBef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There have never been more ways to share  information and so little “Communication”!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334" b="1" i="1" dirty="0"/>
              <a:t> </a:t>
            </a:r>
            <a:r>
              <a:rPr lang="en-US" alt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Whether we use text, snap chat, twitter, tweet, email, voice mail, snail mail, phone calls, or “Face to Face”,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share enough information</a:t>
            </a:r>
            <a:endParaRPr lang="en-US" alt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i="1" dirty="0">
                <a:solidFill>
                  <a:schemeClr val="bg1"/>
                </a:solidFill>
              </a:rPr>
              <a:t> so that we can be</a:t>
            </a:r>
            <a:r>
              <a:rPr lang="en-US" altLang="en-US" sz="7200" b="1" i="1" dirty="0"/>
              <a:t> </a:t>
            </a:r>
            <a:r>
              <a:rPr lang="en-US" altLang="en-US" sz="72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understood!</a:t>
            </a:r>
            <a:endParaRPr lang="en-US" altLang="en-US" sz="6600" b="1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184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5731" y="228600"/>
            <a:ext cx="16967457" cy="774709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In much the same way, God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sundry times and divers manners” </a:t>
            </a:r>
            <a:r>
              <a:rPr lang="en-US" b="1" dirty="0"/>
              <a:t>(Heb. 1:3) </a:t>
            </a:r>
            <a:r>
              <a:rPr lang="en-US" b="1" dirty="0">
                <a:solidFill>
                  <a:schemeClr val="bg1"/>
                </a:solidFill>
              </a:rPr>
              <a:t>speaks to us, seeking to be “understood’”.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</a:rPr>
              <a:t>Since we’re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“Laborers together with God”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Cor. 3:9) 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has the responsibility to communicate     </a:t>
            </a:r>
          </a:p>
          <a:p>
            <a:pPr marL="6349" indent="0">
              <a:spcBef>
                <a:spcPts val="0"/>
              </a:spcBef>
              <a:buNone/>
            </a:pP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what He expects from us. 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responsibility to:</a:t>
            </a:r>
          </a:p>
          <a:p>
            <a:pPr marL="6349" indent="0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72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72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 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Him.</a:t>
            </a:r>
          </a:p>
          <a:p>
            <a:pPr marL="6349" indent="0">
              <a:spcBef>
                <a:spcPts val="0"/>
              </a:spcBef>
              <a:buNone/>
            </a:pPr>
            <a:r>
              <a:rPr lang="en-US" altLang="en-US" sz="6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It’s in these 2 areas that Satan works hardest.</a:t>
            </a:r>
          </a:p>
          <a:p>
            <a:pPr marL="6349" indent="0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5334" b="1" i="1" dirty="0"/>
          </a:p>
        </p:txBody>
      </p:sp>
    </p:spTree>
    <p:extLst>
      <p:ext uri="{BB962C8B-B14F-4D97-AF65-F5344CB8AC3E}">
        <p14:creationId xmlns:p14="http://schemas.microsoft.com/office/powerpoint/2010/main" val="4235112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6465" y="1066800"/>
            <a:ext cx="17204531" cy="5083935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Satan manipulates/distorts truth. 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He’s the “Father of lies” </a:t>
            </a:r>
            <a:r>
              <a:rPr lang="en-US" alt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(Jn 8:44)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He’s a master of manipulation &amp; m</a:t>
            </a:r>
            <a:r>
              <a:rPr lang="en-US" altLang="en-US" sz="6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isinformation.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 3:1 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serpent was more </a:t>
            </a:r>
            <a:r>
              <a:rPr lang="en-US" alt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subtle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any…</a:t>
            </a:r>
          </a:p>
          <a:p>
            <a:pPr marL="6350" indent="0" algn="ctr">
              <a:spcBef>
                <a:spcPts val="0"/>
              </a:spcBef>
              <a:buNone/>
            </a:pP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 algn="ctr">
              <a:spcBef>
                <a:spcPts val="0"/>
              </a:spcBef>
              <a:buNone/>
            </a:pP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49AF629B-1571-4142-B5A0-449DF63A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30" y="5354040"/>
            <a:ext cx="8292418" cy="450224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299DB-2266-4C49-B0C0-96847712C64A}"/>
              </a:ext>
            </a:extLst>
          </p:cNvPr>
          <p:cNvSpPr txBox="1"/>
          <p:nvPr/>
        </p:nvSpPr>
        <p:spPr>
          <a:xfrm>
            <a:off x="135664" y="5181600"/>
            <a:ext cx="874961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Ārûm</a:t>
            </a: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cunning, crafty, </a:t>
            </a:r>
            <a:r>
              <a:rPr lang="en-US" altLang="en-US" sz="60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prudent!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said to the woman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Yea, Hath God said…?”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E7DEDB-D42A-42DC-B73E-90C30E7B3A88}"/>
              </a:ext>
            </a:extLst>
          </p:cNvPr>
          <p:cNvSpPr txBox="1"/>
          <p:nvPr/>
        </p:nvSpPr>
        <p:spPr>
          <a:xfrm>
            <a:off x="364331" y="312127"/>
            <a:ext cx="166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Does He keep us from Recognizing &amp; Responding to God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4771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5894" y="-7513"/>
            <a:ext cx="17204531" cy="3131713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 algn="ctr">
              <a:spcBef>
                <a:spcPts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Since He’s “subtle” he knows that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Lies must be disguised to be believed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 Dictionary defines Disinformation as: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“false information which is intended to mislead, 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5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6AE5859-7EFE-4F07-97F8-EA0D957D0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9"/>
          <a:stretch/>
        </p:blipFill>
        <p:spPr bwMode="auto">
          <a:xfrm>
            <a:off x="8422469" y="5867400"/>
            <a:ext cx="8917796" cy="38862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771F80-8350-4D76-B77B-E667567389E1}"/>
              </a:ext>
            </a:extLst>
          </p:cNvPr>
          <p:cNvSpPr txBox="1"/>
          <p:nvPr/>
        </p:nvSpPr>
        <p:spPr>
          <a:xfrm>
            <a:off x="551545" y="3940213"/>
            <a:ext cx="16788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especially propaganda issued by a government organization to a rival power or the media.” </a:t>
            </a:r>
            <a:endParaRPr lang="en-US" altLang="en-US" sz="1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Jefferey Jaxen is an independent, open source ...">
            <a:extLst>
              <a:ext uri="{FF2B5EF4-FFF2-40B4-BE49-F238E27FC236}">
                <a16:creationId xmlns:a16="http://schemas.microsoft.com/office/drawing/2014/main" id="{399F661F-9007-4717-97BE-5E6DD548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67400"/>
            <a:ext cx="874304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77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114" y="21465"/>
            <a:ext cx="17204531" cy="9195081"/>
          </a:xfrm>
          <a:ln/>
        </p:spPr>
        <p:txBody>
          <a:bodyPr vert="horz" wrap="square" lIns="50800" tIns="50800" rIns="414514" bIns="50800" numCol="1" anchor="t" anchorCtr="0" compatLnSpc="1">
            <a:prstTxWarp prst="textNoShape">
              <a:avLst/>
            </a:prstTxWarp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Lies must be </a:t>
            </a:r>
            <a:r>
              <a:rPr lang="en-US" altLang="en-US" sz="72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disguised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believed!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How do you “disguise” lies?  </a:t>
            </a:r>
            <a:endParaRPr lang="en-US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1) Mingle </a:t>
            </a:r>
            <a:r>
              <a:rPr lang="en-US" altLang="en-US" sz="6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(dress them up) </a:t>
            </a:r>
            <a:r>
              <a:rPr lang="en-US" alt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some truth!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Cor 11:13-15 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“such are false apostles, deceitful workers, transforming themselves into the apostles of Christ.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 </a:t>
            </a:r>
            <a:r>
              <a:rPr lang="en-US" alt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no marvel; for Satan himself is transformed into an angel of light. </a:t>
            </a:r>
          </a:p>
          <a:p>
            <a:pPr marL="6350" indent="0" algn="ctr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 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 it is no great thing if his ministers also be transformed as the ministers of righteousness…”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>
              <a:spcBef>
                <a:spcPts val="0"/>
              </a:spcBef>
              <a:buNone/>
            </a:pP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0">
              <a:spcBef>
                <a:spcPts val="0"/>
              </a:spcBef>
              <a:buNone/>
            </a:pP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65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RadicalTeachings</Template>
  <TotalTime>1200</TotalTime>
  <Pages>0</Pages>
  <Words>2168</Words>
  <Characters>0</Characters>
  <Application>Microsoft Office PowerPoint</Application>
  <PresentationFormat>Custom</PresentationFormat>
  <Lines>0</Lines>
  <Paragraphs>211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itc-slimbach</vt:lpstr>
      <vt:lpstr>Lucida Grande</vt:lpstr>
      <vt:lpstr>nyt-franklin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Keith Peters</cp:lastModifiedBy>
  <cp:revision>39</cp:revision>
  <dcterms:created xsi:type="dcterms:W3CDTF">2014-12-03T16:32:49Z</dcterms:created>
  <dcterms:modified xsi:type="dcterms:W3CDTF">2021-07-31T17:36:36Z</dcterms:modified>
</cp:coreProperties>
</file>