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  <p:sldMasterId id="2147483767" r:id="rId3"/>
    <p:sldMasterId id="2147483710" r:id="rId4"/>
    <p:sldMasterId id="2147483762" r:id="rId5"/>
    <p:sldMasterId id="2147483769" r:id="rId6"/>
  </p:sldMasterIdLst>
  <p:notesMasterIdLst>
    <p:notesMasterId r:id="rId47"/>
  </p:notesMasterIdLst>
  <p:sldIdLst>
    <p:sldId id="256" r:id="rId7"/>
    <p:sldId id="257" r:id="rId8"/>
    <p:sldId id="264" r:id="rId9"/>
    <p:sldId id="302" r:id="rId10"/>
    <p:sldId id="303" r:id="rId11"/>
    <p:sldId id="263" r:id="rId12"/>
    <p:sldId id="266" r:id="rId13"/>
    <p:sldId id="267" r:id="rId14"/>
    <p:sldId id="268" r:id="rId15"/>
    <p:sldId id="269" r:id="rId16"/>
    <p:sldId id="270" r:id="rId17"/>
    <p:sldId id="265" r:id="rId18"/>
    <p:sldId id="273" r:id="rId19"/>
    <p:sldId id="259" r:id="rId20"/>
    <p:sldId id="261" r:id="rId21"/>
    <p:sldId id="274" r:id="rId22"/>
    <p:sldId id="275" r:id="rId23"/>
    <p:sldId id="304" r:id="rId24"/>
    <p:sldId id="305" r:id="rId25"/>
    <p:sldId id="278" r:id="rId26"/>
    <p:sldId id="301" r:id="rId27"/>
    <p:sldId id="280" r:id="rId28"/>
    <p:sldId id="281" r:id="rId29"/>
    <p:sldId id="293" r:id="rId30"/>
    <p:sldId id="292" r:id="rId31"/>
    <p:sldId id="291" r:id="rId32"/>
    <p:sldId id="288" r:id="rId33"/>
    <p:sldId id="283" r:id="rId34"/>
    <p:sldId id="295" r:id="rId35"/>
    <p:sldId id="296" r:id="rId36"/>
    <p:sldId id="294" r:id="rId37"/>
    <p:sldId id="297" r:id="rId38"/>
    <p:sldId id="298" r:id="rId39"/>
    <p:sldId id="306" r:id="rId40"/>
    <p:sldId id="307" r:id="rId41"/>
    <p:sldId id="299" r:id="rId42"/>
    <p:sldId id="300" r:id="rId43"/>
    <p:sldId id="284" r:id="rId44"/>
    <p:sldId id="285" r:id="rId45"/>
    <p:sldId id="286" r:id="rId4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4123AD"/>
    <a:srgbClr val="55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70490-9172-4BFB-88B9-1278A5D6A07D}" v="4" dt="2022-05-14T16:26:38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26" y="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E539-7653-4206-9D54-108931A25736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AE50-382D-428C-A1C6-27168C1B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22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22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8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8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7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72ECE-6AC4-532A-F030-0425177F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E76E-EC36-4C18-B135-77769F829FAE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32822-7F39-E405-C53D-B460F7DE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C3562-1DA6-EA0C-C222-375F5FEB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2FFD0-36CD-4BE0-9176-048C3486E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05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C8D3F-4D66-3E0D-F677-80CEB43F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BC5-E027-4B08-842B-21406E0901B8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6A187-2296-E9F6-B687-DAC2554C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FCD9-AD1F-93F8-1D33-DAAA99DD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2C8A8-6232-4BA2-815D-16D74069C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82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72EF5-0DBD-158E-7C2D-28196575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AA4F9-C876-4970-A843-5C497E4F74E9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05CB-644E-DDDE-AA1E-10F098EE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7A4E7-2C76-2DF1-355A-0C54B528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63C4E-1357-4AF4-B306-1BBED8CD5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27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554B8-6309-4921-A07D-59E1DC10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AEFF-17A4-4397-99DF-A13434D29624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4E355-1DC6-4405-A30A-EC2B9020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2C52-6B3D-4004-8D30-5D29530E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7842D-C8C4-4270-9BCF-1A2399E87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61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3C-66FA-40EF-AE06-0B4ADF6AD8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2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3663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8947A-28CC-6076-F423-9E65790F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6FB9-97FA-49CD-A432-1C55D5D5E57E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7D4EB-78C4-BB60-2747-15DAA987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AF930-00B4-88CC-EA7F-C841757C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7B0A1-6B10-4E9D-9643-5F416B44D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43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293B6-951D-256E-83D1-22EA3ACB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8B45-121B-43EC-A7B0-AC1E349A0282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534AC-B172-C091-4BB6-C8941C07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4E0A7-EAEF-A59F-CA2F-B2DEBA26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10DC-116C-4260-A0FE-DF73DA699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83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845DFF-4CA4-4637-B894-9E2860B1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F7DF-150C-4E1B-96CB-A250A70A869D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5703B5-BF58-C517-97B8-58D72D98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AF63F5-9C2E-94CB-7AD3-1B5AB510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21901-9F55-4659-A084-A6C473FE6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68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2A205A-68B1-0481-35C4-1617D082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753D-306C-42EC-9ACD-F34AD2B2D982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BA4B2F-4F51-9919-7A80-3894607B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E62C7F-B526-5993-D842-A5C6BDA7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4088E-EAB8-4EC2-9E84-392029658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82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A04222-4CDC-A962-FE95-BA2952E9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827A-8EBC-4745-BFFA-694AF07E41E2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1F6534-03BF-E782-2378-3702BFDF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7737C1-A821-8AC8-2B59-5886A5F2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A5C71-DF40-4F4D-BDC3-BA39B1CFF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95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29DA5D-8733-3E24-B980-041D2011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06A4-950C-4798-9528-67377DE95769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CD4AE9-7D0A-14D7-ED15-64F99B3B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613673-8589-89B8-5EDA-C0E12815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D1DBF-C850-4222-B82D-2036BE8CC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9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514C62-11CE-C4CC-36CA-A0FD8321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B6E2-051C-45A7-911C-21AAA963350E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EBD8E6-D27A-F27F-3FD5-F2DE9FB1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0BAD0D-ABE4-2C72-F472-1ED7EFDF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5D0B-AF37-42B1-B536-42B0C2741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96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8F4DAE-B57E-B816-8EF2-CB69413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E1F2-BE8A-4A5A-A5AF-9FAB6D93E2CE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66C047-DD14-10B9-83FE-8162C2C8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78E06D-66D3-4F2A-9760-C5400F6C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FBE57-9583-4EFE-AD57-0577243DE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96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92F4DD-380C-45B4-13CC-D65BA16A88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E1666A-B72A-3A74-06E3-830CAC6763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88197-6E6D-8E6B-DC22-7C0B4106D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049663-6ACE-4503-9EFE-32924139740D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B48C2-6353-6272-496E-70446741F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7AE4F-C5A2-B9DD-BC78-EAA517638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8F4CD52-7233-47FC-B9C1-16394B4344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2875"/>
            <a:ext cx="82296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5425"/>
            <a:ext cx="5257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40" y="4683919"/>
            <a:ext cx="312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09FF23-883E-4E79-B730-B75137AB9C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1B7AEA-D413-4A9E-A22D-24B3F324E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753F-B6C0-4D5A-88F6-8BD2EB5F1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9689B-D8B1-4B31-83CD-F9DA9B395319}" type="datetimeFigureOut">
              <a:rPr lang="en-US"/>
              <a:pPr>
                <a:defRPr/>
              </a:pPr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122C-45DA-4616-8D5C-11230DA42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7DE8-C284-4D6B-8165-0C5ECB6F0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BCC892-39B8-4B46-8C6B-D1A6DDD89F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1C1D-2F45-49AE-9461-55B16AC6B0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3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4B584BB0-8A57-4247-AB1B-E7E37E05A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414" y="241102"/>
            <a:ext cx="8233172" cy="80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D18D73E-CD87-4242-AD56-E536504AB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414" y="1165325"/>
            <a:ext cx="8242102" cy="37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+mj-ea"/>
          <a:cs typeface="+mj-cs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charset="0"/>
          <a:ea typeface="ヒラギノ明朝 Pro W6" charset="0"/>
          <a:cs typeface="ヒラギノ明朝 Pro W6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80990E-C08B-451B-ACE3-EE4C25C04845}"/>
              </a:ext>
            </a:extLst>
          </p:cNvPr>
          <p:cNvSpPr txBox="1"/>
          <p:nvPr/>
        </p:nvSpPr>
        <p:spPr>
          <a:xfrm>
            <a:off x="-171450" y="-63669"/>
            <a:ext cx="931545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describes us as the Bride of Christ!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(Eph 5:22-33; 2 Cor 11:2; Rev 19, 21)</a:t>
            </a:r>
          </a:p>
        </p:txBody>
      </p:sp>
      <p:pic>
        <p:nvPicPr>
          <p:cNvPr id="7" name="Picture 2" descr="Text&#10;&#10;Description automatically generated">
            <a:extLst>
              <a:ext uri="{FF2B5EF4-FFF2-40B4-BE49-F238E27FC236}">
                <a16:creationId xmlns:a16="http://schemas.microsoft.com/office/drawing/2014/main" id="{32F40C4E-4382-4594-A93C-1C51BD93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52076"/>
            <a:ext cx="9004736" cy="3921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2837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5B1767-926A-47A0-AE8C-C9166362518D}"/>
              </a:ext>
            </a:extLst>
          </p:cNvPr>
          <p:cNvSpPr txBox="1"/>
          <p:nvPr/>
        </p:nvSpPr>
        <p:spPr>
          <a:xfrm>
            <a:off x="57150" y="4127837"/>
            <a:ext cx="9029700" cy="1015663"/>
          </a:xfrm>
          <a:prstGeom prst="rect">
            <a:avLst/>
          </a:prstGeom>
          <a:solidFill>
            <a:schemeClr val="bg1">
              <a:lumMod val="50000"/>
              <a:alpha val="36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We’re the  “Sheep of His Pasture” 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100:3; John 10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1400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Morning Reading: Luke 8:19-21 ESV – family ties – The Peanut Gallery">
            <a:extLst>
              <a:ext uri="{FF2B5EF4-FFF2-40B4-BE49-F238E27FC236}">
                <a16:creationId xmlns:a16="http://schemas.microsoft.com/office/drawing/2014/main" id="{7ED2DB08-AD0F-6EAE-3E23-2AACC6416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011"/>
            <a:ext cx="9144000" cy="437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6BB56D-4B1E-714B-44E1-EA19B8C0AAB6}"/>
              </a:ext>
            </a:extLst>
          </p:cNvPr>
          <p:cNvSpPr txBox="1"/>
          <p:nvPr/>
        </p:nvSpPr>
        <p:spPr>
          <a:xfrm>
            <a:off x="-6927" y="666750"/>
            <a:ext cx="9144000" cy="1754326"/>
          </a:xfrm>
          <a:prstGeom prst="rect">
            <a:avLst/>
          </a:prstGeom>
          <a:solidFill>
            <a:schemeClr val="tx1">
              <a:alpha val="22000"/>
            </a:schemeClr>
          </a:solidFill>
          <a:effectLst>
            <a:softEdge rad="1143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2800" b="1" i="0" u="non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 6:18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Georgia" panose="02040502050405020303" pitchFamily="18" charset="0"/>
              </a:rPr>
              <a:t>“I</a:t>
            </a: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will be a Father unto you,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ye shall be my sons and daughters,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saith the Lord Almighty.”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F7D55-073B-FC2A-004E-769BBF4C298B}"/>
              </a:ext>
            </a:extLst>
          </p:cNvPr>
          <p:cNvSpPr txBox="1"/>
          <p:nvPr/>
        </p:nvSpPr>
        <p:spPr>
          <a:xfrm>
            <a:off x="304800" y="57125"/>
            <a:ext cx="678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We’re part of God’s Family!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A909E7-2076-A32D-C8AE-C0E02CFECC32}"/>
              </a:ext>
            </a:extLst>
          </p:cNvPr>
          <p:cNvSpPr txBox="1"/>
          <p:nvPr/>
        </p:nvSpPr>
        <p:spPr>
          <a:xfrm>
            <a:off x="228600" y="42481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800" dirty="0">
                <a:solidFill>
                  <a:schemeClr val="bg1"/>
                </a:solidFill>
              </a:rPr>
              <a:t>(2 Cor. 6:18; Ro. 8:14-16; Eph. 2:19; Gal 4:4-6)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4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1D317E-FAAE-FB5B-D3F1-3B2A3079D387}"/>
              </a:ext>
            </a:extLst>
          </p:cNvPr>
          <p:cNvSpPr txBox="1"/>
          <p:nvPr/>
        </p:nvSpPr>
        <p:spPr>
          <a:xfrm>
            <a:off x="-152400" y="1663809"/>
            <a:ext cx="91545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36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pictures reveal the Precious and Personal ways in which God sees 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8510F-E517-CD60-0A31-128865822835}"/>
              </a:ext>
            </a:extLst>
          </p:cNvPr>
          <p:cNvSpPr txBox="1"/>
          <p:nvPr/>
        </p:nvSpPr>
        <p:spPr>
          <a:xfrm>
            <a:off x="272381" y="2724150"/>
            <a:ext cx="876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-457200" algn="l"/>
              </a:tabLst>
              <a:defRPr/>
            </a:pPr>
            <a:r>
              <a:rPr kumimoji="0" lang="en-US" sz="4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next one focuses on the Practical!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he Christian Church – Jesus' Footprints">
            <a:extLst>
              <a:ext uri="{FF2B5EF4-FFF2-40B4-BE49-F238E27FC236}">
                <a16:creationId xmlns:a16="http://schemas.microsoft.com/office/drawing/2014/main" id="{40C89F20-C2D1-E9BD-5BDD-0464F6DE5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70EB54-FE21-D095-A169-FC367694CE06}"/>
              </a:ext>
            </a:extLst>
          </p:cNvPr>
          <p:cNvSpPr txBox="1"/>
          <p:nvPr/>
        </p:nvSpPr>
        <p:spPr>
          <a:xfrm>
            <a:off x="990600" y="3266063"/>
            <a:ext cx="7772400" cy="1877437"/>
          </a:xfrm>
          <a:prstGeom prst="rect">
            <a:avLst/>
          </a:prstGeom>
          <a:solidFill>
            <a:schemeClr val="tx1">
              <a:alpha val="47451"/>
            </a:schemeClr>
          </a:solidFill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Ye are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body of Christ</a:t>
            </a:r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and members in particular”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12:27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Distinction of the body.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Churches, like Bodies, are different!           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(Jerusalem vs. </a:t>
            </a: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Antioch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Cultural Differences.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(Who are we trying to minister to?)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1) Urban vs. Rural.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2) Ethnic Diversity.  </a:t>
            </a: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(Church in Belgium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537A1-3DD1-2F30-85F1-C29B413DF652}"/>
              </a:ext>
            </a:extLst>
          </p:cNvPr>
          <p:cNvSpPr txBox="1"/>
          <p:nvPr/>
        </p:nvSpPr>
        <p:spPr>
          <a:xfrm>
            <a:off x="5105400" y="4340491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Manila)</a:t>
            </a:r>
          </a:p>
        </p:txBody>
      </p:sp>
    </p:spTree>
    <p:extLst>
      <p:ext uri="{BB962C8B-B14F-4D97-AF65-F5344CB8AC3E}">
        <p14:creationId xmlns:p14="http://schemas.microsoft.com/office/powerpoint/2010/main" val="9832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The Distinction of the body.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Churches, like Bodies, are different!         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Traditional Differences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we “do” church?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(What is the church background/ History?)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Music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Small groups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3) Preaching style, etc. </a:t>
            </a: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717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6875" y="-59740"/>
            <a:ext cx="9144000" cy="4862870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Organizational Differences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(How are they governed / guided?)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Episcopalian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(Catholic, Methodist, Lutheran)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Outside the church by Bishops, etc. </a:t>
            </a:r>
            <a:endParaRPr 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Presbyterian/Reformed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Inside church by Elders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 Congregational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(Baptist, Some Bible, AG)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Inside by church members  </a:t>
            </a:r>
            <a:endParaRPr lang="en-US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Philosophical Differences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our 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mission/goal?)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Relational  (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 good, me focused)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Joel Osteen: Your Best Life Now - Watch TBN - Trinity Broadcasting Network">
            <a:extLst>
              <a:ext uri="{FF2B5EF4-FFF2-40B4-BE49-F238E27FC236}">
                <a16:creationId xmlns:a16="http://schemas.microsoft.com/office/drawing/2014/main" id="{ED170C8C-F9D2-982B-5897-B59C80107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14550"/>
            <a:ext cx="4514850" cy="3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1AA56-3524-B485-462B-F9E1357F74F2}"/>
              </a:ext>
            </a:extLst>
          </p:cNvPr>
          <p:cNvSpPr txBox="1"/>
          <p:nvPr/>
        </p:nvSpPr>
        <p:spPr>
          <a:xfrm>
            <a:off x="20782" y="2114550"/>
            <a:ext cx="4572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Tim. 4:1-4 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“heap to themselves teachers, </a:t>
            </a:r>
          </a:p>
          <a:p>
            <a:pPr algn="ctr"/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having itching ears”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4462760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Philosophical Differences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our 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mission/goal?)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Traditional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(Rule, tradition focused)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Amish, Jews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{Ro. 10:3; Mt 15:6})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“Thus have ye made the commandment of God of none effect by your tradition.” </a:t>
            </a:r>
          </a:p>
          <a:p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76D1B3CB-6B1B-A151-A30E-33DB6272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5951"/>
            <a:ext cx="9144000" cy="68579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4400" b="1" dirty="0" err="1">
                <a:latin typeface="Georgia" panose="02040502050405020303" pitchFamily="18" charset="0"/>
              </a:rPr>
              <a:t>Ekklesia</a:t>
            </a:r>
            <a:r>
              <a:rPr lang="en-US" altLang="en-US" sz="4400" b="1" dirty="0">
                <a:latin typeface="Georgia" panose="02040502050405020303" pitchFamily="18" charset="0"/>
              </a:rPr>
              <a:t>: a called out 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3CC73-76BE-24DC-5C7D-32443C4E241E}"/>
              </a:ext>
            </a:extLst>
          </p:cNvPr>
          <p:cNvSpPr txBox="1"/>
          <p:nvPr/>
        </p:nvSpPr>
        <p:spPr>
          <a:xfrm>
            <a:off x="304800" y="2594525"/>
            <a:ext cx="8534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belonging to the Lord.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Mt 16:18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5078313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Philosophical Differences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our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mission/goal?)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 Evangelical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(Lost people focused) 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(Reach the lost @ any cost)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church is designed to appeal to the tastes and interests of the spiritually lost.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 on evangelism but not discipleship.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6:1; 2 Pt. 1:5-11; 3:18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4893647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our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mission/goal?)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Relationships, Traditions, and Evangelism are all important,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The focus of Christ’s church should be: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4) Biblically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(Christ)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focused!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Tim. 3:14,15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“Equip the saints for the …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ministry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4:12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Great Commission {Mt 28:18-20} </a:t>
            </a:r>
          </a:p>
          <a:p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The Great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Commandment {Mt 22:36-40}</a:t>
            </a:r>
          </a:p>
        </p:txBody>
      </p:sp>
    </p:spTree>
    <p:extLst>
      <p:ext uri="{BB962C8B-B14F-4D97-AF65-F5344CB8AC3E}">
        <p14:creationId xmlns:p14="http://schemas.microsoft.com/office/powerpoint/2010/main" val="887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-2" y="-95250"/>
            <a:ext cx="9144000" cy="3662541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Individual church “members” are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also different by Design!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12:12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as the body is one, and hath many members, and all the members of that one body, being many, are one body: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also is Christ.”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(His Church body)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21ADA-15CE-D19D-0B30-4D4076E0353E}"/>
              </a:ext>
            </a:extLst>
          </p:cNvPr>
          <p:cNvSpPr txBox="1"/>
          <p:nvPr/>
        </p:nvSpPr>
        <p:spPr>
          <a:xfrm>
            <a:off x="152399" y="3352323"/>
            <a:ext cx="8991599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742950" indent="-742950">
              <a:buAutoNum type="arabicPlain" startAt="14"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body is not one member, but many. </a:t>
            </a:r>
          </a:p>
          <a:p>
            <a:pPr marL="742950" indent="-742950">
              <a:buAutoNum type="arabicPlain" startAt="14"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foot shall say, Because I am not the hand, I am not of the body; is it … not?”</a:t>
            </a:r>
          </a:p>
        </p:txBody>
      </p:sp>
    </p:spTree>
    <p:extLst>
      <p:ext uri="{BB962C8B-B14F-4D97-AF65-F5344CB8AC3E}">
        <p14:creationId xmlns:p14="http://schemas.microsoft.com/office/powerpoint/2010/main" val="39120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Different By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(Calling)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 14-26 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 Form 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(How)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Follows Function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(What)!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33470-CBC6-A3CB-8E3B-C92A5E7EAAFF}"/>
              </a:ext>
            </a:extLst>
          </p:cNvPr>
          <p:cNvSpPr txBox="1"/>
          <p:nvPr/>
        </p:nvSpPr>
        <p:spPr>
          <a:xfrm>
            <a:off x="114298" y="1247523"/>
            <a:ext cx="902970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3200" b="1" i="1" spc="-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spc="-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 12:5-7 </a:t>
            </a:r>
            <a:r>
              <a:rPr lang="en-US" sz="3600" b="1" i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“there are differences of administrations, but the same Lord.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3600" b="1" i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diversities of operations,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3600" b="1" i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it’s the same God which worketh all in all.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400" b="1" i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the manifestation of the Spirit is given to every man </a:t>
            </a:r>
            <a:r>
              <a:rPr lang="en-US" sz="4400" b="1" i="1" u="sng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profit withal.”</a:t>
            </a:r>
            <a:endParaRPr lang="en-US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5078313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We’re different by Design!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By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(Calling)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 14-26 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 Form 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(How)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Follows Function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(What)!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 29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“Are all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apostles? are all prophets?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all teachers?“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 “walk on my hands”, 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not very naturally or easily.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“eye” makes a pretty poor “ear”.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BC623-9423-05D9-6B05-DB40C2DC9278}"/>
              </a:ext>
            </a:extLst>
          </p:cNvPr>
          <p:cNvSpPr txBox="1"/>
          <p:nvPr/>
        </p:nvSpPr>
        <p:spPr>
          <a:xfrm>
            <a:off x="7086600" y="250193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2567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Both Peter and Paul were Apostles,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they were designed differently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were “assigned” differently!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7586D-54C5-643D-AC1F-64BC71B14350}"/>
              </a:ext>
            </a:extLst>
          </p:cNvPr>
          <p:cNvSpPr txBox="1"/>
          <p:nvPr/>
        </p:nvSpPr>
        <p:spPr>
          <a:xfrm>
            <a:off x="76200" y="1959129"/>
            <a:ext cx="8839199" cy="3046988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>
            <a:spAutoFit/>
          </a:bodyPr>
          <a:lstStyle/>
          <a:p>
            <a:pPr marL="45720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3200" b="1" spc="-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 2:7-8 </a:t>
            </a:r>
            <a:r>
              <a:rPr lang="en-US" sz="3200" b="1" i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“when they saw that the gospel of the uncircumcision was committed unto me, as the gospel of the circumcision was unto Peter;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3200" b="1" i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(For he that wrought effectually in Peter to the apostleship of the circumcision,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3200" b="1" i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same was mighty in me toward the Gentiles:)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designed / assigned differently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7586D-54C5-643D-AC1F-64BC71B14350}"/>
              </a:ext>
            </a:extLst>
          </p:cNvPr>
          <p:cNvSpPr txBox="1"/>
          <p:nvPr/>
        </p:nvSpPr>
        <p:spPr>
          <a:xfrm>
            <a:off x="114299" y="819150"/>
            <a:ext cx="8915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 </a:t>
            </a:r>
            <a:r>
              <a:rPr lang="en-US" sz="2800" b="1" spc="-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2:9 </a:t>
            </a:r>
            <a:r>
              <a:rPr lang="en-US" sz="2800" b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when James, Cephas, and John, who seemed to be pillars, perceived the grace that was given unto me,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3600" b="1" i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gave to me and Barnabas the right hands of fellowship;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3600" b="1" i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we should go unto the heathen, </a:t>
            </a:r>
          </a:p>
          <a:p>
            <a:pPr marL="45720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3600" b="1" i="1"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they unto the circumcision.”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22344" y="19050"/>
            <a:ext cx="9144000" cy="4462760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We’re different by Design!     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By our unique </a:t>
            </a:r>
            <a:r>
              <a:rPr lang="en-US" sz="3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(or SHAPE)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 27-31;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Ro. 12:4-6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we have many members in one body, and all members have not the same office: 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we, being many, are one body in Christ,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every one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members one of another.”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742950" lvl="0" indent="-742950">
              <a:buAutoNum type="alphaUcPeriod" startAt="2"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our unique SHAPE   Vs. 27-31; 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S: Spiritual Gift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12:6</a:t>
            </a:r>
          </a:p>
          <a:p>
            <a:pPr lvl="0"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Having then gifts differing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grace that is given to us…“</a:t>
            </a:r>
          </a:p>
          <a:p>
            <a:pPr lvl="0" algn="ctr">
              <a:spcBef>
                <a:spcPts val="120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unto every one of us is given grace according to the measure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gift of Christ.”</a:t>
            </a:r>
          </a:p>
          <a:p>
            <a:pPr lvl="0" algn="ctr"/>
            <a:endParaRPr lang="en-US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5816977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742950" lvl="0" indent="-742950">
              <a:buAutoNum type="alphaUcPeriod" startAt="2"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our unique SHAPE   Vs. 27-31; </a:t>
            </a:r>
          </a:p>
          <a:p>
            <a:pPr marL="742950" lvl="0" indent="-742950">
              <a:buAutoNum type="arabicParenR"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 Gift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1Peter 4:10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every man hath received the gift,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so minister the same one to another,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good stewards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manifold grace of God.” </a:t>
            </a:r>
          </a:p>
          <a:p>
            <a:pPr lvl="0" algn="ctr"/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F7010-3AA4-40B2-B9CA-63494EECEF9A}"/>
              </a:ext>
            </a:extLst>
          </p:cNvPr>
          <p:cNvSpPr txBox="1"/>
          <p:nvPr/>
        </p:nvSpPr>
        <p:spPr>
          <a:xfrm>
            <a:off x="101720" y="0"/>
            <a:ext cx="8970084" cy="10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6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of God’s People</a:t>
            </a:r>
            <a:endParaRPr lang="en-US" sz="6065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-152400" y="971550"/>
            <a:ext cx="5638800" cy="3785652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5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build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church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gates of hell shall not prevail against it.”</a:t>
            </a:r>
            <a:endParaRPr lang="en-US" sz="405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BF9EF-FDDD-C9DF-2DBA-26D67B91035F}"/>
              </a:ext>
            </a:extLst>
          </p:cNvPr>
          <p:cNvSpPr txBox="1"/>
          <p:nvPr/>
        </p:nvSpPr>
        <p:spPr>
          <a:xfrm>
            <a:off x="5791200" y="4543336"/>
            <a:ext cx="464937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Mt 16:7 </a:t>
            </a:r>
          </a:p>
        </p:txBody>
      </p:sp>
    </p:spTree>
    <p:extLst>
      <p:ext uri="{BB962C8B-B14F-4D97-AF65-F5344CB8AC3E}">
        <p14:creationId xmlns:p14="http://schemas.microsoft.com/office/powerpoint/2010/main" val="2627909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5201424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742950" lvl="0" indent="-742950">
              <a:buAutoNum type="alphaUcPeriod" startAt="2"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our unique SHAPE   Vs. 27-31; 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H: Heart (Passion)    Ex. 35:35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Bezallel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God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put in his heart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he may teach…”</a:t>
            </a:r>
          </a:p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 4:12-13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“Epaphras…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labouring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fervently for you in prayers,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stand perfect and complete in all the will of God. 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I bear him record, that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hath a great zeal for you,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them that are in Laodicea…”</a:t>
            </a: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2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5078313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By SHAPE: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3) A: Ability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18:21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shalt provide 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able men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such as fear God, men of truth, hating covetousness;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place such over them, to be rulers…”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25:15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one he gave five…two…one; to every man according to his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Idios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Distinct   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dynamis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power, force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0" y="0"/>
            <a:ext cx="9144000" cy="4893647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By SHAPE: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4) P: Personality/Temperament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4:7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who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thee to differ from another? and what hast thou that thou didst not receive?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if thou didst receive it, why dost thou glory, as if thou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received it?” </a:t>
            </a:r>
          </a:p>
          <a:p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13749" y="-95250"/>
            <a:ext cx="9144000" cy="5693866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By SHAPE: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5) E: Experience   Ro 5:3-5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glory in tribulations also: knowing that tribulation worketh patience; 4  And patience, 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experience;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experience, hope: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 And hope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maketh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ashamed; because the love of God is shed abroad in our hearts by the Holy Ghost which is given unto us.” 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8137A-E544-F7C0-696F-3F9D18639C06}"/>
              </a:ext>
            </a:extLst>
          </p:cNvPr>
          <p:cNvSpPr txBox="1"/>
          <p:nvPr/>
        </p:nvSpPr>
        <p:spPr>
          <a:xfrm>
            <a:off x="2590800" y="2343150"/>
            <a:ext cx="6473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dokime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test, proof, trustiness)</a:t>
            </a:r>
          </a:p>
        </p:txBody>
      </p:sp>
    </p:spTree>
    <p:extLst>
      <p:ext uri="{BB962C8B-B14F-4D97-AF65-F5344CB8AC3E}">
        <p14:creationId xmlns:p14="http://schemas.microsoft.com/office/powerpoint/2010/main" val="35535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13749" y="-95250"/>
            <a:ext cx="9144000" cy="5693866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By SHAPE: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5) E: Experience   Ro 5:3-5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glory in tribulations also: knowing that tribulation worketh patience; 4  And patience, </a:t>
            </a:r>
          </a:p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experience;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experience, hope: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 And hope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maketh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ashamed; because the love of God is shed abroad in our hearts by the Holy Ghost which is given unto us.” 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8137A-E544-F7C0-696F-3F9D18639C06}"/>
              </a:ext>
            </a:extLst>
          </p:cNvPr>
          <p:cNvSpPr txBox="1"/>
          <p:nvPr/>
        </p:nvSpPr>
        <p:spPr>
          <a:xfrm>
            <a:off x="2590800" y="2343150"/>
            <a:ext cx="6473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dokime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test, proof, trustiness)</a:t>
            </a:r>
          </a:p>
        </p:txBody>
      </p:sp>
    </p:spTree>
    <p:extLst>
      <p:ext uri="{BB962C8B-B14F-4D97-AF65-F5344CB8AC3E}">
        <p14:creationId xmlns:p14="http://schemas.microsoft.com/office/powerpoint/2010/main" val="40389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13749" y="-95250"/>
            <a:ext cx="9144000" cy="5386090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E: Experience  2 Cor 1:3-4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“Blessed be God, …the Father of mercies, and the God of all comfort; </a:t>
            </a:r>
          </a:p>
          <a:p>
            <a:pPr marL="742950" indent="-742950" algn="ctr">
              <a:buAutoNum type="arabicPlain" startAt="4"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comforts us in all our tribulation,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we may be able to comfort them which are in any trouble,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comfort wherewith we ourselves are comforted of God.” </a:t>
            </a:r>
          </a:p>
          <a:p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13749" y="-95250"/>
            <a:ext cx="9144000" cy="5062924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16:18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will build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church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Ekklesia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called out assembly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belonging to the Lord</a:t>
            </a:r>
          </a:p>
          <a:p>
            <a:pPr algn="ctr">
              <a:spcBef>
                <a:spcPts val="18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Cor. 12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set the members every one of them in the body, as it pleased him.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That there should be no schism in the body,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that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members should have the same care one for another.” </a:t>
            </a:r>
          </a:p>
        </p:txBody>
      </p:sp>
    </p:spTree>
    <p:extLst>
      <p:ext uri="{BB962C8B-B14F-4D97-AF65-F5344CB8AC3E}">
        <p14:creationId xmlns:p14="http://schemas.microsoft.com/office/powerpoint/2010/main" val="98271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6FB6E-E54A-7571-F8EB-53BBD0322FEF}"/>
              </a:ext>
            </a:extLst>
          </p:cNvPr>
          <p:cNvSpPr txBox="1"/>
          <p:nvPr/>
        </p:nvSpPr>
        <p:spPr>
          <a:xfrm>
            <a:off x="13749" y="-95250"/>
            <a:ext cx="9144000" cy="4816703"/>
          </a:xfrm>
          <a:prstGeom prst="rect">
            <a:avLst/>
          </a:prstGeom>
          <a:noFill/>
          <a:effectLst>
            <a:softEdge rad="1905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Cor. 12:27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ye are the body of Christ,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melos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limb or part)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particular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(ek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meros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share a part)</a:t>
            </a:r>
          </a:p>
          <a:p>
            <a:pPr algn="ctr"/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an active part of Christ’s body?</a:t>
            </a:r>
          </a:p>
          <a:p>
            <a:pPr algn="ctr">
              <a:spcBef>
                <a:spcPts val="1800"/>
              </a:spcBef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part are you “shaped” to share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God’s “Church” body?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8DFE40-C065-42A3-BAB5-E786FF7536EF}"/>
              </a:ext>
            </a:extLst>
          </p:cNvPr>
          <p:cNvSpPr txBox="1"/>
          <p:nvPr/>
        </p:nvSpPr>
        <p:spPr>
          <a:xfrm>
            <a:off x="114299" y="309592"/>
            <a:ext cx="89153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“Christ has no hands but our hands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do His work today</a:t>
            </a:r>
            <a:endParaRPr lang="en-US" sz="3600" b="1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has no feet but our feet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lead men in the way</a:t>
            </a:r>
            <a:endParaRPr lang="en-US" sz="3600" b="1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has no tongue but our tongue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tell men how He died</a:t>
            </a:r>
            <a:endParaRPr lang="en-US" sz="3600" b="1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has no help but our help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bring them to His side.</a:t>
            </a:r>
            <a:endParaRPr lang="en-US" sz="4000" b="1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9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8DFE40-C065-42A3-BAB5-E786FF7536EF}"/>
              </a:ext>
            </a:extLst>
          </p:cNvPr>
          <p:cNvSpPr txBox="1"/>
          <p:nvPr/>
        </p:nvSpPr>
        <p:spPr>
          <a:xfrm>
            <a:off x="114299" y="309592"/>
            <a:ext cx="89153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the only Bible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careless world will read,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the sinner’s gospel;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the scoffer’s creed;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the Lord’s last message, given in word and deed;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if the type is crooked?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if the print is blurred?</a:t>
            </a:r>
          </a:p>
        </p:txBody>
      </p:sp>
    </p:spTree>
    <p:extLst>
      <p:ext uri="{BB962C8B-B14F-4D97-AF65-F5344CB8AC3E}">
        <p14:creationId xmlns:p14="http://schemas.microsoft.com/office/powerpoint/2010/main" val="33425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DBF9EF-FDDD-C9DF-2DBA-26D67B91035F}"/>
              </a:ext>
            </a:extLst>
          </p:cNvPr>
          <p:cNvSpPr txBox="1"/>
          <p:nvPr/>
        </p:nvSpPr>
        <p:spPr>
          <a:xfrm>
            <a:off x="5715000" y="4457120"/>
            <a:ext cx="464937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Mt 16:7 </a:t>
            </a:r>
          </a:p>
        </p:txBody>
      </p:sp>
      <p:pic>
        <p:nvPicPr>
          <p:cNvPr id="1028" name="Picture 4" descr="Cannundrums: Caesarea Philippi and the Cave of Pan - Israel">
            <a:extLst>
              <a:ext uri="{FF2B5EF4-FFF2-40B4-BE49-F238E27FC236}">
                <a16:creationId xmlns:a16="http://schemas.microsoft.com/office/drawing/2014/main" id="{17385292-DD17-2439-5E85-79E24B0C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9" y="17618"/>
            <a:ext cx="913696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C4EC7D-AD08-9CD2-8E15-67659E114BB5}"/>
              </a:ext>
            </a:extLst>
          </p:cNvPr>
          <p:cNvSpPr txBox="1"/>
          <p:nvPr/>
        </p:nvSpPr>
        <p:spPr>
          <a:xfrm>
            <a:off x="457200" y="514350"/>
            <a:ext cx="8458200" cy="646331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“Gates of Hell” at Caesarea Philippi</a:t>
            </a:r>
          </a:p>
        </p:txBody>
      </p:sp>
    </p:spTree>
    <p:extLst>
      <p:ext uri="{BB962C8B-B14F-4D97-AF65-F5344CB8AC3E}">
        <p14:creationId xmlns:p14="http://schemas.microsoft.com/office/powerpoint/2010/main" val="111967671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Christian Church – Jesus' Footprints">
            <a:extLst>
              <a:ext uri="{FF2B5EF4-FFF2-40B4-BE49-F238E27FC236}">
                <a16:creationId xmlns:a16="http://schemas.microsoft.com/office/drawing/2014/main" id="{929E03A0-16D6-B764-650A-7E875B78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8DFE40-C065-42A3-BAB5-E786FF7536EF}"/>
              </a:ext>
            </a:extLst>
          </p:cNvPr>
          <p:cNvSpPr txBox="1"/>
          <p:nvPr/>
        </p:nvSpPr>
        <p:spPr>
          <a:xfrm>
            <a:off x="114299" y="-19050"/>
            <a:ext cx="891539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if our hands are busy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other work than His?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if our feet are walking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sin’s allurement is?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if our tongue is speaking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things His lips would spurn?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we hope to help Him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welcome His return?”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Annie Johnston Flint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6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DBF9EF-FDDD-C9DF-2DBA-26D67B91035F}"/>
              </a:ext>
            </a:extLst>
          </p:cNvPr>
          <p:cNvSpPr txBox="1"/>
          <p:nvPr/>
        </p:nvSpPr>
        <p:spPr>
          <a:xfrm>
            <a:off x="5715000" y="4457120"/>
            <a:ext cx="464937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Mt 16:7 </a:t>
            </a:r>
          </a:p>
        </p:txBody>
      </p:sp>
      <p:pic>
        <p:nvPicPr>
          <p:cNvPr id="1030" name="Picture 6" descr="2. Caesarea Philippi (Banias)—From The God Pan To The God-Man | Bible.org">
            <a:extLst>
              <a:ext uri="{FF2B5EF4-FFF2-40B4-BE49-F238E27FC236}">
                <a16:creationId xmlns:a16="http://schemas.microsoft.com/office/drawing/2014/main" id="{58842BB8-A8E1-E0AF-278F-65406939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5715000" cy="39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26D17-C121-F6DA-FFED-F0BEA2859989}"/>
              </a:ext>
            </a:extLst>
          </p:cNvPr>
          <p:cNvSpPr txBox="1"/>
          <p:nvPr/>
        </p:nvSpPr>
        <p:spPr>
          <a:xfrm>
            <a:off x="228600" y="20955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“the gates of hell shall not prevail against it.”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15196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57288" y="4171901"/>
            <a:ext cx="88008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57288" y="78"/>
            <a:ext cx="9029425" cy="854080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FF28A79-C876-478F-B3A9-07E7AD44C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1" y="-22363"/>
            <a:ext cx="9161579" cy="1371558"/>
          </a:xfrm>
        </p:spPr>
        <p:txBody>
          <a:bodyPr vert="horz" lIns="0" tIns="0" rIns="81275" bIns="0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alt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describes us as:</a:t>
            </a:r>
            <a:br>
              <a:rPr lang="en-US" alt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Hidden Treasure!  Mt 13:44</a:t>
            </a:r>
            <a:endParaRPr lang="en-US" alt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PS BIBLE MINISTRY: THE PARABLES OF THE HIDDEN TREASURE AND THE PEARL">
            <a:extLst>
              <a:ext uri="{FF2B5EF4-FFF2-40B4-BE49-F238E27FC236}">
                <a16:creationId xmlns:a16="http://schemas.microsoft.com/office/drawing/2014/main" id="{C3795478-CF61-4483-BE21-FDAFC7518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r="10928" b="1"/>
          <a:stretch/>
        </p:blipFill>
        <p:spPr bwMode="auto">
          <a:xfrm>
            <a:off x="10" y="1470916"/>
            <a:ext cx="3028940" cy="36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698396C6-437F-4126-809E-61B1C03B5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43250" y="1257301"/>
            <a:ext cx="5808629" cy="3886121"/>
          </a:xfrm>
        </p:spPr>
        <p:txBody>
          <a:bodyPr vert="horz" lIns="26787" tIns="26787" rIns="218588" bIns="26787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40184" indent="0" algn="ctr">
              <a:buNone/>
            </a:pPr>
            <a:r>
              <a:rPr lang="en-US" altLang="en-US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 is like unto </a:t>
            </a:r>
            <a:r>
              <a:rPr lang="en-US" altLang="en-US" sz="3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treasure</a:t>
            </a:r>
            <a:r>
              <a:rPr lang="en-US" altLang="en-US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hid in a field; </a:t>
            </a:r>
          </a:p>
          <a:p>
            <a:pPr marL="40184" indent="0" algn="ctr">
              <a:buNone/>
            </a:pPr>
            <a:r>
              <a:rPr lang="en-US" altLang="en-US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which when a man hath found, he </a:t>
            </a:r>
            <a:r>
              <a:rPr lang="en-US" altLang="en-US" sz="3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hideth</a:t>
            </a:r>
            <a:r>
              <a:rPr lang="en-US" altLang="en-US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0184" indent="0" algn="ctr">
              <a:buNone/>
            </a:pPr>
            <a:r>
              <a:rPr lang="en-US" altLang="en-US" sz="3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 joy thereof </a:t>
            </a:r>
            <a:r>
              <a:rPr lang="en-US" altLang="en-US" sz="3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altLang="en-US" sz="3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184" indent="0" algn="ctr">
              <a:buNone/>
            </a:pPr>
            <a:r>
              <a:rPr lang="en-US" altLang="en-US" sz="3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3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selleth</a:t>
            </a:r>
            <a:r>
              <a:rPr lang="en-US" altLang="en-US" sz="3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that he hath, </a:t>
            </a:r>
          </a:p>
          <a:p>
            <a:pPr marL="40184" indent="0" algn="ctr">
              <a:buNone/>
            </a:pPr>
            <a:r>
              <a:rPr lang="en-US" alt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36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buyeth</a:t>
            </a:r>
            <a:r>
              <a:rPr lang="en-US" alt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field.”</a:t>
            </a:r>
          </a:p>
          <a:p>
            <a:pPr marL="40184" indent="0">
              <a:buNone/>
            </a:pPr>
            <a:endParaRPr lang="en-US" altLang="en-US" sz="1793" dirty="0"/>
          </a:p>
        </p:txBody>
      </p:sp>
    </p:spTree>
    <p:extLst>
      <p:ext uri="{BB962C8B-B14F-4D97-AF65-F5344CB8AC3E}">
        <p14:creationId xmlns:p14="http://schemas.microsoft.com/office/powerpoint/2010/main" val="290878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98396C6-437F-4126-809E-61B1C03B5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68353" y="2523426"/>
            <a:ext cx="5304073" cy="2397548"/>
          </a:xfrm>
          <a:solidFill>
            <a:schemeClr val="tx1">
              <a:alpha val="37000"/>
            </a:schemeClr>
          </a:solidFill>
          <a:ln/>
          <a:effectLst>
            <a:softEdge rad="215900"/>
          </a:effectLst>
        </p:spPr>
        <p:txBody>
          <a:bodyPr vert="horz" wrap="square" lIns="26787" tIns="26787" rIns="218588" bIns="26787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40184" indent="0" algn="ctr">
              <a:buNone/>
            </a:pPr>
            <a:r>
              <a:rPr lang="en-US" altLang="en-US" sz="3164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Who, when he had found one pearl of </a:t>
            </a:r>
            <a:r>
              <a:rPr lang="en-US" altLang="en-US" sz="3164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price</a:t>
            </a:r>
            <a:r>
              <a:rPr lang="en-US" altLang="en-US" sz="3164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0184" indent="0" algn="ctr">
              <a:buNone/>
            </a:pPr>
            <a:r>
              <a:rPr lang="en-US" altLang="en-US" sz="253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531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Poly’timos</a:t>
            </a:r>
            <a:r>
              <a:rPr lang="en-US" altLang="en-US" sz="253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extraordinary value)</a:t>
            </a:r>
          </a:p>
          <a:p>
            <a:pPr marL="40184" indent="0" algn="ctr">
              <a:buNone/>
            </a:pPr>
            <a:r>
              <a:rPr lang="en-US" altLang="en-US" sz="3164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and sold all that he had, and bought it.”</a:t>
            </a:r>
          </a:p>
          <a:p>
            <a:pPr marL="40184" indent="0">
              <a:buNone/>
            </a:pP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06607-8D3F-4224-B94C-2C0696D86ADE}"/>
              </a:ext>
            </a:extLst>
          </p:cNvPr>
          <p:cNvSpPr txBox="1"/>
          <p:nvPr/>
        </p:nvSpPr>
        <p:spPr>
          <a:xfrm>
            <a:off x="151940" y="-27333"/>
            <a:ext cx="88803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40184" indent="0" algn="ctr">
              <a:buNone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God describes us as 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Pearls of Great Price!</a:t>
            </a:r>
          </a:p>
          <a:p>
            <a:pPr marL="40184" indent="0" algn="ctr">
              <a:buNone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13:45,46 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46D24-BDAD-441D-B866-3F399203889C}"/>
              </a:ext>
            </a:extLst>
          </p:cNvPr>
          <p:cNvSpPr txBox="1"/>
          <p:nvPr/>
        </p:nvSpPr>
        <p:spPr>
          <a:xfrm>
            <a:off x="232304" y="1116528"/>
            <a:ext cx="8799939" cy="1107996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4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13:45,46  </a:t>
            </a:r>
            <a:r>
              <a:rPr lang="en-US" sz="3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 is like unto a merchant man, seeking </a:t>
            </a:r>
            <a:r>
              <a:rPr lang="en-US" sz="33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goodly</a:t>
            </a:r>
            <a:r>
              <a:rPr lang="en-US" sz="3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pearls:</a:t>
            </a:r>
            <a:endParaRPr lang="en-US" sz="284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9DE3351-B53F-4C17-96AB-2972E18BE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" y="114300"/>
            <a:ext cx="9029700" cy="857355"/>
          </a:xfrm>
          <a:ln/>
        </p:spPr>
        <p:txBody>
          <a:bodyPr>
            <a:normAutofit fontScale="9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describes us as clay in the hands of a Master Potter.   </a:t>
            </a:r>
            <a:r>
              <a:rPr lang="en-US" alt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Isaiah 64:8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A20D5-3DA3-4D11-BBA5-42FBC82C8401}"/>
              </a:ext>
            </a:extLst>
          </p:cNvPr>
          <p:cNvSpPr txBox="1"/>
          <p:nvPr/>
        </p:nvSpPr>
        <p:spPr>
          <a:xfrm>
            <a:off x="1600200" y="3312267"/>
            <a:ext cx="6934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2:10 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are his    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workmanship…”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7CD01-D2F7-4B4D-BF6E-4A49A15DF2EF}"/>
              </a:ext>
            </a:extLst>
          </p:cNvPr>
          <p:cNvSpPr txBox="1"/>
          <p:nvPr/>
        </p:nvSpPr>
        <p:spPr>
          <a:xfrm>
            <a:off x="-152400" y="1050109"/>
            <a:ext cx="9296400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“Lord, thou art our father;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the clay, </a:t>
            </a:r>
          </a:p>
          <a:p>
            <a:pPr algn="ctr"/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thou our potter;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the work of thy hand.” </a:t>
            </a:r>
            <a:br>
              <a:rPr lang="en-US" sz="3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3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lorentine-Appointed">
  <a:themeElements>
    <a:clrScheme name="Psalm 23">
      <a:dk1>
        <a:srgbClr val="245B3E"/>
      </a:dk1>
      <a:lt1>
        <a:srgbClr val="FFFFFF"/>
      </a:lt1>
      <a:dk2>
        <a:srgbClr val="245B3E"/>
      </a:dk2>
      <a:lt2>
        <a:srgbClr val="FFFFFF"/>
      </a:lt2>
      <a:accent1>
        <a:srgbClr val="FBE26E"/>
      </a:accent1>
      <a:accent2>
        <a:srgbClr val="97CFE3"/>
      </a:accent2>
      <a:accent3>
        <a:srgbClr val="D0F9E9"/>
      </a:accent3>
      <a:accent4>
        <a:srgbClr val="E0C332"/>
      </a:accent4>
      <a:accent5>
        <a:srgbClr val="B9E3AD"/>
      </a:accent5>
      <a:accent6>
        <a:srgbClr val="DBE57E"/>
      </a:accent6>
      <a:hlink>
        <a:srgbClr val="97CFE3"/>
      </a:hlink>
      <a:folHlink>
        <a:srgbClr val="B9E3AD"/>
      </a:folHlink>
    </a:clrScheme>
    <a:fontScheme name="Florentine-Appointed">
      <a:majorFont>
        <a:latin typeface="Georgia"/>
        <a:ea typeface="ヒラギノ明朝 Pro W6"/>
        <a:cs typeface="ヒラギノ明朝 Pro W6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2026</Words>
  <Application>Microsoft Office PowerPoint</Application>
  <PresentationFormat>On-screen Show (16:9)</PresentationFormat>
  <Paragraphs>220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Georgia</vt:lpstr>
      <vt:lpstr>Lucida Grande</vt:lpstr>
      <vt:lpstr>Times New Roman</vt:lpstr>
      <vt:lpstr>Office Theme</vt:lpstr>
      <vt:lpstr>Default Design</vt:lpstr>
      <vt:lpstr>Office Theme</vt:lpstr>
      <vt:lpstr>2_Default Design</vt:lpstr>
      <vt:lpstr>Office Theme</vt:lpstr>
      <vt:lpstr>Florentine-Appointed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 describes us as: A Hidden Treasure!  Mt 13:44</vt:lpstr>
      <vt:lpstr>PowerPoint Presentation</vt:lpstr>
      <vt:lpstr>God describes us as clay in the hands of a Master Potter.     Isaiah 64:8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14</cp:revision>
  <dcterms:created xsi:type="dcterms:W3CDTF">2012-07-18T16:46:43Z</dcterms:created>
  <dcterms:modified xsi:type="dcterms:W3CDTF">2022-05-15T14:03:10Z</dcterms:modified>
</cp:coreProperties>
</file>