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50" r:id="rId3"/>
    <p:sldMasterId id="2147483689" r:id="rId4"/>
  </p:sldMasterIdLst>
  <p:notesMasterIdLst>
    <p:notesMasterId r:id="rId36"/>
  </p:notesMasterIdLst>
  <p:sldIdLst>
    <p:sldId id="256" r:id="rId5"/>
    <p:sldId id="257" r:id="rId6"/>
    <p:sldId id="259" r:id="rId7"/>
    <p:sldId id="261" r:id="rId8"/>
    <p:sldId id="292" r:id="rId9"/>
    <p:sldId id="263" r:id="rId10"/>
    <p:sldId id="295" r:id="rId11"/>
    <p:sldId id="294" r:id="rId12"/>
    <p:sldId id="320" r:id="rId13"/>
    <p:sldId id="287" r:id="rId14"/>
    <p:sldId id="300" r:id="rId15"/>
    <p:sldId id="297" r:id="rId16"/>
    <p:sldId id="302" r:id="rId17"/>
    <p:sldId id="303" r:id="rId18"/>
    <p:sldId id="305" r:id="rId19"/>
    <p:sldId id="304" r:id="rId20"/>
    <p:sldId id="309" r:id="rId21"/>
    <p:sldId id="268" r:id="rId22"/>
    <p:sldId id="306" r:id="rId23"/>
    <p:sldId id="307" r:id="rId24"/>
    <p:sldId id="325" r:id="rId25"/>
    <p:sldId id="310" r:id="rId26"/>
    <p:sldId id="311" r:id="rId27"/>
    <p:sldId id="312" r:id="rId28"/>
    <p:sldId id="313" r:id="rId29"/>
    <p:sldId id="315" r:id="rId30"/>
    <p:sldId id="316" r:id="rId31"/>
    <p:sldId id="317" r:id="rId32"/>
    <p:sldId id="318" r:id="rId33"/>
    <p:sldId id="322" r:id="rId34"/>
    <p:sldId id="324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D5444-B7F8-4725-BCAF-262233008599}" v="2060" dt="2022-04-13T22:15:47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7C86F-4FD9-4607-BBC1-9816F26B1B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D80D-570C-4D21-9C34-4752ECCED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D80D-570C-4D21-9C34-4752ECCED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AD897-F109-456E-8C85-339A0408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C356-08CD-4953-A32B-94F4FC848A39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2B4F-2B6A-4586-AEA6-03A37B83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9CD29-D716-4538-9F07-84AD386D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92BA-3886-47A9-B2F5-D0A209813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60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0FF3-8402-4A0F-BBF5-BF6CEA6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D3EE-20EA-43CF-85BD-966AE981EAC3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E92E-BA21-4634-8D5A-E0A39D88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AAF6-C7F8-435D-ADF9-9392A624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A013-1CC9-4149-BD40-36529D4AC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E457-5067-4325-AD26-B41B73F3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78F3-7029-44EB-8F2F-A49C6B81825D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1BA6-3CAD-426B-AE35-39F1DE25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E748-B0B1-48C6-A8BD-87B862ED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CADF-1B54-4B8A-981E-D63204AD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25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20D-C176-4A97-8F32-0DC1F437E4C2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2BF1-0E83-41A1-A8EB-A42F9C98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CE3D-9BF5-434A-A276-4256F3A4E7FE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257F-5D15-4AB6-8EC6-A5A0E9C1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19" y="1982390"/>
            <a:ext cx="10977562" cy="642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" y="2678906"/>
            <a:ext cx="10977562" cy="39647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711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971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6867-638C-4F91-A331-906089C0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1C1E-41C7-4196-8095-5C93BE71B2E7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7E62-B758-4BED-8765-2DF5ADEC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A4382-914A-455C-A7CD-A3D076E2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E84CC-9344-4C12-B73F-BAD9AE8DC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56673-8B98-4FCA-86D8-F0DB56F3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41A9-8559-40C9-9114-D8CE63DAE6B2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3E3A-1557-490D-A65D-17E044D1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C47A-33A4-455E-8554-6EA4B98A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9F4A-5B8E-4E79-8DB3-A16F1A7F3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8E90-80AB-487F-BBD4-578C8010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FCF5-5A85-44D6-AAC7-FA11EB9461D7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30CF8E-522A-4046-B6E2-D34EC510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AD53E5-7324-459F-ADBD-1D7423FB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1727-7003-466B-96E5-7A119AF8C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89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83C2FD-4ABA-4549-88F6-FE486C44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E07E-D527-46A4-8917-D774C1897C93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7C5033-9311-4D9E-8806-B27D4BD8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0A0895-91A1-428B-AD1F-2F1E67CD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3DC1-813B-4116-9F49-DDC814298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6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710795-1890-426A-91D2-378536F0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0F1D-6E99-4D73-8B24-BFB8E32D34BA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9C377F-2E99-4E0A-B32D-BD5FB94B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D87770-10EF-4939-9D7E-D4D88271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A8D-45BA-4375-8E7F-01B9A38F7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06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94F6F2-D94A-4281-939E-16CE198C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AD16-4574-47D4-A7FA-BAC4717B163E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AE2486-37B9-493F-A1FB-96F80E72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46AFAD-FC15-4169-B4DF-96229B0D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6C3D-2D51-412D-AB8A-126EB9A06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6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02E7AD-D69E-4648-BBF9-21F9BFE7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0FC5-1662-4CF8-A2C7-F88430A39129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12450D-3E34-445D-A382-066D6226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A95381-382E-41E8-8F92-6E137FCC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5ECBD-6279-4163-A8FA-FD0D7523B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03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1B9205-7E34-4135-A602-77DF5968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EABE-DC14-4224-8270-F111D7E5445E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A5CEAD-722C-4EAF-9DE8-FE67E5C1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981A6-A33F-4D0C-976E-0A2827D1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4C936-D2B5-49E3-80DF-7C2A52AB5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5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3A1EC6-BE7B-4E89-A925-54651F65D1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A4AEFD-2C42-4991-953D-B5F64C3BE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88D19-B150-4D53-986D-DE14A4D2C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258B1-ED0E-46D9-AEFC-52AF9B71243C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17B8-2410-4179-959B-79ED44F76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73EC9-A51D-4631-AC3E-DE329F437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AF2C-D476-4D84-ACB8-CAC8D95D6B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F6D7C-1EDB-4CAB-8AB7-B7977DDCB750}" type="datetimeFigureOut">
              <a:rPr lang="en-US"/>
              <a:pPr>
                <a:defRPr/>
              </a:pPr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AFC36-6873-4955-A38D-A921368D2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E504870-0366-4D77-BA40-E6870F375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1928813"/>
            <a:ext cx="10977562" cy="58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08E521D-3A3A-41D9-9077-038B6E53F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2571750"/>
            <a:ext cx="1097756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1A3B0CD-1754-4CF5-93E8-0AE401C49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21469"/>
            <a:ext cx="10977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F626780-B97D-4366-9A2F-137EA80F0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8" y="1553766"/>
            <a:ext cx="10989469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3A810-2A40-4FED-A621-F2159834DFAD}"/>
              </a:ext>
            </a:extLst>
          </p:cNvPr>
          <p:cNvSpPr txBox="1"/>
          <p:nvPr/>
        </p:nvSpPr>
        <p:spPr>
          <a:xfrm>
            <a:off x="990600" y="5562600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Easter Resurrections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5F096B-BF87-469C-8692-9E0E4B79F302}"/>
              </a:ext>
            </a:extLst>
          </p:cNvPr>
          <p:cNvSpPr txBox="1"/>
          <p:nvPr/>
        </p:nvSpPr>
        <p:spPr>
          <a:xfrm>
            <a:off x="233218" y="-152400"/>
            <a:ext cx="11958782" cy="1600438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seeking to serve. </a:t>
            </a:r>
            <a:endParaRPr lang="en-US" sz="4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 Resurrection of </a:t>
            </a:r>
            <a:r>
              <a:rPr lang="en-US" sz="4400" b="1" i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Peace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!   </a:t>
            </a: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Lk. 24:1-11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963D1-E2A2-4991-8F3A-DC3B008A4514}"/>
              </a:ext>
            </a:extLst>
          </p:cNvPr>
          <p:cNvSpPr txBox="1"/>
          <p:nvPr/>
        </p:nvSpPr>
        <p:spPr>
          <a:xfrm>
            <a:off x="10562" y="1448038"/>
            <a:ext cx="6992348" cy="5170646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Since “Peace” 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comes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from partnering with God, 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a more     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productive “service”. Vs 9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28:7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 quickly and tell his disciples that he is risen from the dead.”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women return from the grave, after Jesus' resurrection - Gospelimages">
            <a:extLst>
              <a:ext uri="{FF2B5EF4-FFF2-40B4-BE49-F238E27FC236}">
                <a16:creationId xmlns:a16="http://schemas.microsoft.com/office/drawing/2014/main" id="{31F55176-3F1E-4FE8-B2E5-FBC2B16B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10" y="1600200"/>
            <a:ext cx="5193691" cy="52578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5F096B-BF87-469C-8692-9E0E4B79F302}"/>
              </a:ext>
            </a:extLst>
          </p:cNvPr>
          <p:cNvSpPr txBox="1"/>
          <p:nvPr/>
        </p:nvSpPr>
        <p:spPr>
          <a:xfrm>
            <a:off x="213445" y="-76200"/>
            <a:ext cx="11958782" cy="2277547"/>
          </a:xfrm>
          <a:prstGeom prst="rect">
            <a:avLst/>
          </a:prstGeom>
          <a:solidFill>
            <a:schemeClr val="tx1">
              <a:alpha val="7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quickly and joyfully obeyed!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vs 9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"returned …and told all these things unto the eleven and to all the rest.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963D1-E2A2-4991-8F3A-DC3B008A4514}"/>
              </a:ext>
            </a:extLst>
          </p:cNvPr>
          <p:cNvSpPr txBox="1"/>
          <p:nvPr/>
        </p:nvSpPr>
        <p:spPr>
          <a:xfrm>
            <a:off x="304800" y="2160542"/>
            <a:ext cx="7262350" cy="4247317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10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Mary Magdalene,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Joanna, and Mary the mother of James, and other women that were with them,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told these things unto the apostles. </a:t>
            </a:r>
          </a:p>
          <a:p>
            <a:pPr marL="342900" indent="-342900">
              <a:buAutoNum type="arabicPlain" startAt="10"/>
            </a:pP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ife of Jesus Christ: Women See Resurrected Christ">
            <a:extLst>
              <a:ext uri="{FF2B5EF4-FFF2-40B4-BE49-F238E27FC236}">
                <a16:creationId xmlns:a16="http://schemas.microsoft.com/office/drawing/2014/main" id="{5ACE92CF-7BBA-4B4C-8C02-F2204FD36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/>
          <a:stretch/>
        </p:blipFill>
        <p:spPr bwMode="auto">
          <a:xfrm>
            <a:off x="7315200" y="2201346"/>
            <a:ext cx="4885602" cy="46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5F096B-BF87-469C-8692-9E0E4B79F302}"/>
              </a:ext>
            </a:extLst>
          </p:cNvPr>
          <p:cNvSpPr txBox="1"/>
          <p:nvPr/>
        </p:nvSpPr>
        <p:spPr>
          <a:xfrm>
            <a:off x="116609" y="67662"/>
            <a:ext cx="11958782" cy="2246769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Apostles were slow to believe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(and receive Peace!)</a:t>
            </a:r>
          </a:p>
          <a:p>
            <a:pPr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vs 11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their words seemed to them as idle tales,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963D1-E2A2-4991-8F3A-DC3B008A4514}"/>
              </a:ext>
            </a:extLst>
          </p:cNvPr>
          <p:cNvSpPr txBox="1"/>
          <p:nvPr/>
        </p:nvSpPr>
        <p:spPr>
          <a:xfrm>
            <a:off x="436995" y="3139665"/>
            <a:ext cx="7073348" cy="3508653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and John investigated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saw no angels or Jesus. 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Vs 11-12  (Jn 20:2-10)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 They sought, not to serve, 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satisfy their minds. 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EF613-3557-4BF8-BDE3-89EE230A573F}"/>
              </a:ext>
            </a:extLst>
          </p:cNvPr>
          <p:cNvSpPr txBox="1"/>
          <p:nvPr/>
        </p:nvSpPr>
        <p:spPr>
          <a:xfrm>
            <a:off x="228600" y="2252876"/>
            <a:ext cx="7073348" cy="769441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believed them not."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Life of Jesus Christ: Women See Resurrected Christ">
            <a:extLst>
              <a:ext uri="{FF2B5EF4-FFF2-40B4-BE49-F238E27FC236}">
                <a16:creationId xmlns:a16="http://schemas.microsoft.com/office/drawing/2014/main" id="{436AA78D-18A4-411C-8F25-0DE6D9FA5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/>
          <a:stretch/>
        </p:blipFill>
        <p:spPr bwMode="auto">
          <a:xfrm>
            <a:off x="7357951" y="2252876"/>
            <a:ext cx="4717440" cy="44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eshua = God: Christ's Closest Friend">
            <a:extLst>
              <a:ext uri="{FF2B5EF4-FFF2-40B4-BE49-F238E27FC236}">
                <a16:creationId xmlns:a16="http://schemas.microsoft.com/office/drawing/2014/main" id="{13FCD41B-D23D-4FAC-A4AF-09F6CDE9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35" y="2135425"/>
            <a:ext cx="4911411" cy="4722575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5F096B-BF87-469C-8692-9E0E4B79F302}"/>
              </a:ext>
            </a:extLst>
          </p:cNvPr>
          <p:cNvSpPr txBox="1"/>
          <p:nvPr/>
        </p:nvSpPr>
        <p:spPr>
          <a:xfrm>
            <a:off x="116609" y="67662"/>
            <a:ext cx="11958782" cy="2062103"/>
          </a:xfrm>
          <a:prstGeom prst="rect">
            <a:avLst/>
          </a:prstGeom>
          <a:solidFill>
            <a:schemeClr val="tx1">
              <a:alpha val="80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 others were slow to believe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receive Peace!)</a:t>
            </a:r>
          </a:p>
          <a:p>
            <a:pPr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vs 11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their words seemed to them as idle tales,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believed them not."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963D1-E2A2-4991-8F3A-DC3B008A4514}"/>
              </a:ext>
            </a:extLst>
          </p:cNvPr>
          <p:cNvSpPr txBox="1"/>
          <p:nvPr/>
        </p:nvSpPr>
        <p:spPr>
          <a:xfrm>
            <a:off x="129050" y="1905000"/>
            <a:ext cx="6878205" cy="4524315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Instead of finding    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Peace,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left Perplexed!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12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“departed      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wondering”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eter and John visit the empty grave 1 - Gospelimages">
            <a:extLst>
              <a:ext uri="{FF2B5EF4-FFF2-40B4-BE49-F238E27FC236}">
                <a16:creationId xmlns:a16="http://schemas.microsoft.com/office/drawing/2014/main" id="{47363E07-7E58-4DFE-B95F-918DFA10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5334000" cy="484822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5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B67C69-50F5-4051-9FA4-3F0AAFA8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609600"/>
            <a:ext cx="11815762" cy="960438"/>
          </a:xfrm>
        </p:spPr>
        <p:txBody>
          <a:bodyPr/>
          <a:lstStyle/>
          <a:p>
            <a:pPr algn="l" eaLnBrk="1" hangingPunct="1"/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the Confused:</a:t>
            </a:r>
            <a:b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/>
              <a:t>      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Of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Perspective.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13-35</a:t>
            </a:r>
            <a:br>
              <a:rPr lang="en-US" altLang="en-US" sz="3600" dirty="0">
                <a:solidFill>
                  <a:srgbClr val="FF0000"/>
                </a:solidFill>
              </a:rPr>
            </a:br>
            <a:r>
              <a:rPr lang="en-US" altLang="en-US" sz="3600" b="1" i="1" dirty="0">
                <a:solidFill>
                  <a:srgbClr val="FF0066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1550344"/>
            <a:ext cx="11506200" cy="129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Their </a:t>
            </a:r>
            <a:r>
              <a:rPr lang="en-US" alt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Caused Them To Lose Their Clarity (and Confidence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)!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78726-D2EC-4609-9511-102C93332D7A}"/>
              </a:ext>
            </a:extLst>
          </p:cNvPr>
          <p:cNvSpPr txBox="1"/>
          <p:nvPr/>
        </p:nvSpPr>
        <p:spPr>
          <a:xfrm>
            <a:off x="223901" y="2973146"/>
            <a:ext cx="8310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 tend to see what we’re looking for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(and miss what we’re not!)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“while they …reasoned, Jesus drew near, and went with them.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But their eyes were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holden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Krateō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seized, retained/focused)</a:t>
            </a:r>
          </a:p>
        </p:txBody>
      </p:sp>
      <p:pic>
        <p:nvPicPr>
          <p:cNvPr id="7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5D8BB5F5-FE3B-4A70-8D33-8ED5E6B2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76" y="2510782"/>
            <a:ext cx="3563567" cy="42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B67C69-50F5-4051-9FA4-3F0AAFA8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3" y="-158153"/>
            <a:ext cx="11815762" cy="960438"/>
          </a:xfrm>
        </p:spPr>
        <p:txBody>
          <a:bodyPr/>
          <a:lstStyle/>
          <a:p>
            <a:pPr algn="l" eaLnBrk="1" hangingPunct="1"/>
            <a:b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/>
              <a:t>       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Of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Perspective.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13-35</a:t>
            </a:r>
            <a:br>
              <a:rPr lang="en-US" altLang="en-US" sz="3600" dirty="0">
                <a:solidFill>
                  <a:srgbClr val="FF0000"/>
                </a:solidFill>
              </a:rPr>
            </a:br>
            <a:r>
              <a:rPr lang="en-US" altLang="en-US" sz="3600" b="1" i="1" dirty="0">
                <a:solidFill>
                  <a:srgbClr val="FF0066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01" y="825830"/>
            <a:ext cx="11506200" cy="129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</a:t>
            </a:r>
            <a:r>
              <a:rPr lang="en-US" altLang="en-US" sz="4400" b="1" dirty="0"/>
              <a:t>A. Their </a:t>
            </a:r>
            <a:r>
              <a:rPr lang="en-US" altLang="en-US" sz="4400" b="1" i="1" u="sng" dirty="0"/>
              <a:t>Confusion </a:t>
            </a:r>
            <a:r>
              <a:rPr lang="en-US" altLang="en-US" sz="4400" b="1" dirty="0"/>
              <a:t> Caused Them To Lose Their Clarity (and Confidence</a:t>
            </a:r>
            <a:r>
              <a:rPr lang="en-US" altLang="en-US" sz="4000" b="1" dirty="0"/>
              <a:t>.)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78726-D2EC-4609-9511-102C93332D7A}"/>
              </a:ext>
            </a:extLst>
          </p:cNvPr>
          <p:cNvSpPr txBox="1"/>
          <p:nvPr/>
        </p:nvSpPr>
        <p:spPr>
          <a:xfrm>
            <a:off x="0" y="2057400"/>
            <a:ext cx="108204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focus can affect our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feelings!</a:t>
            </a:r>
          </a:p>
          <a:p>
            <a:pPr marL="742950" indent="-742950">
              <a:buAutoNum type="arabicPlain" startAt="17"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said unto them, What manner of communications are these that ye have,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as ye walk,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5951-0866-4827-95B5-656210D74880}"/>
              </a:ext>
            </a:extLst>
          </p:cNvPr>
          <p:cNvSpPr txBox="1"/>
          <p:nvPr/>
        </p:nvSpPr>
        <p:spPr>
          <a:xfrm>
            <a:off x="2514600" y="3967330"/>
            <a:ext cx="6124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are sad? 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109D8-94EB-450D-91D6-C3C4DE32BEAB}"/>
              </a:ext>
            </a:extLst>
          </p:cNvPr>
          <p:cNvSpPr txBox="1"/>
          <p:nvPr/>
        </p:nvSpPr>
        <p:spPr>
          <a:xfrm>
            <a:off x="304800" y="4935465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Skythrōpos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from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skuthros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{sullen}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aptanomai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gaze (or focus)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appearances</a:t>
            </a:r>
          </a:p>
        </p:txBody>
      </p:sp>
      <p:pic>
        <p:nvPicPr>
          <p:cNvPr id="8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37F34637-E5A3-4FE5-8A8D-0CD15D4B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94" y="3200400"/>
            <a:ext cx="3030157" cy="36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1" y="148432"/>
            <a:ext cx="11506200" cy="12954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Our feelings can affect our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1" y="933964"/>
            <a:ext cx="11739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They heard the report of the resurrection,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(22-24)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7BB71-FB95-458C-B2B9-12AA12EACBFE}"/>
              </a:ext>
            </a:extLst>
          </p:cNvPr>
          <p:cNvSpPr txBox="1"/>
          <p:nvPr/>
        </p:nvSpPr>
        <p:spPr>
          <a:xfrm>
            <a:off x="285751" y="2579443"/>
            <a:ext cx="1135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failed to investigate it for themselves!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C3B78-7EE4-4A4F-AD08-8F9832F0DDA6}"/>
              </a:ext>
            </a:extLst>
          </p:cNvPr>
          <p:cNvSpPr txBox="1"/>
          <p:nvPr/>
        </p:nvSpPr>
        <p:spPr>
          <a:xfrm>
            <a:off x="1143000" y="1443832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“certain women made us astonished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said that he was alive”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3C187-BF9A-4746-A422-3A202065F697}"/>
              </a:ext>
            </a:extLst>
          </p:cNvPr>
          <p:cNvSpPr txBox="1"/>
          <p:nvPr/>
        </p:nvSpPr>
        <p:spPr>
          <a:xfrm>
            <a:off x="116681" y="3620325"/>
            <a:ext cx="90678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They were so preoccupied with their own agenda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(what they wanted)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they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couldn’t recognize God’s!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(See verse 19-21)</a:t>
            </a:r>
          </a:p>
        </p:txBody>
      </p:sp>
      <p:pic>
        <p:nvPicPr>
          <p:cNvPr id="10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41EABCA3-7ED6-4C90-9CDA-DFFB2225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92" y="3343308"/>
            <a:ext cx="2911059" cy="34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1" y="148432"/>
            <a:ext cx="11506200" cy="12954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Our feelings can affect our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3C187-BF9A-4746-A422-3A202065F697}"/>
              </a:ext>
            </a:extLst>
          </p:cNvPr>
          <p:cNvSpPr txBox="1"/>
          <p:nvPr/>
        </p:nvSpPr>
        <p:spPr>
          <a:xfrm>
            <a:off x="380999" y="1219200"/>
            <a:ext cx="116943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emotional preoccupation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their own disappointment and agenda)      </a:t>
            </a:r>
            <a:endParaRPr lang="en-US" alt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blinded them to the presence of Jesus!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their eyes were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holden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76A2F-86DB-49BA-90CE-B1E8F808ED68}"/>
              </a:ext>
            </a:extLst>
          </p:cNvPr>
          <p:cNvSpPr txBox="1"/>
          <p:nvPr/>
        </p:nvSpPr>
        <p:spPr>
          <a:xfrm>
            <a:off x="72640" y="3977269"/>
            <a:ext cx="93987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ever fail to recognize Jesus’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will, word or work in, on, &amp; through us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 the same reason?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CCCE780B-1A9C-48C5-99EC-2175B09D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18" y="3657600"/>
            <a:ext cx="2649133" cy="31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B67C69-50F5-4051-9FA4-3F0AAFA8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9" y="188913"/>
            <a:ext cx="11815762" cy="960438"/>
          </a:xfrm>
        </p:spPr>
        <p:txBody>
          <a:bodyPr/>
          <a:lstStyle/>
          <a:p>
            <a:pPr algn="l" eaLnBrk="1" hangingPunct="1"/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Resurrection Of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Perspective.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13-35</a:t>
            </a:r>
            <a:br>
              <a:rPr lang="en-US" altLang="en-US" sz="3600" dirty="0">
                <a:solidFill>
                  <a:srgbClr val="FF0000"/>
                </a:solidFill>
              </a:rPr>
            </a:br>
            <a:r>
              <a:rPr lang="en-US" altLang="en-US" sz="3600" b="1" i="1" dirty="0">
                <a:solidFill>
                  <a:srgbClr val="FF0066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19" y="760413"/>
            <a:ext cx="11506200" cy="129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Jesus’ solution for their emotional confusion is Biblical Clarity!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25-27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267882"/>
            <a:ext cx="112966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fools, and slow of heart to believe all that</a:t>
            </a:r>
          </a:p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 prophets have spoken: </a:t>
            </a:r>
          </a:p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Ought not Christ to have suffered these things,    </a:t>
            </a:r>
          </a:p>
          <a:p>
            <a:pPr eaLnBrk="1" hangingPunct="1"/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to enter into his glory?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beginning at Moses and all the prophets,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expounded unto them in all the scriptures the things concerning himself.” 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F0933B9C-406F-4A3A-8A6C-9DF33FF5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62" y="862799"/>
            <a:ext cx="2087938" cy="28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"/>
            <a:ext cx="11506200" cy="1295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Jesus’ solution for their emotional confusion is Biblical Clarity!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25-27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65944"/>
            <a:ext cx="11506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 eaLnBrk="1" hangingPunct="1">
              <a:buAutoNum type="arabicParenR"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God’s facts conflict with our feelings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it often produces “heart burn”!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32</a:t>
            </a:r>
          </a:p>
          <a:p>
            <a:pPr eaLnBrk="1" hangingPunct="1"/>
            <a:endParaRPr lang="en-US" altLang="en-US" i="1" dirty="0"/>
          </a:p>
        </p:txBody>
      </p:sp>
      <p:pic>
        <p:nvPicPr>
          <p:cNvPr id="7170" name="Picture 2" descr="Easter on the Road of Lost Hopes | FRANCIS X. CLOONEY, S.J.">
            <a:extLst>
              <a:ext uri="{FF2B5EF4-FFF2-40B4-BE49-F238E27FC236}">
                <a16:creationId xmlns:a16="http://schemas.microsoft.com/office/drawing/2014/main" id="{652DA1DE-85B2-4019-AA25-D4C49A51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23" y="3358277"/>
            <a:ext cx="3673178" cy="34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079FBC-426C-499B-AE64-63695B5F3955}"/>
              </a:ext>
            </a:extLst>
          </p:cNvPr>
          <p:cNvSpPr txBox="1"/>
          <p:nvPr/>
        </p:nvSpPr>
        <p:spPr>
          <a:xfrm>
            <a:off x="0" y="2590800"/>
            <a:ext cx="8686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 not our heart burn within us,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while he talked with us by the way,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while he opened to 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scriptures?”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Their Hearts had to be opened</a:t>
            </a:r>
            <a:r>
              <a:rPr kumimoji="0" lang="en-US" altLang="en-US" sz="44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their eyes could be!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126C1-9355-4947-B0E2-2CFB1DB46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04801"/>
            <a:ext cx="7543800" cy="7010399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chemeClr val="bg1"/>
                </a:solidFill>
              </a:rPr>
              <a:t>The Resurrection is Central to our Faith and Hope! 1 Cor 15:17-19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Christ be not raised, your faith is vain; ye are yet in your sins,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they also which are fallen asleep in Christ are perished.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in this life only we have hope in Christ,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of all men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5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miserable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5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900" dirty="0">
                <a:solidFill>
                  <a:schemeClr val="bg1"/>
                </a:solidFill>
              </a:rPr>
              <a:t>             </a:t>
            </a:r>
            <a:endParaRPr lang="en-US" sz="39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75F1-4159-4321-821C-541C74C4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"/>
            <a:ext cx="12039600" cy="12954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b="1" dirty="0"/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Biblical Repentance (thinking differently)    </a:t>
            </a:r>
          </a:p>
          <a:p>
            <a:pPr eaLnBrk="1" hangingPunct="1"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produces Biblical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Obedience!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Vs 33-35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4728"/>
            <a:ext cx="120396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 up the same hour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returned to Jerusalem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(6.5 miles away)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found the eleven gathered together, and them that were with them, Saying,</a:t>
            </a:r>
          </a:p>
          <a:p>
            <a:pPr algn="ctr" eaLnBrk="1" hangingPunct="1"/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is risen indeed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hath appeared to Simon.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told what things were done in the way,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how he was known of them in breaking of bread.” </a:t>
            </a:r>
            <a:endParaRPr lang="en-US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9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039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 of: 1.  Peace!   2.  Perspective.  </a:t>
            </a:r>
          </a:p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 the Aimless: </a:t>
            </a:r>
          </a:p>
          <a:p>
            <a:pPr eaLnBrk="1" hangingPunct="1"/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must have wondered: “what now”!</a:t>
            </a:r>
          </a:p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Resurrection of </a:t>
            </a:r>
            <a: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Purpose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 36-53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0E5AE3F-07A0-4098-A393-49D03E6A0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36491"/>
            <a:ext cx="7611882" cy="3313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E45656-4982-4545-A9E7-0E7953ABE121}"/>
              </a:ext>
            </a:extLst>
          </p:cNvPr>
          <p:cNvSpPr txBox="1"/>
          <p:nvPr/>
        </p:nvSpPr>
        <p:spPr>
          <a:xfrm>
            <a:off x="3124200" y="6477000"/>
            <a:ext cx="1874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Ron </a:t>
            </a:r>
            <a:r>
              <a:rPr lang="en-US" dirty="0" err="1">
                <a:solidFill>
                  <a:schemeClr val="bg1"/>
                </a:solidFill>
              </a:rPr>
              <a:t>DiCanni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hrist Appears to Disciples">
            <a:extLst>
              <a:ext uri="{FF2B5EF4-FFF2-40B4-BE49-F238E27FC236}">
                <a16:creationId xmlns:a16="http://schemas.microsoft.com/office/drawing/2014/main" id="{D416FDE3-7B37-4E33-A413-66E4575F2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AF4AB-7DC8-48B0-B0E2-7284FD0BEFB2}"/>
              </a:ext>
            </a:extLst>
          </p:cNvPr>
          <p:cNvSpPr txBox="1"/>
          <p:nvPr/>
        </p:nvSpPr>
        <p:spPr>
          <a:xfrm>
            <a:off x="285193" y="1905000"/>
            <a:ext cx="11925280" cy="518159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himself stood in the midst of them…,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said: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be unto you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they were terrified and affrighted,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supposed that they had seen a spirit.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he said unto them, Why are ye troubled? …</a:t>
            </a:r>
            <a:b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Behold my hands and my feet, that it is I myself: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handle me, and see; for a spirit hath not flesh and bones,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ye see me have.”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F8EC0-EEE2-439C-8266-B05B0BC3F2C5}"/>
              </a:ext>
            </a:extLst>
          </p:cNvPr>
          <p:cNvSpPr txBox="1"/>
          <p:nvPr/>
        </p:nvSpPr>
        <p:spPr>
          <a:xfrm>
            <a:off x="266700" y="228600"/>
            <a:ext cx="6160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Luke 24:36-39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318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0396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Resurrection of </a:t>
            </a:r>
            <a:r>
              <a:rPr lang="en-US" alt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36-53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14400" indent="-914400" eaLnBrk="1" hangingPunct="1">
              <a:buAutoNum type="alphaUcPeriod"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Purpose.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44-46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are the words    </a:t>
            </a:r>
          </a:p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which I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you while I was yet with you,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all things must be fulfilled, which were written in the Law…Prophets…Psalms, concerning me.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opened he their understanding,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they might understand the scriptures,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said unto them,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 it is written,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thus it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behoved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Christ to suffer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rise from the dead the third day:” </a:t>
            </a:r>
          </a:p>
        </p:txBody>
      </p:sp>
    </p:spTree>
    <p:extLst>
      <p:ext uri="{BB962C8B-B14F-4D97-AF65-F5344CB8AC3E}">
        <p14:creationId xmlns:p14="http://schemas.microsoft.com/office/powerpoint/2010/main" val="11983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039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 Resurrection of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36-53</a:t>
            </a:r>
          </a:p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Their Purpose.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47-48</a:t>
            </a:r>
          </a:p>
          <a:p>
            <a:pPr algn="ctr" eaLnBrk="1" hangingPunct="1"/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repentance and remission of sins should be preached in his name among all nations, beginning at Jerusalem. </a:t>
            </a:r>
          </a:p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are witnesses of these things.” </a:t>
            </a:r>
          </a:p>
          <a:p>
            <a:pPr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His Peace (vs 36) is related to </a:t>
            </a:r>
          </a:p>
          <a:p>
            <a:pPr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His Purposes (vs 48)!    Mt 11:28-30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0396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Resurrection of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36-53</a:t>
            </a:r>
          </a:p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God’s Promise vs 49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“And, behold, </a:t>
            </a:r>
          </a:p>
          <a:p>
            <a:pPr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send the promise of my Father upon you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tarry ye in the city of Jerusalem,</a:t>
            </a:r>
          </a:p>
          <a:p>
            <a:pPr algn="ctr"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ye be endued with power from on high.”</a:t>
            </a:r>
          </a:p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His Power is related to His Purposes</a:t>
            </a:r>
          </a:p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Acts 1:8) 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job was bigger than they were. 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God’s Spirit can produce life in a dead heart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203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opens in the Temple with Gabriel bringing God’s message of hope and purpose to a doubting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Zecharias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he Angel Gabriel Delivers Messages From God | Life of Jesus">
            <a:extLst>
              <a:ext uri="{FF2B5EF4-FFF2-40B4-BE49-F238E27FC236}">
                <a16:creationId xmlns:a16="http://schemas.microsoft.com/office/drawing/2014/main" id="{6C216D2D-A175-46C8-922A-B1810B9F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2192000" cy="52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3E3C7-A1FD-4BFD-A67A-FE26A7689C0E}"/>
              </a:ext>
            </a:extLst>
          </p:cNvPr>
          <p:cNvSpPr txBox="1"/>
          <p:nvPr/>
        </p:nvSpPr>
        <p:spPr>
          <a:xfrm>
            <a:off x="91751" y="2438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Luke 1:5-35</a:t>
            </a:r>
          </a:p>
        </p:txBody>
      </p:sp>
    </p:spTree>
    <p:extLst>
      <p:ext uri="{BB962C8B-B14F-4D97-AF65-F5344CB8AC3E}">
        <p14:creationId xmlns:p14="http://schemas.microsoft.com/office/powerpoint/2010/main" val="142862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1508"/>
            <a:ext cx="12039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closes with: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worshipped him,</a:t>
            </a:r>
          </a:p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returned to Jerusalem with great joy: </a:t>
            </a:r>
          </a:p>
          <a:p>
            <a:pPr algn="ctr" eaLnBrk="1" hangingPunct="1"/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continually in the temple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praising and blessing God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Amen. “  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A Complete Compilation of The Resurrection Story - Everyday Apostolic">
            <a:extLst>
              <a:ext uri="{FF2B5EF4-FFF2-40B4-BE49-F238E27FC236}">
                <a16:creationId xmlns:a16="http://schemas.microsoft.com/office/drawing/2014/main" id="{EB690E84-F29E-4FF9-A754-5C6A3B9A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" y="2799259"/>
            <a:ext cx="11709693" cy="3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CD8D5-2CBF-4476-9546-56B3683DE955}"/>
              </a:ext>
            </a:extLst>
          </p:cNvPr>
          <p:cNvSpPr txBox="1"/>
          <p:nvPr/>
        </p:nvSpPr>
        <p:spPr>
          <a:xfrm>
            <a:off x="247551" y="27618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Lk 24:52-53 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3729"/>
            <a:ext cx="1203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was the resurrection of Jesus Christ which brought a resurrection of</a:t>
            </a:r>
          </a:p>
        </p:txBody>
      </p:sp>
      <p:pic>
        <p:nvPicPr>
          <p:cNvPr id="10242" name="Picture 2" descr="A Complete Compilation of The Resurrection Story - Everyday Apostolic">
            <a:extLst>
              <a:ext uri="{FF2B5EF4-FFF2-40B4-BE49-F238E27FC236}">
                <a16:creationId xmlns:a16="http://schemas.microsoft.com/office/drawing/2014/main" id="{EB690E84-F29E-4FF9-A754-5C6A3B9A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6378480" cy="38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Angel Gabriel Delivers Messages From God | Life of Jesus">
            <a:extLst>
              <a:ext uri="{FF2B5EF4-FFF2-40B4-BE49-F238E27FC236}">
                <a16:creationId xmlns:a16="http://schemas.microsoft.com/office/drawing/2014/main" id="{3DB040A5-A3F3-42E5-82FD-A24F8B90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353"/>
            <a:ext cx="5791200" cy="39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EFC56-9574-40B3-92DA-A966B33818A8}"/>
              </a:ext>
            </a:extLst>
          </p:cNvPr>
          <p:cNvSpPr txBox="1"/>
          <p:nvPr/>
        </p:nvSpPr>
        <p:spPr>
          <a:xfrm>
            <a:off x="990600" y="1722060"/>
            <a:ext cx="9952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Peace, Perspective, and Purpose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1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8343AB-2621-4CE3-8589-0E26086A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39499"/>
            <a:ext cx="1203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Jesus’ Resurrection is God’s Exclamation mark on the Gospel message!  1 Cor. 15:3,4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CB1D-5F09-4AF9-8C3B-6CE363E7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8" y="1447800"/>
            <a:ext cx="12725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Sin carries a death penalty.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6:23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died in our place.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5:8; Jn 19:30 </a:t>
            </a:r>
          </a:p>
          <a:p>
            <a:pPr eaLnBrk="1" hangingPunct="1"/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“It is finished”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teleo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>
                <a:solidFill>
                  <a:srgbClr val="0000FF"/>
                </a:solidFill>
              </a:rPr>
              <a:t>Fulfilled, </a:t>
            </a:r>
            <a:r>
              <a:rPr lang="en-US" altLang="en-US" sz="3600" b="1" dirty="0">
                <a:solidFill>
                  <a:srgbClr val="0000FF"/>
                </a:solidFill>
              </a:rPr>
              <a:t>the debt is </a:t>
            </a:r>
            <a:r>
              <a:rPr lang="en-US" altLang="en-US" sz="3600" b="1" i="1" dirty="0">
                <a:solidFill>
                  <a:srgbClr val="0000FF"/>
                </a:solidFill>
              </a:rPr>
              <a:t>discharged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accepted His sacrifice.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5:21 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600" b="1" i="1" dirty="0"/>
              <a:t> 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3" descr="easter8.png">
            <a:extLst>
              <a:ext uri="{FF2B5EF4-FFF2-40B4-BE49-F238E27FC236}">
                <a16:creationId xmlns:a16="http://schemas.microsoft.com/office/drawing/2014/main" id="{5CAC8052-3926-4B30-BC1C-6840055C5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021" y="4168162"/>
            <a:ext cx="3626416" cy="2719812"/>
          </a:xfrm>
          <a:effectLst>
            <a:softEdge rad="152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58C40-580A-404D-88B2-7E61E5A97044}"/>
              </a:ext>
            </a:extLst>
          </p:cNvPr>
          <p:cNvSpPr txBox="1"/>
          <p:nvPr/>
        </p:nvSpPr>
        <p:spPr>
          <a:xfrm>
            <a:off x="133680" y="4343128"/>
            <a:ext cx="84769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Since our Debt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been paid,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offers us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Pardon and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charset="0"/>
              </a:rPr>
              <a:t>(Ro. 5:1; Ro. 6:23)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5EC24-881C-440F-8ED0-57CF2B33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76201"/>
            <a:ext cx="7315200" cy="6781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50" name="Picture 2" descr="Eugenè Burnand | Apostles Peter and John hurry to the tomb on the morning  of the Resurrection, 1898 | Masterpieces | Tutt'Art@">
            <a:extLst>
              <a:ext uri="{FF2B5EF4-FFF2-40B4-BE49-F238E27FC236}">
                <a16:creationId xmlns:a16="http://schemas.microsoft.com/office/drawing/2014/main" id="{88AAA045-6AD8-4796-948D-D49427AA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7AAF3-653D-4CB6-8432-6C9C772481E3}"/>
              </a:ext>
            </a:extLst>
          </p:cNvPr>
          <p:cNvSpPr txBox="1"/>
          <p:nvPr/>
        </p:nvSpPr>
        <p:spPr>
          <a:xfrm>
            <a:off x="152400" y="76201"/>
            <a:ext cx="11734800" cy="144655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“Most miserable” certainly seems to describe the disciples during those 3 days.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6684A-EF80-4B25-B0BE-788EC8A29EDF}"/>
              </a:ext>
            </a:extLst>
          </p:cNvPr>
          <p:cNvSpPr txBox="1"/>
          <p:nvPr/>
        </p:nvSpPr>
        <p:spPr>
          <a:xfrm>
            <a:off x="-152400" y="3989413"/>
            <a:ext cx="6640717" cy="2677656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spent them in crippling fear and confusion,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wrestling with the reality of Christ’s death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B3129-3A00-42E4-85A9-6B5DC66A4086}"/>
              </a:ext>
            </a:extLst>
          </p:cNvPr>
          <p:cNvSpPr txBox="1"/>
          <p:nvPr/>
        </p:nvSpPr>
        <p:spPr>
          <a:xfrm>
            <a:off x="6183746" y="4709632"/>
            <a:ext cx="6160654" cy="1581972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inevitability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their own.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F6EE8-B975-464C-B282-12C0EFF5B154}"/>
              </a:ext>
            </a:extLst>
          </p:cNvPr>
          <p:cNvSpPr txBox="1"/>
          <p:nvPr/>
        </p:nvSpPr>
        <p:spPr>
          <a:xfrm>
            <a:off x="9296400" y="6477122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Artist: Eugene </a:t>
            </a:r>
            <a:r>
              <a:rPr lang="en-US" b="1" dirty="0" err="1">
                <a:solidFill>
                  <a:srgbClr val="FFFF00"/>
                </a:solidFill>
              </a:rPr>
              <a:t>Burnand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93300E-6705-4598-BA33-F4F56481F2A8}"/>
              </a:ext>
            </a:extLst>
          </p:cNvPr>
          <p:cNvSpPr txBox="1"/>
          <p:nvPr/>
        </p:nvSpPr>
        <p:spPr>
          <a:xfrm>
            <a:off x="-47625" y="1841016"/>
            <a:ext cx="6934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“God so loved the world that He gave his only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begotten Son,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whosoever believeth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him should not perish,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have everlasting life.”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What does Jesus' resurrection mean to you? | Opinions | capjournal.com">
            <a:extLst>
              <a:ext uri="{FF2B5EF4-FFF2-40B4-BE49-F238E27FC236}">
                <a16:creationId xmlns:a16="http://schemas.microsoft.com/office/drawing/2014/main" id="{BE87E657-C9E0-4DEF-AF26-B58A9446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6010275" cy="46084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E13DC-3D94-40F2-A4B3-CF7FA7180E37}"/>
              </a:ext>
            </a:extLst>
          </p:cNvPr>
          <p:cNvSpPr txBox="1"/>
          <p:nvPr/>
        </p:nvSpPr>
        <p:spPr>
          <a:xfrm>
            <a:off x="4953000" y="5773095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Do you Believe?</a:t>
            </a:r>
          </a:p>
        </p:txBody>
      </p:sp>
    </p:spTree>
    <p:extLst>
      <p:ext uri="{BB962C8B-B14F-4D97-AF65-F5344CB8AC3E}">
        <p14:creationId xmlns:p14="http://schemas.microsoft.com/office/powerpoint/2010/main" val="3233806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does Jesus' resurrection mean to you? | Opinions | capjournal.com">
            <a:extLst>
              <a:ext uri="{FF2B5EF4-FFF2-40B4-BE49-F238E27FC236}">
                <a16:creationId xmlns:a16="http://schemas.microsoft.com/office/drawing/2014/main" id="{17989771-CCEF-43F3-A93C-CF8143B2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9165"/>
            <a:ext cx="6848475" cy="4608446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3B768-F5EE-4E3D-BA73-720CCFAFCB41}"/>
              </a:ext>
            </a:extLst>
          </p:cNvPr>
          <p:cNvSpPr txBox="1"/>
          <p:nvPr/>
        </p:nvSpPr>
        <p:spPr>
          <a:xfrm>
            <a:off x="319087" y="5562600"/>
            <a:ext cx="1155382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Which Group are you 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B7EA4-A264-4143-A4B4-A1DB0BDACB85}"/>
              </a:ext>
            </a:extLst>
          </p:cNvPr>
          <p:cNvSpPr txBox="1"/>
          <p:nvPr/>
        </p:nvSpPr>
        <p:spPr>
          <a:xfrm>
            <a:off x="533400" y="76200"/>
            <a:ext cx="1127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Easter divides the world in two groups!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3:36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DD486-4663-40A1-B53A-B4D1DBC1C01C}"/>
              </a:ext>
            </a:extLst>
          </p:cNvPr>
          <p:cNvSpPr txBox="1"/>
          <p:nvPr/>
        </p:nvSpPr>
        <p:spPr>
          <a:xfrm>
            <a:off x="133350" y="865138"/>
            <a:ext cx="122110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believeth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pisteuo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entrust, credit)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on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54541-297D-4385-99B6-E07B33741B9E}"/>
              </a:ext>
            </a:extLst>
          </p:cNvPr>
          <p:cNvSpPr txBox="1"/>
          <p:nvPr/>
        </p:nvSpPr>
        <p:spPr>
          <a:xfrm>
            <a:off x="3810000" y="1477207"/>
            <a:ext cx="6147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hath everlasting life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C64DC-5303-4438-9334-DEA4784A7224}"/>
              </a:ext>
            </a:extLst>
          </p:cNvPr>
          <p:cNvSpPr txBox="1"/>
          <p:nvPr/>
        </p:nvSpPr>
        <p:spPr>
          <a:xfrm>
            <a:off x="133350" y="2299544"/>
            <a:ext cx="119253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that believeth not the Son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not see life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the wrath of God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him.”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6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439469-B25A-4BA6-8759-81692EAC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8100"/>
            <a:ext cx="4661452" cy="6781800"/>
          </a:xfrm>
          <a:solidFill>
            <a:schemeClr val="tx1">
              <a:alpha val="74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to go through a painful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death of their dreams)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they could comprehend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resurrection.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47D9C-8FFC-4D5E-A33B-06067B124A21}"/>
              </a:ext>
            </a:extLst>
          </p:cNvPr>
          <p:cNvSpPr txBox="1"/>
          <p:nvPr/>
        </p:nvSpPr>
        <p:spPr>
          <a:xfrm>
            <a:off x="5029200" y="228600"/>
            <a:ext cx="71628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Paul spoke of this is Phil 3:10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may know him,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his resurrection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fellowship of his sufferings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made conformable </a:t>
            </a:r>
          </a:p>
          <a:p>
            <a:pPr algn="ctr"/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his death” </a:t>
            </a:r>
            <a:b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68BE-D544-4F41-B75C-6508FD46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9" y="484414"/>
            <a:ext cx="5657661" cy="601980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24 records that God brought the news of Jesus’ resurrection to 3 groups of people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3 distinctly different ways.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 b="1" dirty="0"/>
          </a:p>
          <a:p>
            <a:pPr eaLnBrk="1" hangingPunct="1"/>
            <a:endParaRPr lang="en-US" altLang="en-US" sz="2000" b="1" dirty="0"/>
          </a:p>
        </p:txBody>
      </p:sp>
      <p:pic>
        <p:nvPicPr>
          <p:cNvPr id="4106" name="Picture 10" descr="Christ Appears to Disciples">
            <a:extLst>
              <a:ext uri="{FF2B5EF4-FFF2-40B4-BE49-F238E27FC236}">
                <a16:creationId xmlns:a16="http://schemas.microsoft.com/office/drawing/2014/main" id="{D9C931C5-AAE5-49CC-B23E-5A17C973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" y="3699962"/>
            <a:ext cx="6310171" cy="31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ster Sunday: Jesus is Risen! | Stephen Sizer">
            <a:extLst>
              <a:ext uri="{FF2B5EF4-FFF2-40B4-BE49-F238E27FC236}">
                <a16:creationId xmlns:a16="http://schemas.microsoft.com/office/drawing/2014/main" id="{C02CB5BD-756E-4329-9720-FC738413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" y="90312"/>
            <a:ext cx="3160707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Spy Salvation's Story, Lesson 12: Road to Emmaus - Seeds of Faith Podcast">
            <a:extLst>
              <a:ext uri="{FF2B5EF4-FFF2-40B4-BE49-F238E27FC236}">
                <a16:creationId xmlns:a16="http://schemas.microsoft.com/office/drawing/2014/main" id="{592A6BA3-349D-4A56-BF03-2A49A657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105863"/>
            <a:ext cx="2895601" cy="34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8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Easter ladies.jpg">
            <a:extLst>
              <a:ext uri="{FF2B5EF4-FFF2-40B4-BE49-F238E27FC236}">
                <a16:creationId xmlns:a16="http://schemas.microsoft.com/office/drawing/2014/main" id="{D2A45979-D981-4D80-A9E3-4CD4A45C2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9BFA64-C162-4274-9483-8A282510D437}"/>
              </a:ext>
            </a:extLst>
          </p:cNvPr>
          <p:cNvSpPr txBox="1"/>
          <p:nvPr/>
        </p:nvSpPr>
        <p:spPr>
          <a:xfrm>
            <a:off x="233218" y="137280"/>
            <a:ext cx="11958782" cy="2308324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Faithful: </a:t>
            </a:r>
            <a:endParaRPr lang="en-US" sz="44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 Resurrection of </a:t>
            </a:r>
            <a:r>
              <a:rPr lang="en-US" sz="4400" b="1" i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Peace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!   </a:t>
            </a: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Lk. 24:1-11</a:t>
            </a:r>
          </a:p>
          <a:p>
            <a:pPr>
              <a:defRPr/>
            </a:pP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A. </a:t>
            </a:r>
            <a:r>
              <a:rPr lang="en-US" sz="40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Those who “seek” are the first to “Find”. </a:t>
            </a:r>
            <a:endParaRPr lang="en-US" sz="32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0DE7-8407-422B-941C-F155471446C6}"/>
              </a:ext>
            </a:extLst>
          </p:cNvPr>
          <p:cNvSpPr txBox="1"/>
          <p:nvPr/>
        </p:nvSpPr>
        <p:spPr>
          <a:xfrm>
            <a:off x="233218" y="2590800"/>
            <a:ext cx="5253182" cy="3600986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228600"/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ladies sought in order to “Serve”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“bringing spices”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Easter ladies.jpg">
            <a:extLst>
              <a:ext uri="{FF2B5EF4-FFF2-40B4-BE49-F238E27FC236}">
                <a16:creationId xmlns:a16="http://schemas.microsoft.com/office/drawing/2014/main" id="{D2A45979-D981-4D80-A9E3-4CD4A45C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9BFA64-C162-4274-9483-8A282510D437}"/>
              </a:ext>
            </a:extLst>
          </p:cNvPr>
          <p:cNvSpPr txBox="1"/>
          <p:nvPr/>
        </p:nvSpPr>
        <p:spPr>
          <a:xfrm>
            <a:off x="233218" y="137280"/>
            <a:ext cx="11958782" cy="1600438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seeking to serve. </a:t>
            </a:r>
            <a:endParaRPr lang="en-US" sz="4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 Resurrection of </a:t>
            </a:r>
            <a:r>
              <a:rPr lang="en-US" sz="4400" b="1" i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Peace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!   </a:t>
            </a: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Lk. 24:1-11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0DE7-8407-422B-941C-F155471446C6}"/>
              </a:ext>
            </a:extLst>
          </p:cNvPr>
          <p:cNvSpPr txBox="1"/>
          <p:nvPr/>
        </p:nvSpPr>
        <p:spPr>
          <a:xfrm>
            <a:off x="381000" y="1737718"/>
            <a:ext cx="5405582" cy="4031873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rabicParenR" startAt="2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Promises           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Peace to those who        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truly seek him.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29:13, 14;  Mt 7:7) 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14:27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peace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give unto you.”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Easter ladies.jpg">
            <a:extLst>
              <a:ext uri="{FF2B5EF4-FFF2-40B4-BE49-F238E27FC236}">
                <a16:creationId xmlns:a16="http://schemas.microsoft.com/office/drawing/2014/main" id="{D2A45979-D981-4D80-A9E3-4CD4A45C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9BFA64-C162-4274-9483-8A282510D437}"/>
              </a:ext>
            </a:extLst>
          </p:cNvPr>
          <p:cNvSpPr txBox="1"/>
          <p:nvPr/>
        </p:nvSpPr>
        <p:spPr>
          <a:xfrm>
            <a:off x="233218" y="137280"/>
            <a:ext cx="11958782" cy="1600438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seeking to serve. </a:t>
            </a:r>
            <a:endParaRPr lang="en-US" sz="4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 Resurrection of </a:t>
            </a:r>
            <a:r>
              <a:rPr lang="en-US" sz="4400" b="1" i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Peace</a:t>
            </a:r>
            <a:r>
              <a:rPr lang="en-US" sz="4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!   </a:t>
            </a:r>
            <a:r>
              <a:rPr lang="en-US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Lk. 24:1-11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B0DE7-8407-422B-941C-F155471446C6}"/>
              </a:ext>
            </a:extLst>
          </p:cNvPr>
          <p:cNvSpPr txBox="1"/>
          <p:nvPr/>
        </p:nvSpPr>
        <p:spPr>
          <a:xfrm>
            <a:off x="152400" y="2274838"/>
            <a:ext cx="5405582" cy="2308324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God greeted them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angelic messengers.</a:t>
            </a:r>
          </a:p>
        </p:txBody>
      </p:sp>
    </p:spTree>
    <p:extLst>
      <p:ext uri="{BB962C8B-B14F-4D97-AF65-F5344CB8AC3E}">
        <p14:creationId xmlns:p14="http://schemas.microsoft.com/office/powerpoint/2010/main" val="22796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JESUS LIVES! AN EVENT THAT TOUCHES EVERYONE EVERY DAY! | The Patriot's  Trumpet">
            <a:extLst>
              <a:ext uri="{FF2B5EF4-FFF2-40B4-BE49-F238E27FC236}">
                <a16:creationId xmlns:a16="http://schemas.microsoft.com/office/drawing/2014/main" id="{29B5AD26-BBBC-4933-95EF-357D84BCB5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09" y="0"/>
            <a:ext cx="6324600" cy="68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C9FE9A-164D-469F-B885-F4E8C149E5E4}"/>
              </a:ext>
            </a:extLst>
          </p:cNvPr>
          <p:cNvSpPr txBox="1"/>
          <p:nvPr/>
        </p:nvSpPr>
        <p:spPr>
          <a:xfrm>
            <a:off x="1508" y="-5417"/>
            <a:ext cx="6246843" cy="637097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</a:rPr>
              <a:t>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seek ye the living among the dead? </a:t>
            </a:r>
          </a:p>
          <a:p>
            <a:pPr algn="ctr"/>
            <a:r>
              <a:rPr lang="en-US" sz="40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He’s not here, but is risen: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how 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you when he was yet in Galilee </a:t>
            </a:r>
            <a:r>
              <a:rPr lang="en-US" sz="40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Saying, The Son of man must be delivered into the hands of sinful men,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crucified,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third day rise again.”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0B400-433B-46F0-95EE-D3D348FD6F12}"/>
              </a:ext>
            </a:extLst>
          </p:cNvPr>
          <p:cNvSpPr txBox="1"/>
          <p:nvPr/>
        </p:nvSpPr>
        <p:spPr>
          <a:xfrm>
            <a:off x="7467600" y="533400"/>
            <a:ext cx="6246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Luke 24:5-7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Believe">
      <a:dk1>
        <a:srgbClr val="DAAB46"/>
      </a:dk1>
      <a:lt1>
        <a:srgbClr val="FFFFFF"/>
      </a:lt1>
      <a:dk2>
        <a:srgbClr val="DAAB46"/>
      </a:dk2>
      <a:lt2>
        <a:srgbClr val="FFFFFF"/>
      </a:lt2>
      <a:accent1>
        <a:srgbClr val="592A24"/>
      </a:accent1>
      <a:accent2>
        <a:srgbClr val="E88B3F"/>
      </a:accent2>
      <a:accent3>
        <a:srgbClr val="ECB62E"/>
      </a:accent3>
      <a:accent4>
        <a:srgbClr val="B33F2D"/>
      </a:accent4>
      <a:accent5>
        <a:srgbClr val="4D110A"/>
      </a:accent5>
      <a:accent6>
        <a:srgbClr val="F2D86D"/>
      </a:accent6>
      <a:hlink>
        <a:srgbClr val="592A24"/>
      </a:hlink>
      <a:folHlink>
        <a:srgbClr val="B33F2D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rentine-Appointed">
  <a:themeElements>
    <a:clrScheme name="Believe">
      <a:dk1>
        <a:srgbClr val="DAAB46"/>
      </a:dk1>
      <a:lt1>
        <a:srgbClr val="FFFFFF"/>
      </a:lt1>
      <a:dk2>
        <a:srgbClr val="DAAB46"/>
      </a:dk2>
      <a:lt2>
        <a:srgbClr val="FFFFFF"/>
      </a:lt2>
      <a:accent1>
        <a:srgbClr val="592A24"/>
      </a:accent1>
      <a:accent2>
        <a:srgbClr val="E88B3F"/>
      </a:accent2>
      <a:accent3>
        <a:srgbClr val="ECB62E"/>
      </a:accent3>
      <a:accent4>
        <a:srgbClr val="B33F2D"/>
      </a:accent4>
      <a:accent5>
        <a:srgbClr val="4D110A"/>
      </a:accent5>
      <a:accent6>
        <a:srgbClr val="F2D86D"/>
      </a:accent6>
      <a:hlink>
        <a:srgbClr val="592A24"/>
      </a:hlink>
      <a:folHlink>
        <a:srgbClr val="B33F2D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1809</Words>
  <Application>Microsoft Office PowerPoint</Application>
  <PresentationFormat>Widescreen</PresentationFormat>
  <Paragraphs>204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Garamond</vt:lpstr>
      <vt:lpstr>Georgia</vt:lpstr>
      <vt:lpstr>Lucida Grande</vt:lpstr>
      <vt:lpstr>Times New Roman</vt:lpstr>
      <vt:lpstr>Wingdings</vt:lpstr>
      <vt:lpstr>Office Theme</vt:lpstr>
      <vt:lpstr>Office Theme</vt:lpstr>
      <vt:lpstr>1_Default Design</vt:lpstr>
      <vt:lpstr>Florentine-Appointed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To the Confused:        The Resurrection Of Perspective.  13-35  </vt:lpstr>
      <vt:lpstr>        The Resurrection Of Perspective.  13-35  </vt:lpstr>
      <vt:lpstr>PowerPoint Presentation</vt:lpstr>
      <vt:lpstr>PowerPoint Presentation</vt:lpstr>
      <vt:lpstr>The Resurrection Of Perspective.  13-35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39</cp:revision>
  <dcterms:created xsi:type="dcterms:W3CDTF">2011-04-06T06:48:43Z</dcterms:created>
  <dcterms:modified xsi:type="dcterms:W3CDTF">2022-04-14T16:55:57Z</dcterms:modified>
</cp:coreProperties>
</file>