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64" r:id="rId6"/>
    <p:sldMasterId id="2147483700" r:id="rId7"/>
    <p:sldMasterId id="2147483703" r:id="rId8"/>
    <p:sldMasterId id="2147483705" r:id="rId9"/>
  </p:sldMasterIdLst>
  <p:notesMasterIdLst>
    <p:notesMasterId r:id="rId48"/>
  </p:notesMasterIdLst>
  <p:sldIdLst>
    <p:sldId id="356" r:id="rId10"/>
    <p:sldId id="343" r:id="rId11"/>
    <p:sldId id="304" r:id="rId12"/>
    <p:sldId id="345" r:id="rId13"/>
    <p:sldId id="340" r:id="rId14"/>
    <p:sldId id="353" r:id="rId15"/>
    <p:sldId id="352" r:id="rId16"/>
    <p:sldId id="354" r:id="rId17"/>
    <p:sldId id="351" r:id="rId18"/>
    <p:sldId id="256" r:id="rId19"/>
    <p:sldId id="355" r:id="rId20"/>
    <p:sldId id="259" r:id="rId21"/>
    <p:sldId id="306" r:id="rId22"/>
    <p:sldId id="327" r:id="rId23"/>
    <p:sldId id="321" r:id="rId24"/>
    <p:sldId id="339" r:id="rId25"/>
    <p:sldId id="322" r:id="rId26"/>
    <p:sldId id="359" r:id="rId27"/>
    <p:sldId id="323" r:id="rId28"/>
    <p:sldId id="324" r:id="rId29"/>
    <p:sldId id="325" r:id="rId30"/>
    <p:sldId id="314" r:id="rId31"/>
    <p:sldId id="311" r:id="rId32"/>
    <p:sldId id="312" r:id="rId33"/>
    <p:sldId id="331" r:id="rId34"/>
    <p:sldId id="313" r:id="rId35"/>
    <p:sldId id="332" r:id="rId36"/>
    <p:sldId id="333" r:id="rId37"/>
    <p:sldId id="336" r:id="rId38"/>
    <p:sldId id="348" r:id="rId39"/>
    <p:sldId id="347" r:id="rId40"/>
    <p:sldId id="300" r:id="rId41"/>
    <p:sldId id="334" r:id="rId42"/>
    <p:sldId id="335" r:id="rId43"/>
    <p:sldId id="337" r:id="rId44"/>
    <p:sldId id="349" r:id="rId45"/>
    <p:sldId id="277" r:id="rId46"/>
    <p:sldId id="299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83" autoAdjust="0"/>
    <p:restoredTop sz="95214" autoAdjust="0"/>
  </p:normalViewPr>
  <p:slideViewPr>
    <p:cSldViewPr>
      <p:cViewPr varScale="1">
        <p:scale>
          <a:sx n="111" d="100"/>
          <a:sy n="111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05265-0415-4A3B-910B-2019EA6CD60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043D9-4270-4EBB-A505-B3B06293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2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8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9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3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6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73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043D9-4270-4EBB-A505-B3B0629321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4BD91-6CA9-49C2-88B9-361D8B00B2A8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3F2A5-B9D2-4051-9F6E-0725BAAFE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B824E-528C-4D05-8914-718F58CA123A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3A3D-08AA-47FD-BB67-C9A042161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3925-85B5-4005-86A2-F944C3C0499A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953D-C5FD-474A-BB85-490B3F254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68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4D3A-B66C-4303-BED9-30993EF0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3D5C-C13C-4496-BB83-EDDA7E9F733E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2EB44-9A7E-4B30-A6B1-6BB6D043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783E2-56E7-44C8-9BEA-B8A56763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1DE2-BA4F-4B09-9A50-CEA3ADE7F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4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07E5F-B75B-4A7A-8F24-C6B5BE928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5EFA-8096-40D3-A3B5-C4E36BA9AD28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8DC9-BF25-4F1A-8163-DEBFBB79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D8699-F15D-4724-A5CE-49139EAE8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AC3A-51DB-4338-B13F-B24A51A17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0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1C312-8A31-4DD4-BAF6-8B75FDC4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8CC2B-5179-4072-ABB8-7BE1E8C04C69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A62C7-CF09-4D49-832F-D65152EA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1EA6-A744-4359-9439-F8AF3674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3AB14-9137-4D1F-BB6D-9DEC55204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9E732-A493-4779-B025-BACAD1DB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67FEB-F1F2-4A32-A539-A7BD46B721E4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DFFA1-B94A-4FD8-89AD-B0BCC479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2B781-0486-4D59-8A58-68733AD9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ADEAA-2230-4C41-B709-505ACF0A97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98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BD20D-C176-4A97-8F32-0DC1F437E4C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2BF1-0E83-41A1-A8EB-A42F9C981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2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B9DB6-5674-491F-9789-41C088800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D5E67-1836-40F1-8120-8A54341C27CB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066F1-09AE-493C-BEF2-DD339B64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2982C-064C-44C7-AE5F-01B6C056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EB67-3450-4AF2-B8F7-9F7D6F19A3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20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D08EC-5EBE-4978-970A-57183BC9B38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29A1-D342-4990-914B-0EF551877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3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F5F4-847A-4D17-B17D-AE2745ADEE95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2AC8-4ED4-4EAA-A211-FB5DC44EF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A3E0-E27F-4A52-B4EC-3DEC60B6F8A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5438-E2FC-4F64-9116-F39218DF4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2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98A30-4D70-4BA7-9508-5C6CE4288C1E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D13E-3C1D-4862-9A55-B01E93C1E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438A3-FA62-4931-A44F-17C85EDFE060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0DC6D-0725-4F06-B180-497E2C19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0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5800-B5D6-4C20-BC8B-56002252B75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F2C5A-60CE-41DD-A3F4-6876994D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092E-B594-4890-8C02-ACEE3C22DE16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BBB1-0EA4-4264-8598-6998D8B91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4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0404F-D816-4261-B108-291024455BCB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CDE3-DD53-4EB0-982E-DA586AD88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D2ECD-72FB-45DD-A29D-4D1E1BF59D04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282305-6F32-415B-B813-7D6CC39D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317157-960C-4EB6-87E1-275C122246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B31B56-1873-4146-BF80-A16F2FBB5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A687-06B7-4347-8E16-79B892F49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C1BECF-BE68-472F-90A1-578B3017C289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FC7F-CF69-42B3-B265-F4BE2DD7E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CCAA-5B7E-43CB-AB3B-C28D73E6C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019DB3-94CD-4B66-AA78-B69241FD6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317157-960C-4EB6-87E1-275C122246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B31B56-1873-4146-BF80-A16F2FBB5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A687-06B7-4347-8E16-79B892F49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C1BECF-BE68-472F-90A1-578B3017C289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FC7F-CF69-42B3-B265-F4BE2DD7E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CCAA-5B7E-43CB-AB3B-C28D73E6C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019DB3-94CD-4B66-AA78-B69241FD6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E9EAC0E-9D9A-48E2-B9D9-408B3B7BC7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27B67F4-4266-4E61-BFF1-8791E8E1B9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17DE3-29B4-47DA-B43E-4A34EE516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7B6945-6F6D-4382-9059-9923AB62EF1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81525-8D82-46DE-B5E5-0B05CA808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E020-F32C-4695-9FCE-DAFF79D07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AE0B874-C101-4BC6-A988-958DEEEC2A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4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5F6D7C-1EDB-4CAB-8AB7-B7977DDCB750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2AFC36-6873-4955-A38D-A921368D2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FBBA9EA-1369-44CC-906F-C8F56A65D5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41DA783-5457-4404-AEB3-9746747E41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04F1B-B340-48FF-B8C4-0797931E7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759EDE-C19E-4E8C-B8C5-950297210B22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767CA-7BF5-4B26-81E5-A2BE0AEE0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EFBA3-69E3-4C84-937F-C17FE79D4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E0A76C-883D-4E56-B836-BFCC20FEE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4ED270-A5D9-4657-82CC-341942C116F3}"/>
              </a:ext>
            </a:extLst>
          </p:cNvPr>
          <p:cNvSpPr txBox="1"/>
          <p:nvPr/>
        </p:nvSpPr>
        <p:spPr>
          <a:xfrm>
            <a:off x="10064" y="-33992"/>
            <a:ext cx="1188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easy to get caught up in the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“Tyranny of the temporary”: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0F55-5778-4DED-806A-07FBB0D44BC6}"/>
              </a:ext>
            </a:extLst>
          </p:cNvPr>
          <p:cNvSpPr txBox="1"/>
          <p:nvPr/>
        </p:nvSpPr>
        <p:spPr>
          <a:xfrm>
            <a:off x="6096000" y="2133600"/>
            <a:ext cx="6400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feel stuck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a particularly challenging season.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Eccl. 3:1-10</a:t>
            </a:r>
          </a:p>
        </p:txBody>
      </p:sp>
      <p:pic>
        <p:nvPicPr>
          <p:cNvPr id="2" name="Picture 2" descr="How Many Seasons Are There In A Year ...">
            <a:extLst>
              <a:ext uri="{FF2B5EF4-FFF2-40B4-BE49-F238E27FC236}">
                <a16:creationId xmlns:a16="http://schemas.microsoft.com/office/drawing/2014/main" id="{2080067B-F74B-C7D7-6CC2-1DC55FBA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7" y="1981200"/>
            <a:ext cx="6550526" cy="47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5BA23-D4D4-403E-95C6-56F61A0FDC0A}"/>
              </a:ext>
            </a:extLst>
          </p:cNvPr>
          <p:cNvSpPr txBox="1"/>
          <p:nvPr/>
        </p:nvSpPr>
        <p:spPr>
          <a:xfrm>
            <a:off x="609600" y="556260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By changing the disciples</a:t>
            </a:r>
            <a:r>
              <a:rPr lang="en-US" sz="4800" b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>
            <a:extLst>
              <a:ext uri="{FF2B5EF4-FFF2-40B4-BE49-F238E27FC236}">
                <a16:creationId xmlns:a16="http://schemas.microsoft.com/office/drawing/2014/main" id="{7305E421-85F4-4259-8AFD-1E4420107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-35984"/>
            <a:ext cx="8432800" cy="632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Arial" panose="020B0604020202020204" pitchFamily="34" charset="0"/>
              </a:rPr>
              <a:t>The Resurrection is Central to our Faith and Hope!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“If Christ be not raised,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faith is vain;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are yet in your sins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in this life only we have hope in Christ, </a:t>
            </a:r>
            <a:r>
              <a:rPr lang="en-US" altLang="en-US" sz="533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of all men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miserable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5867" dirty="0">
              <a:latin typeface="Arial" panose="020B0604020202020204" pitchFamily="34" charset="0"/>
            </a:endParaRPr>
          </a:p>
        </p:txBody>
      </p:sp>
      <p:sp>
        <p:nvSpPr>
          <p:cNvPr id="2051" name="Rectangle 1">
            <a:extLst>
              <a:ext uri="{FF2B5EF4-FFF2-40B4-BE49-F238E27FC236}">
                <a16:creationId xmlns:a16="http://schemas.microsoft.com/office/drawing/2014/main" id="{EA30484E-9BC1-4E0B-B53C-6930A4B4D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801" y="6180668"/>
            <a:ext cx="3054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1 Cor 15:17-19</a:t>
            </a:r>
            <a:endParaRPr lang="en-US" altLang="en-US" sz="3200" b="1" dirty="0"/>
          </a:p>
        </p:txBody>
      </p:sp>
      <p:pic>
        <p:nvPicPr>
          <p:cNvPr id="2052" name="Picture 4" descr="Image result for resurrection of Jesus">
            <a:extLst>
              <a:ext uri="{FF2B5EF4-FFF2-40B4-BE49-F238E27FC236}">
                <a16:creationId xmlns:a16="http://schemas.microsoft.com/office/drawing/2014/main" id="{45EC5455-0EED-4A26-8F36-1C6E79E3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3"/>
            <a:ext cx="375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4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52400"/>
            <a:ext cx="7010400" cy="6705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“Most miserable” certainly seems to describe the disciples during those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days.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had to go through a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before they could experience the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resurrection.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14300"/>
            <a:ext cx="7315200" cy="43053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first Easter was a beautiful illustration of how Christ uses this process to bring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“beauty out of ashes….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 out of mourning…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Praise out of heaviness.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2B85E-5339-40E3-9E57-51E390FF0F82}"/>
              </a:ext>
            </a:extLst>
          </p:cNvPr>
          <p:cNvSpPr txBox="1"/>
          <p:nvPr/>
        </p:nvSpPr>
        <p:spPr>
          <a:xfrm>
            <a:off x="102507" y="4469869"/>
            <a:ext cx="11811000" cy="1323439"/>
          </a:xfrm>
          <a:prstGeom prst="rect">
            <a:avLst/>
          </a:prstGeom>
          <a:solidFill>
            <a:schemeClr val="tx1"/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they might be called trees of righteousness,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planting of the Lord , that He might be glorified.”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469F6-662E-4C2C-B9DD-EBE3CD8BE200}"/>
              </a:ext>
            </a:extLst>
          </p:cNvPr>
          <p:cNvSpPr txBox="1"/>
          <p:nvPr/>
        </p:nvSpPr>
        <p:spPr>
          <a:xfrm>
            <a:off x="304800" y="3581400"/>
            <a:ext cx="6263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Isaiah 61:1-3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854E0-A024-44CE-AA53-FEC933A65B05}"/>
              </a:ext>
            </a:extLst>
          </p:cNvPr>
          <p:cNvSpPr txBox="1"/>
          <p:nvPr/>
        </p:nvSpPr>
        <p:spPr>
          <a:xfrm>
            <a:off x="4267200" y="5843577"/>
            <a:ext cx="7848600" cy="923330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is trying to Grow us!</a:t>
            </a:r>
          </a:p>
        </p:txBody>
      </p:sp>
    </p:spTree>
    <p:extLst>
      <p:ext uri="{BB962C8B-B14F-4D97-AF65-F5344CB8AC3E}">
        <p14:creationId xmlns:p14="http://schemas.microsoft.com/office/powerpoint/2010/main" val="22567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53" y="838200"/>
            <a:ext cx="7391400" cy="6629400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Disciples should have realized that they were simply passing through territory that’s filled with Satan’s snares and familiar to all who must learn to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 by faith, not by sight.”</a:t>
            </a:r>
            <a:endParaRPr lang="en-US" alt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Corinthians 5:7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5AC87-DA48-431A-A5C6-657E844CD200}"/>
              </a:ext>
            </a:extLst>
          </p:cNvPr>
          <p:cNvSpPr txBox="1"/>
          <p:nvPr/>
        </p:nvSpPr>
        <p:spPr>
          <a:xfrm>
            <a:off x="190500" y="5285801"/>
            <a:ext cx="11811000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Satan understands this process and seeks to trap us in the “Tyranny of the Temporary”.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50A37-4901-458B-A297-B5C6D8977740}"/>
              </a:ext>
            </a:extLst>
          </p:cNvPr>
          <p:cNvSpPr txBox="1"/>
          <p:nvPr/>
        </p:nvSpPr>
        <p:spPr>
          <a:xfrm>
            <a:off x="190501" y="93078"/>
            <a:ext cx="11810999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0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Trees of righteousness grow over many seasons!</a:t>
            </a:r>
          </a:p>
        </p:txBody>
      </p:sp>
    </p:spTree>
    <p:extLst>
      <p:ext uri="{BB962C8B-B14F-4D97-AF65-F5344CB8AC3E}">
        <p14:creationId xmlns:p14="http://schemas.microsoft.com/office/powerpoint/2010/main" val="19308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077700" cy="40386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Satan’s snares are masked by: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Preoccupation with Personal </a:t>
            </a:r>
            <a:r>
              <a:rPr lang="en-US" altLang="en-US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(Agendas)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A. Our </a:t>
            </a:r>
            <a:r>
              <a:rPr lang="en-US" altLang="en-US" sz="40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tainted by our personal agendas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1) Palm Sunday Crowd revealed this.  Mt 21:9  </a:t>
            </a:r>
          </a:p>
        </p:txBody>
      </p:sp>
      <p:pic>
        <p:nvPicPr>
          <p:cNvPr id="1026" name="Picture 2" descr="5 Types of People in the Palm Sunday Crowd | LetterPile">
            <a:extLst>
              <a:ext uri="{FF2B5EF4-FFF2-40B4-BE49-F238E27FC236}">
                <a16:creationId xmlns:a16="http://schemas.microsoft.com/office/drawing/2014/main" id="{B7F76857-B44D-4444-89CF-471B9775F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1"/>
            <a:ext cx="6357620" cy="395224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AEF0BF-4780-4640-82C3-32E2C4A3064F}"/>
              </a:ext>
            </a:extLst>
          </p:cNvPr>
          <p:cNvSpPr txBox="1"/>
          <p:nvPr/>
        </p:nvSpPr>
        <p:spPr>
          <a:xfrm>
            <a:off x="0" y="3105834"/>
            <a:ext cx="57099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“Hosanna”  from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yāshaʿ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(deliver, rescue, 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us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nāʾ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!)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447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077700" cy="40386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Our Perspective is tainted by our agendas.</a:t>
            </a:r>
            <a:endParaRPr lang="en-US" sz="44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This is why the Apostles couldn’t “grasp” 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Jesus’ words and warnings.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9:44-46 </a:t>
            </a:r>
            <a:r>
              <a:rPr lang="en-US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 these sayings sink down into your ears: </a:t>
            </a:r>
            <a:endParaRPr lang="en-US" alt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Son of man shall be delivered into the hands of men. </a:t>
            </a:r>
          </a:p>
          <a:p>
            <a:pPr marL="0" algn="ctr" eaLnBrk="1" hangingPunct="1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they understood not…, and it was hid from them, that they perceived it not: and they feared to ask him. </a:t>
            </a:r>
          </a:p>
          <a:p>
            <a:pPr marL="0" algn="ctr" eaLnBrk="1" hangingPunct="1">
              <a:spcBef>
                <a:spcPts val="0"/>
              </a:spcBef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there arose a reasoning among them,</a:t>
            </a:r>
          </a:p>
          <a:p>
            <a:pPr marL="0"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of them should be greatest.”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0"/>
            <a:ext cx="12001500" cy="9144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Personal and 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Powerful </a:t>
            </a:r>
            <a:r>
              <a:rPr lang="en-US" alt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Pride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Mt 26:31-32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Invitation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erspective: Screen Captures">
            <a:extLst>
              <a:ext uri="{FF2B5EF4-FFF2-40B4-BE49-F238E27FC236}">
                <a16:creationId xmlns:a16="http://schemas.microsoft.com/office/drawing/2014/main" id="{1B145FBA-443A-4F27-B0E7-A4420A7D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701467"/>
            <a:ext cx="3886200" cy="3499160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66814-3E45-4CC1-9BF7-806A7F39D37B}"/>
              </a:ext>
            </a:extLst>
          </p:cNvPr>
          <p:cNvSpPr txBox="1"/>
          <p:nvPr/>
        </p:nvSpPr>
        <p:spPr>
          <a:xfrm>
            <a:off x="3238501" y="914400"/>
            <a:ext cx="88391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“All ye shall be offended because of me: for it is written, I will smite the shepherd, and the sheep of the flock shall be scattered abroad</a:t>
            </a: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(Zech. 13:7)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after I am risen again,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will go before you…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3AE52-BF59-42D1-8CF0-2F20B4340CA9}"/>
              </a:ext>
            </a:extLst>
          </p:cNvPr>
          <p:cNvSpPr txBox="1"/>
          <p:nvPr/>
        </p:nvSpPr>
        <p:spPr>
          <a:xfrm>
            <a:off x="4114800" y="4700052"/>
            <a:ext cx="807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Peter answered, Though all men shall be offended because of thee,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yet will I never be offended.”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vitation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PETER FAILS JESUS AT A CRUCIAL MOMENT. With Bible study questions">
            <a:extLst>
              <a:ext uri="{FF2B5EF4-FFF2-40B4-BE49-F238E27FC236}">
                <a16:creationId xmlns:a16="http://schemas.microsoft.com/office/drawing/2014/main" id="{77283C39-E73B-4E51-866C-9EBEAB1B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7895"/>
            <a:ext cx="4204780" cy="3087885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B05428A-EE63-45A3-B99A-957A02BB448F}"/>
              </a:ext>
            </a:extLst>
          </p:cNvPr>
          <p:cNvSpPr txBox="1"/>
          <p:nvPr/>
        </p:nvSpPr>
        <p:spPr>
          <a:xfrm>
            <a:off x="0" y="-12970"/>
            <a:ext cx="1234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Pride </a:t>
            </a:r>
            <a:r>
              <a:rPr lang="en-US" alt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binds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to our own agenda!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8509C-2361-0ACB-FC4E-BAF34CEF4D88}"/>
              </a:ext>
            </a:extLst>
          </p:cNvPr>
          <p:cNvSpPr txBox="1"/>
          <p:nvPr/>
        </p:nvSpPr>
        <p:spPr>
          <a:xfrm>
            <a:off x="0" y="898858"/>
            <a:ext cx="12115800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 20:21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“Then came to him the mother of Zebedee's children with her sons, worshipping him, and desiring a certain thing of him.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Jesus saith unto her, What wilt thou?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…Grant that these my two sons may sit, the one on thy right hand, and the other on the left, in thy kingdom….</a:t>
            </a:r>
          </a:p>
          <a:p>
            <a:pPr algn="ctr">
              <a:spcBef>
                <a:spcPts val="18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when the ten heard it,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were moved with indignation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against the two brethren.”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erspective: Screen Captures">
            <a:extLst>
              <a:ext uri="{FF2B5EF4-FFF2-40B4-BE49-F238E27FC236}">
                <a16:creationId xmlns:a16="http://schemas.microsoft.com/office/drawing/2014/main" id="{1B145FBA-443A-4F27-B0E7-A4420A7D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774857"/>
            <a:ext cx="4421292" cy="4725140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7D6CA-54BF-4901-B3D5-3F90485E8FE1}"/>
              </a:ext>
            </a:extLst>
          </p:cNvPr>
          <p:cNvSpPr txBox="1"/>
          <p:nvPr/>
        </p:nvSpPr>
        <p:spPr>
          <a:xfrm>
            <a:off x="3525573" y="906047"/>
            <a:ext cx="8659238" cy="604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 eaLnBrk="1" hangingPunct="1">
              <a:spcBef>
                <a:spcPts val="0"/>
              </a:spcBef>
              <a:buAutoNum type="arabicParenR"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Notice the Pride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26:34,35 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Verily I say unto thee, </a:t>
            </a: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night, before the cock crow,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 shalt deny me thrice.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Peter said,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Though I should die with thee, yet will I not deny thee.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Invitation" pitchFamily="2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4E15D-C021-4F4C-9D7B-2AACC08FCA8B}"/>
              </a:ext>
            </a:extLst>
          </p:cNvPr>
          <p:cNvSpPr txBox="1"/>
          <p:nvPr/>
        </p:nvSpPr>
        <p:spPr>
          <a:xfrm>
            <a:off x="381000" y="5922805"/>
            <a:ext cx="1104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Likewise also said all the disciples.” </a:t>
            </a:r>
            <a:endParaRPr lang="en-US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05428A-EE63-45A3-B99A-957A02BB448F}"/>
              </a:ext>
            </a:extLst>
          </p:cNvPr>
          <p:cNvSpPr txBox="1"/>
          <p:nvPr/>
        </p:nvSpPr>
        <p:spPr>
          <a:xfrm>
            <a:off x="0" y="-12970"/>
            <a:ext cx="1234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Pride </a:t>
            </a:r>
            <a:r>
              <a:rPr lang="en-US" altLang="en-US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Blinds </a:t>
            </a: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 to Satan’s snares!</a:t>
            </a:r>
          </a:p>
        </p:txBody>
      </p:sp>
    </p:spTree>
    <p:extLst>
      <p:ext uri="{BB962C8B-B14F-4D97-AF65-F5344CB8AC3E}">
        <p14:creationId xmlns:p14="http://schemas.microsoft.com/office/powerpoint/2010/main" val="37115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6200"/>
            <a:ext cx="12077700" cy="64770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such seasons it’s easy to jump to conclusions and judge prematurely.  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tend to judge the man by the moment;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the day by the disaster;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the week by the worry;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month by the moment;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the life by the loss! 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Scriptures are filled with examples of people passing through painful seasons.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D7EF612-1F10-4E3E-A009-E49D37210FAD}"/>
              </a:ext>
            </a:extLst>
          </p:cNvPr>
          <p:cNvSpPr txBox="1"/>
          <p:nvPr/>
        </p:nvSpPr>
        <p:spPr>
          <a:xfrm>
            <a:off x="76200" y="17834"/>
            <a:ext cx="121158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B. </a:t>
            </a:r>
            <a:r>
              <a:rPr lang="en-US" sz="5400" b="1" dirty="0"/>
              <a:t>Pride </a:t>
            </a:r>
            <a:r>
              <a:rPr lang="en-US" sz="5400" b="1" i="1" u="sng" dirty="0">
                <a:solidFill>
                  <a:srgbClr val="FF0066"/>
                </a:solidFill>
              </a:rPr>
              <a:t>Blinds</a:t>
            </a:r>
            <a:r>
              <a:rPr lang="en-US" sz="5400" b="1" dirty="0"/>
              <a:t> us to Satan’s Snares.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Notice the “Permission”.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Lk 22:31-33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Satan hath desired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exaiteō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demanded)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have you,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he may sift you as wheat: </a:t>
            </a:r>
          </a:p>
          <a:p>
            <a:pPr algn="ctr">
              <a:spcBef>
                <a:spcPts val="0"/>
              </a:spcBef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 have prayed for thee, that thy faith fail not:</a:t>
            </a:r>
          </a:p>
          <a:p>
            <a:pPr algn="ctr">
              <a:spcBef>
                <a:spcPts val="0"/>
              </a:spcBef>
            </a:pP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thou art converted, strengthen thy brethren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pic>
        <p:nvPicPr>
          <p:cNvPr id="2" name="Picture 4" descr="PETER FAILS JESUS AT A CRUCIAL MOMENT. With Bible study questions">
            <a:extLst>
              <a:ext uri="{FF2B5EF4-FFF2-40B4-BE49-F238E27FC236}">
                <a16:creationId xmlns:a16="http://schemas.microsoft.com/office/drawing/2014/main" id="{BAC00271-25F6-4F0B-9ABE-195FB04C8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43"/>
          <a:stretch/>
        </p:blipFill>
        <p:spPr bwMode="auto">
          <a:xfrm>
            <a:off x="-49567" y="4081820"/>
            <a:ext cx="2564168" cy="2918333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E2106-8025-4021-AC22-98076BC1B977}"/>
              </a:ext>
            </a:extLst>
          </p:cNvPr>
          <p:cNvSpPr txBox="1"/>
          <p:nvPr/>
        </p:nvSpPr>
        <p:spPr>
          <a:xfrm>
            <a:off x="2743200" y="5398355"/>
            <a:ext cx="10134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“Pride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goeth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before destruction…“</a:t>
            </a:r>
          </a:p>
          <a:p>
            <a:pPr>
              <a:spcBef>
                <a:spcPts val="0"/>
              </a:spcBef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b="1" dirty="0" err="1">
                <a:solidFill>
                  <a:prstClr val="black"/>
                </a:solidFill>
              </a:rPr>
              <a:t>Pr</a:t>
            </a:r>
            <a:r>
              <a:rPr lang="en-US" sz="3200" b="1" dirty="0">
                <a:solidFill>
                  <a:prstClr val="black"/>
                </a:solidFill>
              </a:rPr>
              <a:t> 16:18</a:t>
            </a:r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D77FC-F016-51E5-18C4-B43E524B740C}"/>
              </a:ext>
            </a:extLst>
          </p:cNvPr>
          <p:cNvSpPr txBox="1"/>
          <p:nvPr/>
        </p:nvSpPr>
        <p:spPr>
          <a:xfrm>
            <a:off x="2438400" y="4038600"/>
            <a:ext cx="92431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4400" b="1" i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Lord, I am ready to go with thee,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both into prison, and to death.”</a:t>
            </a:r>
          </a:p>
        </p:txBody>
      </p:sp>
    </p:spTree>
    <p:extLst>
      <p:ext uri="{BB962C8B-B14F-4D97-AF65-F5344CB8AC3E}">
        <p14:creationId xmlns:p14="http://schemas.microsoft.com/office/powerpoint/2010/main" val="21964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09" y="-228600"/>
            <a:ext cx="12077700" cy="40386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Satan’s snares are masked by: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Personal Priorities      2. Powerful Pride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 term </a:t>
            </a:r>
            <a:r>
              <a:rPr lang="en-US" alt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(Temporary) </a:t>
            </a:r>
            <a:r>
              <a:rPr lang="en-US" altLang="en-US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Perspective.</a:t>
            </a: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We often fail to Connect Today’s choices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with Tomorrows Consequences.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1)  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Satan seeks to preoccupy us with our 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immediate agenda,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Leaving little thought (time/energy) for eternity  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F87F1-270B-A563-0DD3-CC0788553BA0}"/>
              </a:ext>
            </a:extLst>
          </p:cNvPr>
          <p:cNvSpPr txBox="1"/>
          <p:nvPr/>
        </p:nvSpPr>
        <p:spPr>
          <a:xfrm>
            <a:off x="1981200" y="5791200"/>
            <a:ext cx="8534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the “long look”.  </a:t>
            </a:r>
            <a:r>
              <a:rPr kumimoji="0" lang="en-US" altLang="en-US" sz="3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Hebrews 11:13-16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14300"/>
            <a:ext cx="7239000" cy="6629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In Gethsemane: Mt 26:36-37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“Then cometh Jesus with them unto Gethsemane, and saith unto the disciples, Sit ye here, while I go and pray yonder. 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US" alt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took with him Peter and the two sons of Zebedee, and began to be sorrowful and very heavy.” 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US" alt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eep watch with me one hour Archives - All Things Heart and Home">
            <a:extLst>
              <a:ext uri="{FF2B5EF4-FFF2-40B4-BE49-F238E27FC236}">
                <a16:creationId xmlns:a16="http://schemas.microsoft.com/office/drawing/2014/main" id="{E1469DF6-A55C-4BE1-8088-C57C0B07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81188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esus Prays in the Garden of Gethsemane | Life of Jesus">
            <a:extLst>
              <a:ext uri="{FF2B5EF4-FFF2-40B4-BE49-F238E27FC236}">
                <a16:creationId xmlns:a16="http://schemas.microsoft.com/office/drawing/2014/main" id="{071E7489-D9A3-420F-9EA1-ACCFE3E7C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2824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429000"/>
            <a:ext cx="11963400" cy="3276600"/>
          </a:xfrm>
        </p:spPr>
        <p:txBody>
          <a:bodyPr anchor="ctr">
            <a:normAutofit fontScale="70000" lnSpcReduction="20000"/>
          </a:bodyPr>
          <a:lstStyle/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3800" b="1" dirty="0">
                <a:latin typeface="Invitation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soul is exceeding sorrowful, even unto death: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6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tarry ye here, and watch with me. </a:t>
            </a:r>
            <a:endParaRPr lang="en-US" altLang="en-US" sz="5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5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went a little further, and fell on his face, and prayed, 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5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my Father, if it be possible, let this cup pass from me: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5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nevertheless not as I will, but as thou wilt.“</a:t>
            </a:r>
            <a:endParaRPr lang="en-US" altLang="en-US" sz="5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800" b="1" dirty="0">
              <a:latin typeface="Invitation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22721B-8E08-4B59-A0EC-B5EF96D1ADC2}"/>
              </a:ext>
            </a:extLst>
          </p:cNvPr>
          <p:cNvSpPr/>
          <p:nvPr/>
        </p:nvSpPr>
        <p:spPr>
          <a:xfrm>
            <a:off x="-76200" y="2944251"/>
            <a:ext cx="205056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26:38-39</a:t>
            </a:r>
            <a:endParaRPr lang="en-US" altLang="en-US" sz="2800" b="1" dirty="0">
              <a:solidFill>
                <a:schemeClr val="bg1"/>
              </a:solidFill>
              <a:latin typeface="Invitati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76200"/>
            <a:ext cx="7696200" cy="6629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26:40-41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comes unto the disciples, and finds them asleep,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saith unto Peter</a:t>
            </a:r>
            <a:r>
              <a:rPr lang="en-US" altLang="en-US" sz="4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ye not watch with me 1 hour?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 and pray, that ye en</a:t>
            </a: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 not into temptation: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spirit indeed is willing,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 flesh is weak.”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1 Peter 1:8</a:t>
            </a:r>
          </a:p>
        </p:txBody>
      </p:sp>
      <p:pic>
        <p:nvPicPr>
          <p:cNvPr id="1030" name="Picture 6" descr="Gethsemane&quot; Mark 14:37-42 Then he returned to his disciples and ...">
            <a:extLst>
              <a:ext uri="{FF2B5EF4-FFF2-40B4-BE49-F238E27FC236}">
                <a16:creationId xmlns:a16="http://schemas.microsoft.com/office/drawing/2014/main" id="{C1A7BC5B-1DA7-4C3C-AC24-769AEA4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0"/>
            <a:ext cx="4384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76200"/>
            <a:ext cx="7239000" cy="37338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 satisfaction of their temporary rest caused them to drift off again (2 more times).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soldiers came,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reacted and Jesus corrected Him by saying: </a:t>
            </a:r>
            <a:endParaRPr lang="en-US" altLang="en-US" sz="4400" b="1" i="1" dirty="0">
              <a:solidFill>
                <a:srgbClr val="FFFF00"/>
              </a:solidFill>
              <a:latin typeface="Invitation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AA1A5-CDB8-435F-8CF6-4DC81BEAA99F}"/>
              </a:ext>
            </a:extLst>
          </p:cNvPr>
          <p:cNvSpPr txBox="1"/>
          <p:nvPr/>
        </p:nvSpPr>
        <p:spPr>
          <a:xfrm>
            <a:off x="-76200" y="4397895"/>
            <a:ext cx="12192000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Thinkest</a:t>
            </a: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thou that I cannot pray to my Father, and he shall presently give me more than  12 legions of angels?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how then shall the scriptures be fulfilled, </a:t>
            </a:r>
          </a:p>
          <a:p>
            <a:pPr algn="ctr">
              <a:spcBef>
                <a:spcPts val="0"/>
              </a:spcBef>
            </a:pP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thus it must be? “   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26:52-54 </a:t>
            </a:r>
            <a:endParaRPr lang="en-US" altLang="en-US" sz="4000" b="1" dirty="0">
              <a:solidFill>
                <a:srgbClr val="FFFF00"/>
              </a:solidFill>
              <a:latin typeface="Invitation" pitchFamily="2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Jesus Suffers in the Garden of Gethsemane">
            <a:extLst>
              <a:ext uri="{FF2B5EF4-FFF2-40B4-BE49-F238E27FC236}">
                <a16:creationId xmlns:a16="http://schemas.microsoft.com/office/drawing/2014/main" id="{3AF1238F-B5DB-4464-8106-FD5172FD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559"/>
            <a:ext cx="4800600" cy="43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risto Dede Asi Kple Eléle — Gbetakpɔxɔ INTERNET DZI AGBALẼDZRAƉOƑE">
            <a:extLst>
              <a:ext uri="{FF2B5EF4-FFF2-40B4-BE49-F238E27FC236}">
                <a16:creationId xmlns:a16="http://schemas.microsoft.com/office/drawing/2014/main" id="{6C3FC4C4-8E5E-4362-BE44-B62F4AC70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2"/>
          <a:stretch/>
        </p:blipFill>
        <p:spPr bwMode="auto">
          <a:xfrm>
            <a:off x="0" y="-21706"/>
            <a:ext cx="49326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76200"/>
            <a:ext cx="7162800" cy="6629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Peter followed Jesus “afar off” and warmed himself by the fire.  </a:t>
            </a: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confronted he denied knowing Jesus (3x) .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22:61-62  </a:t>
            </a: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 turned,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looked upon Peter.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Peter remembered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word of the Lord,…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Peter went out,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wept bitterly.” </a:t>
            </a:r>
          </a:p>
        </p:txBody>
      </p:sp>
      <p:pic>
        <p:nvPicPr>
          <p:cNvPr id="1032" name="Picture 8" descr="Peter denies Jesus | Pastor Jim Driskell">
            <a:extLst>
              <a:ext uri="{FF2B5EF4-FFF2-40B4-BE49-F238E27FC236}">
                <a16:creationId xmlns:a16="http://schemas.microsoft.com/office/drawing/2014/main" id="{494DF5F2-DA82-4956-AF96-92261C31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1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ew Testament 4, Lesson 5: Peter Denies Jesus - Seeds of Faith Podcast">
            <a:extLst>
              <a:ext uri="{FF2B5EF4-FFF2-40B4-BE49-F238E27FC236}">
                <a16:creationId xmlns:a16="http://schemas.microsoft.com/office/drawing/2014/main" id="{3F0E5A15-B468-44B4-BB1D-8B988232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41564"/>
            <a:ext cx="5031165" cy="69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6960" y="928410"/>
            <a:ext cx="7315200" cy="43053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Priorities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Powerful Pride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Temporary Perspective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Thankfully Jesus came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 set the captives free!”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Isaiah 61:1-3; Luke 4:18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dirty="0">
              <a:solidFill>
                <a:srgbClr val="FFFF00"/>
              </a:solidFill>
              <a:latin typeface="Invitation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02C32-BCBF-4161-A618-4907B71318E8}"/>
              </a:ext>
            </a:extLst>
          </p:cNvPr>
          <p:cNvSpPr txBox="1"/>
          <p:nvPr/>
        </p:nvSpPr>
        <p:spPr>
          <a:xfrm>
            <a:off x="0" y="-27709"/>
            <a:ext cx="12192000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Satan had managed to snare Peter with his own:</a:t>
            </a:r>
          </a:p>
        </p:txBody>
      </p:sp>
    </p:spTree>
    <p:extLst>
      <p:ext uri="{BB962C8B-B14F-4D97-AF65-F5344CB8AC3E}">
        <p14:creationId xmlns:p14="http://schemas.microsoft.com/office/powerpoint/2010/main" val="172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CA8E3A-01A1-436F-AD09-886F8C858F3D}"/>
              </a:ext>
            </a:extLst>
          </p:cNvPr>
          <p:cNvSpPr txBox="1"/>
          <p:nvPr/>
        </p:nvSpPr>
        <p:spPr>
          <a:xfrm>
            <a:off x="304800" y="0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all this God’s Grace was at work 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on Easter Sunday He said: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2FABE-C206-44F8-935E-F8AF6747EADF}"/>
              </a:ext>
            </a:extLst>
          </p:cNvPr>
          <p:cNvSpPr txBox="1"/>
          <p:nvPr/>
        </p:nvSpPr>
        <p:spPr>
          <a:xfrm>
            <a:off x="0" y="1446550"/>
            <a:ext cx="6096000" cy="467820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 tell his disciples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Peter)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He is risen </a:t>
            </a:r>
            <a:b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dead,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goeth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before you.”</a:t>
            </a:r>
          </a:p>
          <a:p>
            <a:pPr lvl="0"/>
            <a:r>
              <a:rPr lang="en-US" sz="4000" dirty="0">
                <a:solidFill>
                  <a:prstClr val="white"/>
                </a:solidFill>
              </a:rPr>
              <a:t>     Mt. 28:7; Mk 16:7 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54F2AD-A981-4103-A13D-13C09433E56E}"/>
              </a:ext>
            </a:extLst>
          </p:cNvPr>
          <p:cNvSpPr txBox="1"/>
          <p:nvPr/>
        </p:nvSpPr>
        <p:spPr>
          <a:xfrm>
            <a:off x="4496611" y="810170"/>
            <a:ext cx="746678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stood in the midst of them,  and saith unto them,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 be unto you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…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words which I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unto you, while I was yet with you,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all things must be fulfilled, which were written in the law of Moses, and in the prophets, and in the psalms, concerning me.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FED695-7184-4FE4-8936-E01039ADDBF5}"/>
              </a:ext>
            </a:extLst>
          </p:cNvPr>
          <p:cNvSpPr txBox="1"/>
          <p:nvPr/>
        </p:nvSpPr>
        <p:spPr>
          <a:xfrm>
            <a:off x="381000" y="68759"/>
            <a:ext cx="11811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Jesus presented himself to the Apostles on Easter…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bible art jesus appears to the disciples - Google Search | Bible ...">
            <a:extLst>
              <a:ext uri="{FF2B5EF4-FFF2-40B4-BE49-F238E27FC236}">
                <a16:creationId xmlns:a16="http://schemas.microsoft.com/office/drawing/2014/main" id="{9872C865-6447-4B22-BA9E-477B4875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9999"/>
          <a:stretch/>
        </p:blipFill>
        <p:spPr bwMode="auto">
          <a:xfrm>
            <a:off x="34636" y="685071"/>
            <a:ext cx="4450891" cy="52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6648A-4BE1-4DC6-A357-723BD7B92ED5}"/>
              </a:ext>
            </a:extLst>
          </p:cNvPr>
          <p:cNvSpPr txBox="1"/>
          <p:nvPr/>
        </p:nvSpPr>
        <p:spPr>
          <a:xfrm>
            <a:off x="1752600" y="6142910"/>
            <a:ext cx="3125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Luke 24:36-46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76200"/>
            <a:ext cx="7239000" cy="6629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Joseph’s journey had several “seasons” before he could be in a position to nourish the people of Israel through the years of famine </a:t>
            </a:r>
            <a:r>
              <a:rPr lang="en-US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(Gen. 37-50) </a:t>
            </a:r>
            <a:endParaRPr lang="en-US" alt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fulfil the prophecy God gave to his Great Grandfather Abraham in Gen. 15. </a:t>
            </a:r>
            <a:endParaRPr lang="en-US" alt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e story of Joseph sold into Egypt - The Documentary Hypothesis ...">
            <a:extLst>
              <a:ext uri="{FF2B5EF4-FFF2-40B4-BE49-F238E27FC236}">
                <a16:creationId xmlns:a16="http://schemas.microsoft.com/office/drawing/2014/main" id="{63DD873B-B8F3-4C34-B782-CF7933DA8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429001"/>
            <a:ext cx="4869873" cy="33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PLitWhitman3rd: Joseph, his Brothers, and the Coat of Many Colors">
            <a:extLst>
              <a:ext uri="{FF2B5EF4-FFF2-40B4-BE49-F238E27FC236}">
                <a16:creationId xmlns:a16="http://schemas.microsoft.com/office/drawing/2014/main" id="{05982B20-E00B-4C3D-835D-1D9FF43E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222"/>
            <a:ext cx="4937606" cy="36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pter 39 - Truth Snitch">
            <a:extLst>
              <a:ext uri="{FF2B5EF4-FFF2-40B4-BE49-F238E27FC236}">
                <a16:creationId xmlns:a16="http://schemas.microsoft.com/office/drawing/2014/main" id="{683EFF9E-00B9-4F3F-87A8-8E1E1687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84" y="0"/>
            <a:ext cx="4993505" cy="58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5A525E-2BF0-4D21-9E02-8105C5325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072" y="5323"/>
            <a:ext cx="5024293" cy="6841002"/>
          </a:xfrm>
          <a:prstGeom prst="rect">
            <a:avLst/>
          </a:prstGeom>
        </p:spPr>
      </p:pic>
      <p:pic>
        <p:nvPicPr>
          <p:cNvPr id="2054" name="Picture 6" descr="Deeper Truth Blog: The Catholic Defender: The Position of Joseph">
            <a:extLst>
              <a:ext uri="{FF2B5EF4-FFF2-40B4-BE49-F238E27FC236}">
                <a16:creationId xmlns:a16="http://schemas.microsoft.com/office/drawing/2014/main" id="{4F604F94-219E-454C-BC56-E49FA927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195"/>
            <a:ext cx="5041996" cy="67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54F2AD-A981-4103-A13D-13C09433E56E}"/>
              </a:ext>
            </a:extLst>
          </p:cNvPr>
          <p:cNvSpPr txBox="1"/>
          <p:nvPr/>
        </p:nvSpPr>
        <p:spPr>
          <a:xfrm>
            <a:off x="4572000" y="810170"/>
            <a:ext cx="73914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“Thus it is written, and thus it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behoved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Christ to suffer, and to rise from the dead the third day: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that repentance and remission of sins should be preached in his name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all nations... 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ye are witnesses </a:t>
            </a:r>
          </a:p>
          <a:p>
            <a:pPr algn="ctr"/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these things.”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FED695-7184-4FE4-8936-E01039ADDBF5}"/>
              </a:ext>
            </a:extLst>
          </p:cNvPr>
          <p:cNvSpPr txBox="1"/>
          <p:nvPr/>
        </p:nvSpPr>
        <p:spPr>
          <a:xfrm>
            <a:off x="381000" y="68759"/>
            <a:ext cx="11811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finally presented himself to the Apostles on Easter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bible art jesus appears to the disciples - Google Search | Bible ...">
            <a:extLst>
              <a:ext uri="{FF2B5EF4-FFF2-40B4-BE49-F238E27FC236}">
                <a16:creationId xmlns:a16="http://schemas.microsoft.com/office/drawing/2014/main" id="{9872C865-6447-4B22-BA9E-477B4875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9999"/>
          <a:stretch/>
        </p:blipFill>
        <p:spPr bwMode="auto">
          <a:xfrm>
            <a:off x="0" y="715090"/>
            <a:ext cx="4724400" cy="52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6648A-4BE1-4DC6-A357-723BD7B92ED5}"/>
              </a:ext>
            </a:extLst>
          </p:cNvPr>
          <p:cNvSpPr txBox="1"/>
          <p:nvPr/>
        </p:nvSpPr>
        <p:spPr>
          <a:xfrm>
            <a:off x="1295400" y="6266021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Luke 24:46-48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953" y="381000"/>
            <a:ext cx="7239000" cy="5486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Satan sought to permanently sidetrack Peter with the Tyranny of the Temporary.</a:t>
            </a:r>
          </a:p>
          <a:p>
            <a:pPr algn="ctr" eaLnBrk="1" hangingPunct="1">
              <a:spcBef>
                <a:spcPts val="1200"/>
              </a:spcBef>
              <a:buNone/>
            </a:pPr>
            <a:r>
              <a:rPr lang="en-US" alt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sought to Powerfully sanctify Peter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His Grace,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His Service!</a:t>
            </a:r>
            <a:endParaRPr lang="en-US" alt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3F651-8FFD-465B-9DAA-49AAF4EA4E57}"/>
              </a:ext>
            </a:extLst>
          </p:cNvPr>
          <p:cNvSpPr txBox="1"/>
          <p:nvPr/>
        </p:nvSpPr>
        <p:spPr>
          <a:xfrm>
            <a:off x="304800" y="5791200"/>
            <a:ext cx="1158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24:48 </a:t>
            </a:r>
            <a:r>
              <a:rPr lang="en-US" altLang="en-US" sz="4400" b="1" dirty="0">
                <a:solidFill>
                  <a:srgbClr val="FFFF00"/>
                </a:solidFill>
                <a:latin typeface="Invitation" pitchFamily="2" charset="0"/>
                <a:cs typeface="Times New Roman" panose="02020603050405020304" pitchFamily="18" charset="0"/>
              </a:rPr>
              <a:t>“</a:t>
            </a:r>
            <a:r>
              <a:rPr lang="en-US" altLang="en-US" sz="6000" b="1" dirty="0">
                <a:solidFill>
                  <a:srgbClr val="FFFF00"/>
                </a:solidFill>
                <a:latin typeface="Invitation" pitchFamily="2" charset="0"/>
                <a:cs typeface="Times New Roman" panose="02020603050405020304" pitchFamily="18" charset="0"/>
              </a:rPr>
              <a:t>ye are witnesses of these things”</a:t>
            </a:r>
            <a:endParaRPr lang="en-US" altLang="en-US" sz="2800" b="1" dirty="0">
              <a:solidFill>
                <a:srgbClr val="FFFF00"/>
              </a:solidFill>
              <a:latin typeface="Invitati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25F0B0C-CC8B-46D5-9976-9CF0087F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2837"/>
            <a:ext cx="12039600" cy="5745163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b="1" dirty="0"/>
              <a:t>2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Grace 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unto you and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 be multiplied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Blessed be the God and Father of our Lord Jesus Christ, 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which according to his abundant mercy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begotten us again unto a lively hope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the resurrection of Jesus Christ from the dead,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an inheritance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incorruptible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undefiled,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that </a:t>
            </a:r>
            <a:r>
              <a:rPr lang="en-US" alt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fadeth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not away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reserved in heaven for you,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0497A-48A3-4634-88CD-14B3DB6BA0DB}"/>
              </a:ext>
            </a:extLst>
          </p:cNvPr>
          <p:cNvSpPr txBox="1"/>
          <p:nvPr/>
        </p:nvSpPr>
        <p:spPr>
          <a:xfrm>
            <a:off x="160538" y="-5179"/>
            <a:ext cx="11658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Repentance and Rededication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(See Jn. 21:15-19)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Peter became an instrument of Grace to others.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Pt 1: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25F0B0C-CC8B-46D5-9976-9CF0087F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"/>
            <a:ext cx="12039600" cy="5745163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b="1" dirty="0"/>
              <a:t>5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“Who are kept by the power of God through faith unto salvation ready to be revealed in the last time.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Wherein ye greatly rejoice,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though now for a season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if need be, ye are in heaviness through manifold temptations: 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the trial of your faith, being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much more precious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 of gold that perishes,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though it be tried with fire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might be found unto praise and honor and glory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the appearing of Jesus Christ: </a:t>
            </a:r>
            <a:endParaRPr lang="en-US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25F0B0C-CC8B-46D5-9976-9CF0087F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57451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en-US" b="1" dirty="0"/>
              <a:t>1 Peter 1:8-9 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“Whom having not seen, ye love; 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whom,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though now ye see him not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yet believing, 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 rejoice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joy Unspeakable and full of glory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Such Joy: (</a:t>
            </a:r>
            <a:r>
              <a:rPr lang="en-US" alt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chara</a:t>
            </a: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calm delight) is a biproduct of </a:t>
            </a:r>
          </a:p>
          <a:p>
            <a:pPr marL="0" indent="0" algn="ctr" eaLnBrk="1" hangingPunct="1">
              <a:buNone/>
            </a:pP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God’s Grace (</a:t>
            </a:r>
            <a:r>
              <a:rPr lang="en-US" alt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charis</a:t>
            </a: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(1 Pt 1:2, 10)</a:t>
            </a:r>
          </a:p>
          <a:p>
            <a:pPr marL="0" indent="0" algn="ctr" eaLnBrk="1" hangingPunct="1">
              <a:buNone/>
            </a:pPr>
            <a:r>
              <a:rPr lang="en-US" alt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Receiving the end of your faith,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even the salvation of your souls.”</a:t>
            </a:r>
          </a:p>
          <a:p>
            <a:pPr marL="0" indent="0" algn="ctr" eaLnBrk="1" hangingPunct="1">
              <a:buNone/>
            </a:pP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vitat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6960" y="928410"/>
            <a:ext cx="7315200" cy="43053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Priorities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(Agenda) 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Powerful Pride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Perspective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(fear, anxiety,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Grace and Peace are just as available to you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they were to Peter! </a:t>
            </a:r>
            <a:endParaRPr lang="en-US" altLang="en-US" sz="5400" b="1" dirty="0">
              <a:solidFill>
                <a:srgbClr val="FFFF00"/>
              </a:solidFill>
              <a:latin typeface="Invitation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02C32-BCBF-4161-A618-4907B71318E8}"/>
              </a:ext>
            </a:extLst>
          </p:cNvPr>
          <p:cNvSpPr txBox="1"/>
          <p:nvPr/>
        </p:nvSpPr>
        <p:spPr>
          <a:xfrm>
            <a:off x="228600" y="5080"/>
            <a:ext cx="1150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trapped in the Tyranny of your: </a:t>
            </a:r>
          </a:p>
        </p:txBody>
      </p:sp>
      <p:pic>
        <p:nvPicPr>
          <p:cNvPr id="3074" name="Picture 2" descr="bible art jesus appears to the disciples - Google Search | Bible ...">
            <a:extLst>
              <a:ext uri="{FF2B5EF4-FFF2-40B4-BE49-F238E27FC236}">
                <a16:creationId xmlns:a16="http://schemas.microsoft.com/office/drawing/2014/main" id="{FA9F180E-E60E-43BC-8C6F-260386F92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9999"/>
          <a:stretch/>
        </p:blipFill>
        <p:spPr bwMode="auto">
          <a:xfrm>
            <a:off x="45720" y="810170"/>
            <a:ext cx="4724400" cy="4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3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76200"/>
            <a:ext cx="7511050" cy="43053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 14:27 </a:t>
            </a: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“Peace I leave with you, my peace I give unto you…: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not your heart be troubled, neither let it be afraid.”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Peace is a biproduct of pursuing God’s Priorities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seeking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God’s Perspective.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you join Him?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ible art jesus appears to the disciples - Google Search | Bible ...">
            <a:extLst>
              <a:ext uri="{FF2B5EF4-FFF2-40B4-BE49-F238E27FC236}">
                <a16:creationId xmlns:a16="http://schemas.microsoft.com/office/drawing/2014/main" id="{FA9F180E-E60E-43BC-8C6F-260386F92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9999"/>
          <a:stretch/>
        </p:blipFill>
        <p:spPr bwMode="auto">
          <a:xfrm>
            <a:off x="0" y="914400"/>
            <a:ext cx="4724400" cy="4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EBDB6A-FC70-400F-87D7-850CC34D9830}"/>
              </a:ext>
            </a:extLst>
          </p:cNvPr>
          <p:cNvSpPr txBox="1"/>
          <p:nvPr/>
        </p:nvSpPr>
        <p:spPr>
          <a:xfrm>
            <a:off x="-13855" y="5556071"/>
            <a:ext cx="499110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24:48 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are witnesses of these things.” 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easter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" y="5040"/>
            <a:ext cx="12306300" cy="6858000"/>
          </a:xfrm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04800" y="20360"/>
            <a:ext cx="11353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Easter reminds us that “Faith” involves a Journey that includes a “Cross”….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671624"/>
            <a:ext cx="1135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But leads to a Crown!    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 Tim. 4:6-8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33A79-C945-4F9D-8723-56D73A56B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61200"/>
            <a:ext cx="11658600" cy="3223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E7C91-B77D-409F-AE8A-BFB5E364F094}"/>
              </a:ext>
            </a:extLst>
          </p:cNvPr>
          <p:cNvSpPr txBox="1"/>
          <p:nvPr/>
        </p:nvSpPr>
        <p:spPr>
          <a:xfrm>
            <a:off x="9870605" y="6019800"/>
            <a:ext cx="1701635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Ron </a:t>
            </a:r>
            <a:r>
              <a:rPr lang="en-US" sz="2000" b="1" dirty="0" err="1"/>
              <a:t>DiCianni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5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76200"/>
            <a:ext cx="7239000" cy="6629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was years later that he was able to see &amp; honestly say to the brothers that betrayed him: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“Fear not: for am I in the place of God?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ye thought evil against me;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God meant it unto good,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bring to pass, as it is this day, to save much people alive.”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 50:19-20 </a:t>
            </a:r>
          </a:p>
        </p:txBody>
      </p:sp>
      <p:pic>
        <p:nvPicPr>
          <p:cNvPr id="3074" name="Picture 2" descr="Joseph reveals his true identity to his brothers – and offers them ...">
            <a:extLst>
              <a:ext uri="{FF2B5EF4-FFF2-40B4-BE49-F238E27FC236}">
                <a16:creationId xmlns:a16="http://schemas.microsoft.com/office/drawing/2014/main" id="{C167FE0A-2AD8-4BDF-9171-1F21C5E7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965651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077700" cy="4038600"/>
          </a:xfrm>
        </p:spPr>
        <p:txBody>
          <a:bodyPr/>
          <a:lstStyle/>
          <a:p>
            <a:pPr lvl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David’s path also took many disappointing detours that moved him from sheepfolds to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Saul’s palace;</a:t>
            </a:r>
          </a:p>
          <a:p>
            <a:pPr lvl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Then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battlefields 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years of running for his life.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frustration he chooses Exile with the Philistines and settles in </a:t>
            </a:r>
            <a:r>
              <a:rPr lang="en-US" alt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Ziklag</a:t>
            </a:r>
            <a:r>
              <a:rPr lang="en-US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David, The Lonely Shepherd: Myth or Reality? | Masada Rain: The ...">
            <a:extLst>
              <a:ext uri="{FF2B5EF4-FFF2-40B4-BE49-F238E27FC236}">
                <a16:creationId xmlns:a16="http://schemas.microsoft.com/office/drawing/2014/main" id="{65749DE8-BD15-6779-341A-BCC20A7EC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t="15194" b="11047"/>
          <a:stretch/>
        </p:blipFill>
        <p:spPr bwMode="auto">
          <a:xfrm>
            <a:off x="59521" y="3877113"/>
            <a:ext cx="2622674" cy="29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ssons from the life of King Saul – DirtyHands">
            <a:extLst>
              <a:ext uri="{FF2B5EF4-FFF2-40B4-BE49-F238E27FC236}">
                <a16:creationId xmlns:a16="http://schemas.microsoft.com/office/drawing/2014/main" id="{57F42758-2BF2-49D1-CC28-B534A0FAE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7" b="3"/>
          <a:stretch/>
        </p:blipFill>
        <p:spPr bwMode="auto">
          <a:xfrm>
            <a:off x="2746776" y="3883800"/>
            <a:ext cx="3394156" cy="302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rcheologists May Have Found the Biblical City Where King David ...">
            <a:extLst>
              <a:ext uri="{FF2B5EF4-FFF2-40B4-BE49-F238E27FC236}">
                <a16:creationId xmlns:a16="http://schemas.microsoft.com/office/drawing/2014/main" id="{0C97D287-CBE5-0F89-AA75-E9DE213E1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-1" r="22089" b="-1"/>
          <a:stretch/>
        </p:blipFill>
        <p:spPr bwMode="auto">
          <a:xfrm>
            <a:off x="6152469" y="3857258"/>
            <a:ext cx="2990383" cy="3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y David Must Run Away — Watchtower ONLINE LIBRARY">
            <a:extLst>
              <a:ext uri="{FF2B5EF4-FFF2-40B4-BE49-F238E27FC236}">
                <a16:creationId xmlns:a16="http://schemas.microsoft.com/office/drawing/2014/main" id="{48F48F68-2DAA-D57D-4DDD-A770A118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851" y="3857258"/>
            <a:ext cx="3141313" cy="3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4038600"/>
          </a:xfrm>
        </p:spPr>
        <p:txBody>
          <a:bodyPr/>
          <a:lstStyle/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he becomes a murderous marauder </a:t>
            </a: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1Sam. 27) 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Joins the enemy to fight against Israel!</a:t>
            </a: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 Sam 29)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ignoring God and common sense, David returned to find </a:t>
            </a: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Ziklag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destroyed and their families gone. 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Sam. 30:6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 David was greatly distressed;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for the people </a:t>
            </a:r>
            <a:r>
              <a:rPr lang="en-US" alt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stoning him,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444A6-DA2F-2017-A071-2A9A9F9C5883}"/>
              </a:ext>
            </a:extLst>
          </p:cNvPr>
          <p:cNvSpPr txBox="1"/>
          <p:nvPr/>
        </p:nvSpPr>
        <p:spPr>
          <a:xfrm>
            <a:off x="0" y="4335782"/>
            <a:ext cx="7315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because the soul of all the people was grieved,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Mārar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’: embittered)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 man for his sons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for his daughters:”</a:t>
            </a:r>
          </a:p>
        </p:txBody>
      </p:sp>
      <p:pic>
        <p:nvPicPr>
          <p:cNvPr id="4" name="Picture 2" descr="David in Ziklag- how to recover it all- PART 1 - YouTube">
            <a:extLst>
              <a:ext uri="{FF2B5EF4-FFF2-40B4-BE49-F238E27FC236}">
                <a16:creationId xmlns:a16="http://schemas.microsoft.com/office/drawing/2014/main" id="{CACFE8B2-0197-8D02-A472-B6CCC0253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31375" r="12330" b="1"/>
          <a:stretch/>
        </p:blipFill>
        <p:spPr bwMode="auto">
          <a:xfrm>
            <a:off x="7266709" y="4191000"/>
            <a:ext cx="4953000" cy="26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4038600"/>
          </a:xfrm>
        </p:spPr>
        <p:txBody>
          <a:bodyPr/>
          <a:lstStyle/>
          <a:p>
            <a:pPr lvl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David </a:t>
            </a:r>
            <a:r>
              <a:rPr lang="en-US" alt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encouraged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ḥāzaq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to seize, repair, strengthen)  </a:t>
            </a:r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himself in the LORD his God. </a:t>
            </a:r>
          </a:p>
          <a:p>
            <a:pPr lvl="0" algn="ctr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…So David enquired at the Lord…”</a:t>
            </a:r>
            <a:endParaRPr lang="en-US" alt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got a hold of himself and His God</a:t>
            </a: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shifted from pouting to: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Praying (vs 8)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(vs 8)</a:t>
            </a:r>
          </a:p>
          <a:p>
            <a:pPr lvl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Power! (16-20)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David in Ziklag - Grace over Loss and Gain - YouTube">
            <a:extLst>
              <a:ext uri="{FF2B5EF4-FFF2-40B4-BE49-F238E27FC236}">
                <a16:creationId xmlns:a16="http://schemas.microsoft.com/office/drawing/2014/main" id="{4885066B-7021-816F-E5E6-B77CB6A2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49586"/>
            <a:ext cx="4629150" cy="2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E770A-A33C-B413-D81A-A7316E7B4932}"/>
              </a:ext>
            </a:extLst>
          </p:cNvPr>
          <p:cNvSpPr txBox="1"/>
          <p:nvPr/>
        </p:nvSpPr>
        <p:spPr>
          <a:xfrm>
            <a:off x="10125075" y="6377284"/>
            <a:ext cx="204787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1 Samuel 30</a:t>
            </a:r>
          </a:p>
        </p:txBody>
      </p:sp>
    </p:spTree>
    <p:extLst>
      <p:ext uri="{BB962C8B-B14F-4D97-AF65-F5344CB8AC3E}">
        <p14:creationId xmlns:p14="http://schemas.microsoft.com/office/powerpoint/2010/main" val="6107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4038600"/>
          </a:xfrm>
        </p:spPr>
        <p:txBody>
          <a:bodyPr/>
          <a:lstStyle/>
          <a:p>
            <a:pPr lvl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might have been the sad conclusion of a    </a:t>
            </a:r>
          </a:p>
          <a:p>
            <a:pPr lvl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promising 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EC181-E1AB-57BD-0771-5F36474CB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" y="1752600"/>
            <a:ext cx="5610514" cy="5086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CDC50-5A70-AC52-11FD-7199B5341D4F}"/>
              </a:ext>
            </a:extLst>
          </p:cNvPr>
          <p:cNvSpPr txBox="1"/>
          <p:nvPr/>
        </p:nvSpPr>
        <p:spPr>
          <a:xfrm>
            <a:off x="5791200" y="2180936"/>
            <a:ext cx="6096000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was at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Ziklag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that the armies of Israel came to support David and make him their King!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 Chron 12)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53CC9-2187-6F59-B78E-EDEFE9105314}"/>
              </a:ext>
            </a:extLst>
          </p:cNvPr>
          <p:cNvSpPr txBox="1"/>
          <p:nvPr/>
        </p:nvSpPr>
        <p:spPr>
          <a:xfrm>
            <a:off x="533400" y="5715000"/>
            <a:ext cx="6128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 Samuel 30)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5D662-91AC-16C5-25C0-65E5E1A70048}"/>
              </a:ext>
            </a:extLst>
          </p:cNvPr>
          <p:cNvSpPr txBox="1"/>
          <p:nvPr/>
        </p:nvSpPr>
        <p:spPr>
          <a:xfrm>
            <a:off x="4800600" y="870030"/>
            <a:ext cx="7086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became a turning point. 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F71FC6-6A1E-410A-B74E-A8AD680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077700" cy="40386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truth is that each of us will pass through several seasons before God’s purposes can be clearly understood and completely accomplished.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That’s why 1 Cor 4:5 tells us to: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judge nothing before the time, until the Lord come,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both will bring to light the hidden things…,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will make manifest the counsels of the hearts…”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Forgetting this truth was at the heart of much of the misery the disciples faced 2000 years ago.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855EA5AEDC147AC1E63A32A340471" ma:contentTypeVersion="10" ma:contentTypeDescription="Create a new document." ma:contentTypeScope="" ma:versionID="0e2b21a82fd8403e1bf25a0161d89e92">
  <xsd:schema xmlns:xsd="http://www.w3.org/2001/XMLSchema" xmlns:xs="http://www.w3.org/2001/XMLSchema" xmlns:p="http://schemas.microsoft.com/office/2006/metadata/properties" xmlns:ns3="c7616ae0-bc3b-4475-9d6b-4c1fddd552c4" targetNamespace="http://schemas.microsoft.com/office/2006/metadata/properties" ma:root="true" ma:fieldsID="11e1db98fa85c3a60c08bc34466bf2d0" ns3:_="">
    <xsd:import namespace="c7616ae0-bc3b-4475-9d6b-4c1fddd552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16ae0-bc3b-4475-9d6b-4c1fddd55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1F1DCA-1E06-49A7-979C-CD115ABBB5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16ae0-bc3b-4475-9d6b-4c1fddd55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8CB3FD-5C11-4967-9181-739A4A3881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825B3D-5498-4DB2-B3B2-412069079D8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2281</Words>
  <Application>Microsoft Office PowerPoint</Application>
  <PresentationFormat>Widescreen</PresentationFormat>
  <Paragraphs>248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Georgia</vt:lpstr>
      <vt:lpstr>Invitation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Keith Peters</cp:lastModifiedBy>
  <cp:revision>10</cp:revision>
  <dcterms:created xsi:type="dcterms:W3CDTF">2020-04-11T04:40:52Z</dcterms:created>
  <dcterms:modified xsi:type="dcterms:W3CDTF">2024-03-31T02:14:48Z</dcterms:modified>
</cp:coreProperties>
</file>