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3" r:id="rId2"/>
    <p:sldMasterId id="2147483650" r:id="rId3"/>
  </p:sldMasterIdLst>
  <p:notesMasterIdLst>
    <p:notesMasterId r:id="rId28"/>
  </p:notesMasterIdLst>
  <p:handoutMasterIdLst>
    <p:handoutMasterId r:id="rId29"/>
  </p:handoutMasterIdLst>
  <p:sldIdLst>
    <p:sldId id="262" r:id="rId4"/>
    <p:sldId id="259" r:id="rId5"/>
    <p:sldId id="267" r:id="rId6"/>
    <p:sldId id="270" r:id="rId7"/>
    <p:sldId id="273" r:id="rId8"/>
    <p:sldId id="275" r:id="rId9"/>
    <p:sldId id="279" r:id="rId10"/>
    <p:sldId id="274" r:id="rId11"/>
    <p:sldId id="276" r:id="rId12"/>
    <p:sldId id="287" r:id="rId13"/>
    <p:sldId id="280" r:id="rId14"/>
    <p:sldId id="278" r:id="rId15"/>
    <p:sldId id="277" r:id="rId16"/>
    <p:sldId id="282" r:id="rId17"/>
    <p:sldId id="281" r:id="rId18"/>
    <p:sldId id="266" r:id="rId19"/>
    <p:sldId id="284" r:id="rId20"/>
    <p:sldId id="288" r:id="rId21"/>
    <p:sldId id="286" r:id="rId22"/>
    <p:sldId id="291" r:id="rId23"/>
    <p:sldId id="290" r:id="rId24"/>
    <p:sldId id="293" r:id="rId25"/>
    <p:sldId id="294" r:id="rId26"/>
    <p:sldId id="295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99"/>
    <a:srgbClr val="000099"/>
    <a:srgbClr val="739624"/>
    <a:srgbClr val="C16725"/>
    <a:srgbClr val="970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B5E0D8-1828-46BC-8C0B-4FEDD80A282F}" v="4572" dt="2024-11-08T17:17:58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8" autoAdjust="0"/>
    <p:restoredTop sz="94660"/>
  </p:normalViewPr>
  <p:slideViewPr>
    <p:cSldViewPr>
      <p:cViewPr varScale="1">
        <p:scale>
          <a:sx n="105" d="100"/>
          <a:sy n="105" d="100"/>
        </p:scale>
        <p:origin x="7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0334A2-22B6-41D6-8D0D-9BC2505E39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7628C-262A-45CD-A3C9-4BFAC848C8F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91734-5089-4A76-97D4-25A24CF1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8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91734-5089-4A76-97D4-25A24CF1CB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3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ABBDD-C767-FB2B-54E3-351F2EB8B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F2A6DB-0E6F-A55C-47DA-DB9A4CED82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189A02-7FDF-8AF5-69C9-677294E9A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AC7FE-10B3-A3EE-F015-7203FB7E7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91734-5089-4A76-97D4-25A24CF1CB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4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91734-5089-4A76-97D4-25A24CF1CB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0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91734-5089-4A76-97D4-25A24CF1CB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0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F8EB-760C-44D3-9818-90A3A5D0E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85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3634-2A66-4FAD-823E-B04C11EC7F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40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E497-8D88-4EBC-BE44-8A3B66BDAE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560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381000"/>
            <a:ext cx="11176000" cy="15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0EDF98-1406-4577-B989-13577CA1B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62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1A3B-8245-4E16-AE33-F749FE12F5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702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1F5E-B839-4BC3-A964-D2999235B4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87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AFD8-5221-494F-9EA7-55BD1D16EF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017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A8F-EBEA-4998-AA6B-33B4FED3D8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164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D619-9968-44C5-A202-B4CFA20569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024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C35A-F752-4B51-BF37-52E2D7D1EA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192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6BD3-17D4-4325-898F-CF1F00E258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70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D2D-3B18-458C-A511-9840420B91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910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719A-66E0-4FF8-8DB4-CEB9D6C626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927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6C6B-9A5B-40AA-88A8-EA1F9D6E79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405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07C3-24F3-4E7F-9A41-34A2AA2F23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565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F218-110C-42F0-B1AD-9FBE907008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02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B73C04-CBD5-4259-91D1-2128DD7D2B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3299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8E38-5BF9-4AA1-9A90-7B8AA892E0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4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BD33-9783-4AE4-94C8-53BFA43DA2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4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F926-0FBD-4C28-A5E3-1FDE503D03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87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E844-F6DD-44FF-BFB7-396E614A99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56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F67A-44F6-4AAD-965E-A2766EE1A2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15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BD8A-0377-4812-8FB8-AA2CF6811C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12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BD8E-B577-4668-B70E-E6C2A39B82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98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F8EB-760C-44D3-9818-90A3A5D0E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3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CD92B-0DDD-449B-8132-BB5685BBF5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06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930400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50451" y="6245225"/>
            <a:ext cx="4169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6F2BA3F2-4B23-426E-9EB0-B56D9A2543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pitchFamily="-12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pitchFamily="-128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pitchFamily="-128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7AD531-C974-5751-DEC6-DAA63F1AAD25}"/>
              </a:ext>
            </a:extLst>
          </p:cNvPr>
          <p:cNvSpPr txBox="1"/>
          <p:nvPr/>
        </p:nvSpPr>
        <p:spPr>
          <a:xfrm>
            <a:off x="2667000" y="-7620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Georgia" panose="02040502050405020303" pitchFamily="18" charset="0"/>
              </a:rPr>
              <a:t>Faith Defined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1F11AF-72FD-11DA-833E-350F25C9D296}"/>
              </a:ext>
            </a:extLst>
          </p:cNvPr>
          <p:cNvSpPr txBox="1"/>
          <p:nvPr/>
        </p:nvSpPr>
        <p:spPr>
          <a:xfrm>
            <a:off x="-457200" y="5562600"/>
            <a:ext cx="68214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8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Refined.</a:t>
            </a:r>
            <a:endParaRPr lang="en-US" sz="4400" dirty="0">
              <a:solidFill>
                <a:schemeClr val="bg1"/>
              </a:solidFill>
              <a:effectLst/>
              <a:latin typeface="Diplom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6F7C-DB6C-1FE2-63DE-43C5CFB4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4DB249EB-6B1B-04AF-2B13-285977980E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" y="-76200"/>
            <a:ext cx="12268200" cy="7010399"/>
          </a:xfrm>
        </p:spPr>
        <p:txBody>
          <a:bodyPr>
            <a:normAutofit fontScale="55000" lnSpcReduction="20000"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1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altLang="en-US" sz="1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altLang="en-US" sz="1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victorious faith.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many have a misunderstanding of faith,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8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Most have a Misplaced Faith!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9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en-US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(Misplaced) </a:t>
            </a:r>
            <a:r>
              <a:rPr lang="en-US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in themselves!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10:1-2</a:t>
            </a:r>
            <a:endParaRPr lang="en-US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heart's desire and prayer to God for Israel is,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might be saved. </a:t>
            </a:r>
            <a:r>
              <a:rPr lang="en-US" altLang="en-US" sz="8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8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sōtēri’a</a:t>
            </a:r>
            <a:r>
              <a:rPr lang="en-US" altLang="en-US" sz="8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rescued)</a:t>
            </a:r>
          </a:p>
          <a:p>
            <a:pPr marL="0" marR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bear them record that they have a zeal of God,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not according to </a:t>
            </a:r>
            <a:r>
              <a:rPr lang="en-US" altLang="en-US" sz="8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knowledge.</a:t>
            </a:r>
            <a:r>
              <a:rPr lang="en-US" alt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8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8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epignōsis</a:t>
            </a:r>
            <a:r>
              <a:rPr lang="en-US" altLang="en-US" sz="8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recognition)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(Hosea 4:6; Jn 8:32)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0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79467B-ACCA-51D0-A30B-1252A733D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E5FF179E-663D-42F8-19F0-131BA777DE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" y="-76200"/>
            <a:ext cx="12268200" cy="7010399"/>
          </a:xfrm>
        </p:spPr>
        <p:txBody>
          <a:bodyPr>
            <a:normAutofit fontScale="77500" lnSpcReduction="20000"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Faith in themselves</a:t>
            </a:r>
            <a:r>
              <a:rPr lang="en-US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10:3,4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altLang="en-US" sz="5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they being </a:t>
            </a:r>
            <a:r>
              <a:rPr lang="en-US" altLang="en-US" sz="5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ignorant</a:t>
            </a:r>
            <a:r>
              <a:rPr lang="en-US" altLang="en-US" sz="5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God's righteousness,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altLang="en-US" sz="5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agnoeō</a:t>
            </a:r>
            <a:r>
              <a:rPr lang="en-US" altLang="en-US" sz="5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 {not} &amp; </a:t>
            </a:r>
            <a:r>
              <a:rPr lang="en-US" altLang="en-US" sz="5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noeo</a:t>
            </a:r>
            <a:r>
              <a:rPr lang="en-US" altLang="en-US" sz="5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{consider}  </a:t>
            </a:r>
            <a:r>
              <a:rPr lang="en-US" altLang="en-US" sz="5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sz="57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 ignore</a:t>
            </a:r>
            <a:r>
              <a:rPr lang="en-US" altLang="en-US" sz="5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en-US" sz="5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5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going about to establish </a:t>
            </a:r>
            <a:r>
              <a:rPr lang="en-US" altLang="en-US" sz="5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5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histemi</a:t>
            </a:r>
            <a:r>
              <a:rPr lang="en-US" altLang="en-US" sz="5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stand on)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own righteousness</a:t>
            </a:r>
            <a:r>
              <a:rPr lang="en-US" altLang="en-US" sz="5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6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not submitted </a:t>
            </a:r>
            <a:r>
              <a:rPr lang="en-US" altLang="en-US" sz="6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themselves </a:t>
            </a:r>
            <a:r>
              <a:rPr lang="en-US" altLang="en-US" sz="5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5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hypotasso</a:t>
            </a:r>
            <a:r>
              <a:rPr lang="en-US" altLang="en-US" sz="5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6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6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 righteousness of God.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6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Christ is the end </a:t>
            </a:r>
            <a:r>
              <a:rPr lang="en-US" altLang="en-US" sz="6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(telos: goal) </a:t>
            </a:r>
            <a:r>
              <a:rPr lang="en-US" altLang="en-US" sz="6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law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6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righteousness </a:t>
            </a:r>
            <a:r>
              <a:rPr lang="en-US" altLang="en-US" sz="6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6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dikaiosy’nē</a:t>
            </a:r>
            <a:r>
              <a:rPr lang="en-US" altLang="en-US" sz="6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justification)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6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every one that believeth.” </a:t>
            </a:r>
            <a:r>
              <a:rPr lang="en-US" altLang="en-US" sz="5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5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pisteuō</a:t>
            </a:r>
            <a:r>
              <a:rPr lang="en-US" altLang="en-US" sz="5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commits)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20665B-54C3-0BD5-1382-F1322B786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DAF401DE-157C-E90D-0E62-07D9944C70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" y="-76199"/>
            <a:ext cx="12268200" cy="55626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(Misplaced) </a:t>
            </a:r>
            <a:r>
              <a:rPr lang="en-US" alt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in Others. </a:t>
            </a:r>
            <a:endParaRPr lang="en-US" alt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2E0C79-DDF6-FFCA-4CDB-FCDADC9AF6B1}"/>
              </a:ext>
            </a:extLst>
          </p:cNvPr>
          <p:cNvSpPr txBox="1"/>
          <p:nvPr/>
        </p:nvSpPr>
        <p:spPr>
          <a:xfrm>
            <a:off x="-113716" y="685800"/>
            <a:ext cx="92958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7:15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“Beware of false prophets,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come to you in sheep's clothing,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inwardly they are ravening wolves.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shall know them by their fruits.”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0182DA-8221-E0E5-6F4B-2B9424846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6"/>
          <a:stretch/>
        </p:blipFill>
        <p:spPr bwMode="auto">
          <a:xfrm>
            <a:off x="9211056" y="12350"/>
            <a:ext cx="2962656" cy="277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458456-A0F3-B4DA-2E0E-3673B8D97427}"/>
              </a:ext>
            </a:extLst>
          </p:cNvPr>
          <p:cNvSpPr txBox="1"/>
          <p:nvPr/>
        </p:nvSpPr>
        <p:spPr>
          <a:xfrm>
            <a:off x="-123444" y="3200400"/>
            <a:ext cx="1243888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a) False faith give a false hope!  Mt 7:22-27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will say unto me in that day, Lord, Lord,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we not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 will I profess unto them,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depart from me, I never knew you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Notice how he closes his message! </a:t>
            </a: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24-27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EC51C0-5568-0B33-D3C7-88E1DC3A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3A399843-24A6-F3B6-8983-B8DCF35E80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" y="-76200"/>
            <a:ext cx="12268200" cy="6857999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alt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Misplaced Faith</a:t>
            </a:r>
            <a:r>
              <a:rPr lang="en-US" alt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False Hope</a:t>
            </a:r>
            <a:r>
              <a:rPr lang="en-US" alt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23:15,16 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“Woe unto you, scribes and Pharisees, hypocrites</a:t>
            </a:r>
            <a:r>
              <a:rPr kumimoji="0" lang="en-US" altLang="en-US" sz="4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ye compass sea and land to make one proselyte,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when he is made, ye make him twofold more the child of hell than yourselves.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Woe unto you, ye blind guides…”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15:14 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“…they be blind leaders of the blind.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if the blind lead the blind,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both shall fall into the ditch.”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BD3EB-8EEB-1EA1-F868-FA165FB5F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1109E7-2884-2976-6B48-6694FEE7D345}"/>
              </a:ext>
            </a:extLst>
          </p:cNvPr>
          <p:cNvSpPr txBox="1"/>
          <p:nvPr/>
        </p:nvSpPr>
        <p:spPr>
          <a:xfrm>
            <a:off x="0" y="0"/>
            <a:ext cx="12097512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Misplaced Faith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False Hope. Mt 23:15,16 </a:t>
            </a:r>
          </a:p>
          <a:p>
            <a:pPr lvl="0"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Misplaced Faith results in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ivision.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 16:17-18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“mark them which cause divisions…contrary to the doctrine which ye have learned; and avoid them.</a:t>
            </a:r>
          </a:p>
          <a:p>
            <a:pPr algn="ctr"/>
            <a:r>
              <a:rPr lang="en-US" sz="4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they that are such serve not our Lord Jesus Christ,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their own belly;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by good words and fair speeches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deceive the hearts of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simple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akakos</a:t>
            </a:r>
            <a:r>
              <a:rPr lang="en-US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unsuspecting)</a:t>
            </a:r>
            <a:endParaRPr lang="en-US" sz="4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FDADE8-D57E-4020-8970-03BDCBB0E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👍 The wolf in sheeps clothing. The Wolf In Sheep's Clothing: How To ...">
            <a:extLst>
              <a:ext uri="{FF2B5EF4-FFF2-40B4-BE49-F238E27FC236}">
                <a16:creationId xmlns:a16="http://schemas.microsoft.com/office/drawing/2014/main" id="{ACF85786-456B-DCD0-B2B5-A8375F8C9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 bwMode="auto">
          <a:xfrm>
            <a:off x="5105400" y="3669038"/>
            <a:ext cx="7100738" cy="315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F8B900-B04F-4D3A-D227-3E9072B2DD9D}"/>
              </a:ext>
            </a:extLst>
          </p:cNvPr>
          <p:cNvSpPr txBox="1"/>
          <p:nvPr/>
        </p:nvSpPr>
        <p:spPr>
          <a:xfrm>
            <a:off x="47244" y="-24319"/>
            <a:ext cx="12097512" cy="3782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c) Misplaced faith brings destruction!</a:t>
            </a:r>
          </a:p>
          <a:p>
            <a:pPr lvl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Pt 2:1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there were false prophets among them, </a:t>
            </a:r>
          </a:p>
          <a:p>
            <a:pPr algn="ctr"/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 as there shall be false teachers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mong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you, </a:t>
            </a:r>
          </a:p>
          <a:p>
            <a:pPr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privily shall bring in damnable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heresies,</a:t>
            </a:r>
          </a:p>
          <a:p>
            <a:pPr algn="ctr"/>
            <a:r>
              <a:rPr lang="en-US" altLang="en-US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hairesis</a:t>
            </a:r>
            <a:r>
              <a:rPr lang="en-US" altLang="en-US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disunion, division)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E4FA2E-602A-B8E7-C525-4BDF7C9AD010}"/>
              </a:ext>
            </a:extLst>
          </p:cNvPr>
          <p:cNvSpPr txBox="1"/>
          <p:nvPr/>
        </p:nvSpPr>
        <p:spPr>
          <a:xfrm>
            <a:off x="-196173" y="3669038"/>
            <a:ext cx="5301573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2"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many shall follow their 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pernicious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ways..”</a:t>
            </a:r>
          </a:p>
          <a:p>
            <a:pPr lvl="0" algn="ctr">
              <a:defRPr/>
            </a:pPr>
            <a:r>
              <a:rPr lang="en-US" altLang="en-US" sz="4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Apōleia</a:t>
            </a:r>
            <a:r>
              <a:rPr lang="en-US" altLang="en-US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destructive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7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ABCE7B-B799-1B67-F360-F0DACB6FE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CA87DEF4-DCDD-18B2-16AF-170FFCD8C9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33779"/>
            <a:ext cx="12192000" cy="7010399"/>
          </a:xfrm>
        </p:spPr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Satan, Self, and Others offer us a misplaced faith: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offers us a Miraculous Faith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Eph 2:8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by grace are ye saved </a:t>
            </a:r>
            <a:r>
              <a:rPr lang="en-US" altLang="en-US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sozo</a:t>
            </a:r>
            <a:r>
              <a:rPr lang="en-US" altLang="en-US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delivered, protected, preserved)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faith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that not of yourselves: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the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gift  </a:t>
            </a:r>
            <a:r>
              <a:rPr lang="en-US" altLang="en-US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Dōron</a:t>
            </a:r>
            <a:r>
              <a:rPr lang="en-US" altLang="en-US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offering, sacrifice) </a:t>
            </a:r>
            <a:r>
              <a:rPr lang="en-US" alt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God:”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Gal. 5:22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fruit of the Spirit is …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faith…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3B172-D0F6-2250-8E40-8166ED9A0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AB797DBA-F2F9-FC89-6271-F1BD51D49E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-76200"/>
            <a:ext cx="12268200" cy="7010399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Jn 5:4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“This is the victory that overcomes the world,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 our faith!” 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Definition: </a:t>
            </a:r>
            <a:r>
              <a:rPr lang="en-US" alt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“victorious” Faith?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a reality (conviction, confidence)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produces a Relationship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you recognized God’s gift of Grace?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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you responded to it by faith?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5:1;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4:4,6; Eph. 2:8,9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5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FB8C4D-148B-10F8-BD45-C25D40CC6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678D0FE2-D28D-5317-EB2C-880771CBCD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-76200"/>
            <a:ext cx="12268200" cy="7010399"/>
          </a:xfrm>
        </p:spPr>
        <p:txBody>
          <a:bodyPr>
            <a:normAutofit fontScale="92500"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Destination: </a:t>
            </a:r>
            <a:r>
              <a:rPr lang="en-US" alt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 Who) should my Faith be placed for Victorious living?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only truly reliable source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Character and Nature of God</a:t>
            </a:r>
            <a:r>
              <a:rPr lang="en-US" alt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Titus 1:1,2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“…according to the faith of God's elect, and the acknowledging of the truth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after godliness;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hope of eternal life, which God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that cannot lie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promised before the world began”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300215-9D4E-D606-A513-9B9EFA827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D4CE54C9-DF0D-081B-ACF9-2E92FFBA62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-76200"/>
            <a:ext cx="12268200" cy="7010399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Faith, like seed, must be rightly planted </a:t>
            </a:r>
            <a:r>
              <a:rPr lang="en-US" alt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order to rightly produce!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17:19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could not we cast him out?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said unto them,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of your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unbelief:”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apistia</a:t>
            </a:r>
            <a:r>
              <a:rPr lang="en-US" altLang="en-US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“faith” was in their ability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instead of God’s! 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17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 faithless and perverse generation”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33779"/>
            <a:ext cx="12420600" cy="2557021"/>
          </a:xfrm>
        </p:spPr>
        <p:txBody>
          <a:bodyPr>
            <a:normAutofit lnSpcReduction="10000"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Over the past few months we’ve been discussing the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“devices of the Devil”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(2 Cor 2:11) 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his plan for our lives and world.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4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DFE05C-A5C5-FEDC-49CA-D06B4F746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590800"/>
            <a:ext cx="3962400" cy="4272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C97F96-2639-0F4D-CC88-8439F29F4C53}"/>
              </a:ext>
            </a:extLst>
          </p:cNvPr>
          <p:cNvSpPr txBox="1"/>
          <p:nvPr/>
        </p:nvSpPr>
        <p:spPr>
          <a:xfrm>
            <a:off x="9296400" y="5791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Revelation 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363AE-9CFF-AC6A-DE41-F512DC65F986}"/>
              </a:ext>
            </a:extLst>
          </p:cNvPr>
          <p:cNvSpPr txBox="1"/>
          <p:nvPr/>
        </p:nvSpPr>
        <p:spPr>
          <a:xfrm>
            <a:off x="0" y="2290905"/>
            <a:ext cx="83439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thief cometh not, but for to steal, and to kill, and to destroy: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Thankfully Jesus reveals: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I’m come that they might have life,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that they might have it more abundantly.”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10:10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851843-34DE-731C-80CD-E6F9AEC57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7E8D31A9-E9A7-BD75-D7D2-DBC0CC596A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-76200"/>
            <a:ext cx="12268200" cy="7010399"/>
          </a:xfrm>
        </p:spPr>
        <p:txBody>
          <a:bodyPr>
            <a:normAutofit/>
          </a:bodyPr>
          <a:lstStyle/>
          <a:p>
            <a:pPr marL="0" marR="0" indent="0" algn="ctr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John 5:4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is the victory that </a:t>
            </a:r>
            <a:r>
              <a:rPr lang="en-US" alt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overcometh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world, even our faith.”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 Definition: </a:t>
            </a:r>
            <a:r>
              <a:rPr lang="en-US" alt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your faith?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The Destination: </a:t>
            </a:r>
            <a:r>
              <a:rPr lang="en-US" alt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your faith?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The Demonstration/ Application: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developing your faith?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10:37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the just shall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live by faith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Heb. 11:1-2</a:t>
            </a:r>
          </a:p>
        </p:txBody>
      </p:sp>
    </p:spTree>
    <p:extLst>
      <p:ext uri="{BB962C8B-B14F-4D97-AF65-F5344CB8AC3E}">
        <p14:creationId xmlns:p14="http://schemas.microsoft.com/office/powerpoint/2010/main" val="6969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B3FBB0-56E0-3EA8-AF18-E3976E698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C7F86EF3-1AEA-9269-76A6-15DAC8E1B1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-76200"/>
            <a:ext cx="12268200" cy="7010399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Lk 17:5-10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“Lord, increase our faith.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answered focused on </a:t>
            </a:r>
          </a:p>
          <a:p>
            <a:pPr marR="0"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Power of Faith: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vs 6: 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ye had faith as a grain of mustard seed,  ye might say unto this sycamine tree, Be plucked up by the root, and … planted in the sea;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it should obey you.”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7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73BE60-33D5-C09C-1E2C-144821983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4A34B14E-2084-C8F0-0A0C-33A1D85672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-76200"/>
            <a:ext cx="12268200" cy="6781799"/>
          </a:xfrm>
        </p:spPr>
        <p:txBody>
          <a:bodyPr>
            <a:normAutofit fontScale="92500" lnSpcReduction="20000"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answered focused on </a:t>
            </a:r>
          </a:p>
          <a:p>
            <a:pPr marR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Faith involved: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Obedient actions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7-9  </a:t>
            </a:r>
            <a:r>
              <a:rPr lang="en-US" alt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“Doth he thank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that servant because he did the things that were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commanded him?  I </a:t>
            </a:r>
            <a:r>
              <a:rPr lang="en-US" altLang="en-US" sz="4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trow</a:t>
            </a:r>
            <a:r>
              <a:rPr lang="en-US" altLang="en-US" sz="4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(think) </a:t>
            </a:r>
            <a:r>
              <a:rPr lang="en-US" alt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not”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4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indent="-914400" algn="ctr">
              <a:lnSpc>
                <a:spcPct val="110000"/>
              </a:lnSpc>
              <a:spcBef>
                <a:spcPts val="0"/>
              </a:spcBef>
              <a:buAutoNum type="arabicParenBoth" startAt="2"/>
            </a:pPr>
            <a:r>
              <a:rPr lang="en-US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Humble attitudes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10: </a:t>
            </a:r>
            <a:r>
              <a:rPr lang="en-US" alt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“So likewise ye, </a:t>
            </a:r>
            <a:r>
              <a:rPr lang="en-US" altLang="en-US" sz="4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ye shall have done all those things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which are commanded you,</a:t>
            </a:r>
            <a:r>
              <a:rPr lang="en-US" alt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say,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… have done that which was our duty to do.”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4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4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795F0E-7EE0-E0B1-8782-920846C7A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77C498-3208-50EE-DC7F-FF91B9276344}"/>
              </a:ext>
            </a:extLst>
          </p:cNvPr>
          <p:cNvSpPr txBox="1"/>
          <p:nvPr/>
        </p:nvSpPr>
        <p:spPr>
          <a:xfrm>
            <a:off x="76200" y="152400"/>
            <a:ext cx="11963400" cy="2050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Heb 11:6 </a:t>
            </a:r>
            <a:r>
              <a:rPr kumimoji="0" lang="en-US" altLang="en-US" sz="6000" b="1" i="1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“without faith it’s impossible to please him.” </a:t>
            </a:r>
            <a:endParaRPr kumimoji="0" lang="en-US" altLang="en-US" sz="5400" b="1" i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EFB02-6CE5-073D-A96A-E4614806709E}"/>
              </a:ext>
            </a:extLst>
          </p:cNvPr>
          <p:cNvSpPr txBox="1"/>
          <p:nvPr/>
        </p:nvSpPr>
        <p:spPr>
          <a:xfrm>
            <a:off x="685800" y="2514600"/>
            <a:ext cx="6094378" cy="408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 your actions and attitudes say about your faith?</a:t>
            </a:r>
          </a:p>
        </p:txBody>
      </p:sp>
    </p:spTree>
    <p:extLst>
      <p:ext uri="{BB962C8B-B14F-4D97-AF65-F5344CB8AC3E}">
        <p14:creationId xmlns:p14="http://schemas.microsoft.com/office/powerpoint/2010/main" val="260059691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B5D935-4DFC-7ED2-4E26-F74F7E78F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E4C05B0B-1564-1E68-3D5E-359CDB0FC9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-76200"/>
            <a:ext cx="12268200" cy="7010399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planting your faith?</a:t>
            </a:r>
            <a:endParaRPr lang="en-US" alt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Episode 96 - Got Faith? — The Spiritual Forum">
            <a:extLst>
              <a:ext uri="{FF2B5EF4-FFF2-40B4-BE49-F238E27FC236}">
                <a16:creationId xmlns:a16="http://schemas.microsoft.com/office/drawing/2014/main" id="{81140770-8B6D-A979-F7A6-74D8D5FF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199"/>
            <a:ext cx="9035845" cy="4617671"/>
          </a:xfrm>
          <a:prstGeom prst="rect">
            <a:avLst/>
          </a:prstGeom>
          <a:noFill/>
          <a:effectLst>
            <a:softEdge rad="584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608529-1774-90F6-F2DE-8F4B96C2DF50}"/>
              </a:ext>
            </a:extLst>
          </p:cNvPr>
          <p:cNvSpPr txBox="1"/>
          <p:nvPr/>
        </p:nvSpPr>
        <p:spPr>
          <a:xfrm>
            <a:off x="990600" y="5145826"/>
            <a:ext cx="1043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 to nurture it?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15:1-16; 2 Peter 1; Pr. 3:1-10</a:t>
            </a:r>
          </a:p>
        </p:txBody>
      </p:sp>
    </p:spTree>
    <p:extLst>
      <p:ext uri="{BB962C8B-B14F-4D97-AF65-F5344CB8AC3E}">
        <p14:creationId xmlns:p14="http://schemas.microsoft.com/office/powerpoint/2010/main" val="197872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659D0F-BF8F-936A-524E-8BBE4CA7C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49390949-B5F3-B00C-E78F-F69C33C167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33779"/>
            <a:ext cx="12192000" cy="7010399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While Satan’s power / plans are formidable,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God invites us to partner with Him, promising His Presence, Principles,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Power to guard, guide, and grow us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into becoming: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“more than conquerors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through him 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that loved us”.  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(Ro.8:37)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See also 2 Peter 1:4; 1 Jn 2:14-17; 4:4)</a:t>
            </a:r>
          </a:p>
        </p:txBody>
      </p:sp>
    </p:spTree>
    <p:extLst>
      <p:ext uri="{BB962C8B-B14F-4D97-AF65-F5344CB8AC3E}">
        <p14:creationId xmlns:p14="http://schemas.microsoft.com/office/powerpoint/2010/main" val="261309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41C6E-D734-1C01-6EDE-650E80113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243612BE-0B52-7FEA-7C0E-0CEE3A750D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-76200"/>
            <a:ext cx="12268200" cy="7010399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vehicle of this Victory is revealed in 1 Jn 5:4:</a:t>
            </a:r>
          </a:p>
          <a:p>
            <a:pPr marL="0" marR="0" indent="0" algn="ctr"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“This is the victory that overcomes the world, </a:t>
            </a:r>
          </a:p>
          <a:p>
            <a:pPr marL="0" marR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(and the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“god of this world”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{2 Cor 4:4}) 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 our faith!” </a:t>
            </a:r>
          </a:p>
          <a:p>
            <a:pPr marL="0" marR="0" indent="0" algn="ctr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Since faith is so essential to a victorious life: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Faith?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 Who)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should my Faith be placed?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 I do this and grow my Faith?</a:t>
            </a:r>
          </a:p>
        </p:txBody>
      </p:sp>
    </p:spTree>
    <p:extLst>
      <p:ext uri="{BB962C8B-B14F-4D97-AF65-F5344CB8AC3E}">
        <p14:creationId xmlns:p14="http://schemas.microsoft.com/office/powerpoint/2010/main" val="95950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0176F0-F6AA-06D7-C71D-21215578A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AD0CD7B1-B8C7-FE7D-6A91-78A887E6BB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-76200"/>
            <a:ext cx="12268200" cy="7010399"/>
          </a:xfrm>
        </p:spPr>
        <p:txBody>
          <a:bodyPr>
            <a:normAutofit/>
          </a:bodyPr>
          <a:lstStyle/>
          <a:p>
            <a:pPr marL="914400" marR="0" indent="-914400">
              <a:buAutoNum type="arabicPeriod"/>
            </a:pPr>
            <a:r>
              <a:rPr lang="en-US" altLang="en-US" sz="6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What of victorious Faith</a:t>
            </a:r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buNone/>
            </a:pPr>
            <a:r>
              <a:rPr lang="en-US" altLang="en-US" sz="5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Reality of Faith</a:t>
            </a: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Heb 11:1,2</a:t>
            </a:r>
            <a:endParaRPr lang="en-US" altLang="en-US" sz="5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en-US" alt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</a:t>
            </a:r>
            <a:r>
              <a:rPr lang="en-US" altLang="en-US" sz="5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alt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altLang="en-US" sz="5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substance</a:t>
            </a:r>
            <a:r>
              <a:rPr lang="en-US" alt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things </a:t>
            </a:r>
            <a:r>
              <a:rPr lang="en-US" altLang="en-US" sz="5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hoped for</a:t>
            </a:r>
            <a:r>
              <a:rPr lang="en-US" alt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altLang="en-US" sz="5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en-US" alt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things </a:t>
            </a:r>
            <a:r>
              <a:rPr lang="en-US" altLang="en-US" sz="5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seen</a:t>
            </a:r>
            <a:r>
              <a:rPr lang="en-US" alt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ctr">
              <a:buNone/>
            </a:pPr>
            <a:r>
              <a:rPr lang="en-US" alt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by it the elders </a:t>
            </a:r>
            <a:r>
              <a:rPr lang="en-US" altLang="en-US" sz="5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obtained a good report</a:t>
            </a:r>
            <a:r>
              <a:rPr lang="en-US" alt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marR="0" indent="0" algn="ctr">
              <a:buNone/>
            </a:pP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Faith”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pistis</a:t>
            </a:r>
            <a:r>
              <a:rPr lang="en-US" alt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onviction, reliance, trust.</a:t>
            </a:r>
          </a:p>
          <a:p>
            <a:pPr marL="0" marR="0" indent="0">
              <a:buNone/>
            </a:pP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From </a:t>
            </a:r>
            <a:r>
              <a:rPr lang="en-US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peitho</a:t>
            </a: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convinced, persuaded, conciliated</a:t>
            </a:r>
            <a:endParaRPr lang="en-US" alt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4F58EF-D486-C1FD-C5C5-0B66D771A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8FF29F3C-E9F8-32A8-5378-B2F67D87F4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-76200"/>
            <a:ext cx="12268200" cy="7010399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The Reality of Victorious Faith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buNone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Faith”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pistis</a:t>
            </a:r>
            <a:r>
              <a:rPr lang="en-US" alt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C</a:t>
            </a: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onviction, reliance, trust.</a:t>
            </a:r>
          </a:p>
          <a:p>
            <a:pPr marL="0" marR="0" indent="0">
              <a:spcBef>
                <a:spcPts val="120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“Substance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hypost’asis</a:t>
            </a:r>
            <a:r>
              <a:rPr lang="en-US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substructure, footing</a:t>
            </a:r>
            <a:r>
              <a:rPr lang="en-US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from hypo: under and/or with   </a:t>
            </a:r>
          </a:p>
          <a:p>
            <a:pPr marL="0" marR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and </a:t>
            </a:r>
            <a:r>
              <a:rPr lang="en-US" alt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his’tēmi</a:t>
            </a: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stand, set. </a:t>
            </a:r>
          </a:p>
          <a:p>
            <a:pPr marL="0" marR="0" indent="0">
              <a:spcBef>
                <a:spcPts val="1200"/>
              </a:spcBef>
              <a:buNone/>
            </a:pPr>
            <a:r>
              <a:rPr lang="en-US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“Hoped for” </a:t>
            </a: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elpiz’ō</a:t>
            </a: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to expect, trust</a:t>
            </a:r>
          </a:p>
          <a:p>
            <a:pPr marL="0" marR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from </a:t>
            </a:r>
            <a:r>
              <a:rPr lang="en-US" alt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elpis</a:t>
            </a: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to anticipate</a:t>
            </a:r>
          </a:p>
          <a:p>
            <a:pPr marL="0" marR="0" indent="0" algn="ctr"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Jeremiah 17:7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“Blessed is the man that </a:t>
            </a:r>
            <a:r>
              <a:rPr lang="en-US" alt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trusteth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the LORD, and whose hope the LORD is.” </a:t>
            </a:r>
          </a:p>
          <a:p>
            <a:pPr marL="0" marR="0" indent="0" algn="ctr">
              <a:buNone/>
            </a:pPr>
            <a:endParaRPr lang="en-US" alt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7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F168B2-3F85-4B35-0DA8-0ED595686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DB34D0B4-A8C4-ADE4-FA05-F6D450CD3D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-76200"/>
            <a:ext cx="12268200" cy="7010399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The Reality of Victorious Faith. </a:t>
            </a:r>
            <a:endParaRPr lang="en-US" alt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is the substance of things hoped for…</a:t>
            </a:r>
            <a:endParaRPr lang="en-US" alt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evidence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elegchos</a:t>
            </a:r>
            <a:r>
              <a:rPr lang="en-US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’) </a:t>
            </a: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Proof, conviction</a:t>
            </a:r>
            <a:r>
              <a:rPr lang="en-US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buNone/>
            </a:pPr>
            <a:r>
              <a:rPr lang="en-US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“Not seen” </a:t>
            </a: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blepō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Not 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(physically) 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visible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just wishful thinking based on selfish desire,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assurance/anticipation/conviction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character and promises of God! </a:t>
            </a:r>
            <a:endParaRPr lang="en-US" alt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by it 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(Faith)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elders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received a good report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0" marR="0" indent="0">
              <a:buNone/>
            </a:pPr>
            <a:r>
              <a:rPr lang="en-US" alt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en-US" alt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martyreo</a:t>
            </a:r>
            <a:r>
              <a:rPr lang="en-US" alt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testify, witness)</a:t>
            </a:r>
            <a:endParaRPr lang="en-US" alt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3F428D-27EA-2E0B-FFDD-2E01CB4D3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0D73737A-4914-29B6-6B71-37365B96AD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-76200"/>
            <a:ext cx="12268200" cy="7010399"/>
          </a:xfrm>
        </p:spPr>
        <p:txBody>
          <a:bodyPr>
            <a:normAutofit/>
          </a:bodyPr>
          <a:lstStyle/>
          <a:p>
            <a:pPr marL="914400" marR="0" indent="-914400">
              <a:buAutoNum type="arabicPeriod"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What of victorious Faith. </a:t>
            </a:r>
          </a:p>
          <a:p>
            <a:pPr marL="0" marR="0" indent="0">
              <a:buNone/>
            </a:pPr>
            <a:r>
              <a:rPr lang="en-US" alt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The Reality of Victorious Faith. </a:t>
            </a:r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of Victorious Faith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Faith is synonymous with, </a:t>
            </a:r>
            <a:r>
              <a:rPr lang="en-US" alt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essential to,</a:t>
            </a:r>
          </a:p>
          <a:p>
            <a:pPr marL="0" marR="0" indent="0" algn="ctr">
              <a:buNone/>
            </a:pPr>
            <a:r>
              <a:rPr lang="en-US" alt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Trust!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 3:16; Eph. 2:8,9; Heb. 11:1,6)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</a:t>
            </a:r>
            <a:r>
              <a:rPr lang="en-US" altLang="en-US" sz="4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Bible word for “believe” is the verb </a:t>
            </a:r>
            <a:r>
              <a:rPr lang="en-US" altLang="en-US" sz="41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Pisteuō</a:t>
            </a:r>
            <a:r>
              <a:rPr lang="en-US" altLang="en-US" sz="4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meaning </a:t>
            </a:r>
            <a:r>
              <a:rPr lang="en-US" altLang="en-US" sz="40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trust </a:t>
            </a:r>
            <a:r>
              <a:rPr lang="en-US" alt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en-US" sz="40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commit to </a:t>
            </a:r>
            <a:r>
              <a:rPr lang="en-US" alt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something or someone. 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comes from Pistis (translated “Faith” 239x)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literally means “conviction”. </a:t>
            </a:r>
          </a:p>
        </p:txBody>
      </p:sp>
    </p:spTree>
    <p:extLst>
      <p:ext uri="{BB962C8B-B14F-4D97-AF65-F5344CB8AC3E}">
        <p14:creationId xmlns:p14="http://schemas.microsoft.com/office/powerpoint/2010/main" val="395753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3322C8-E6F9-2C03-3ED7-7F8D963E0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C0AA36F2-6298-613B-A0EE-D5479067D8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-76200"/>
            <a:ext cx="12268200" cy="7010399"/>
          </a:xfrm>
        </p:spPr>
        <p:txBody>
          <a:bodyPr>
            <a:normAutofit/>
          </a:bodyPr>
          <a:lstStyle/>
          <a:p>
            <a:pPr marL="914400" marR="0" indent="-914400">
              <a:buAutoNum type="arabicParenR"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is synonymous with Trust!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b) The depth </a:t>
            </a: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(growth)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our relationships are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related to the faith we place in those involved.</a:t>
            </a:r>
          </a:p>
          <a:p>
            <a:pPr marR="0"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This makes Faith/Trust the indispensable ingredient to every healthy relationship!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3:16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“that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whosever believeth in him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2:8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“By grace are ye saved,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faith!”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Ro. 5:1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“Therefore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eing justified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faith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have peace with God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our Lord Jesus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5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JourneyOfFaith</Template>
  <TotalTime>817</TotalTime>
  <Words>1721</Words>
  <Application>Microsoft Office PowerPoint</Application>
  <PresentationFormat>Widescreen</PresentationFormat>
  <Paragraphs>175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Aptos</vt:lpstr>
      <vt:lpstr>Arial</vt:lpstr>
      <vt:lpstr>Calibri</vt:lpstr>
      <vt:lpstr>Calibri Light</vt:lpstr>
      <vt:lpstr>Diploma</vt:lpstr>
      <vt:lpstr>Georgia</vt:lpstr>
      <vt:lpstr>Lucida Grande</vt:lpstr>
      <vt:lpstr>Times New Roman</vt:lpstr>
      <vt:lpstr>Wingdings</vt:lpstr>
      <vt:lpstr>1_Office Theme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Advent Digital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8</cp:revision>
  <dcterms:created xsi:type="dcterms:W3CDTF">2016-06-09T14:16:22Z</dcterms:created>
  <dcterms:modified xsi:type="dcterms:W3CDTF">2024-11-08T22:11:14Z</dcterms:modified>
</cp:coreProperties>
</file>