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86" r:id="rId2"/>
    <p:sldMasterId id="2147483648" r:id="rId3"/>
    <p:sldMasterId id="2147483735" r:id="rId4"/>
  </p:sldMasterIdLst>
  <p:notesMasterIdLst>
    <p:notesMasterId r:id="rId30"/>
  </p:notesMasterIdLst>
  <p:sldIdLst>
    <p:sldId id="328" r:id="rId5"/>
    <p:sldId id="293" r:id="rId6"/>
    <p:sldId id="331" r:id="rId7"/>
    <p:sldId id="333" r:id="rId8"/>
    <p:sldId id="334" r:id="rId9"/>
    <p:sldId id="335" r:id="rId10"/>
    <p:sldId id="336" r:id="rId11"/>
    <p:sldId id="337" r:id="rId12"/>
    <p:sldId id="350" r:id="rId13"/>
    <p:sldId id="338" r:id="rId14"/>
    <p:sldId id="339" r:id="rId15"/>
    <p:sldId id="341" r:id="rId16"/>
    <p:sldId id="33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26" r:id="rId25"/>
    <p:sldId id="263" r:id="rId26"/>
    <p:sldId id="330" r:id="rId27"/>
    <p:sldId id="324" r:id="rId28"/>
    <p:sldId id="301" r:id="rId29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charset="0"/>
        <a:ea typeface="ヒラギノ角ゴ ProN W3" pitchFamily="-128" charset="-128"/>
        <a:cs typeface="+mn-cs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407B6-80CC-48C5-9EB7-B65D39637D8C}" v="151" dt="2024-10-26T03:41:31.774"/>
    <p1510:client id="{B8A2B054-1C7E-4556-A1AE-E298169FEBC3}" v="301" dt="2024-10-26T14:08:00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08" autoAdjust="0"/>
    <p:restoredTop sz="90929"/>
  </p:normalViewPr>
  <p:slideViewPr>
    <p:cSldViewPr>
      <p:cViewPr varScale="1">
        <p:scale>
          <a:sx n="70" d="100"/>
          <a:sy n="70" d="100"/>
        </p:scale>
        <p:origin x="78" y="60"/>
      </p:cViewPr>
      <p:guideLst>
        <p:guide orient="horz" pos="3072"/>
        <p:guide pos="54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5AF7-B93F-4EF8-9830-9E0EF8D36064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715F7-0C00-4FBD-8DB6-D6625BECD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4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715F7-0C00-4FBD-8DB6-D6625BECDA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715F7-0C00-4FBD-8DB6-D6625BECDA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31E3C-4146-4C8B-B2C5-8CA794BA16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5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39"/>
            <a:ext cx="14740917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4" y="5527676"/>
            <a:ext cx="121373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1425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2777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73322" y="2276476"/>
            <a:ext cx="4299081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728155" y="2276476"/>
            <a:ext cx="12698272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6614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39"/>
            <a:ext cx="14740917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4" y="5527676"/>
            <a:ext cx="121373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6168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2922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1949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476500"/>
            <a:ext cx="7704902" cy="68961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476500"/>
            <a:ext cx="7704902" cy="68961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0075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2290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01364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2039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4238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36922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3388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2495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50800"/>
            <a:ext cx="3903253" cy="932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50800"/>
            <a:ext cx="11506551" cy="932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77656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8E3F-8380-4AB5-9762-CB07CE58A5DF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A778-023F-40A9-8C77-25EA96AC8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1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7721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4922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2597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0444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341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0770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180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-728155" y="3643313"/>
            <a:ext cx="1300519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647732" indent="-641383" algn="l" rtl="0" fontAlgn="base">
        <a:spcBef>
          <a:spcPts val="1467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•"/>
        <a:defRPr sz="5867">
          <a:solidFill>
            <a:srgbClr val="FEF9E9"/>
          </a:solidFill>
          <a:latin typeface="+mn-lt"/>
          <a:ea typeface="+mn-ea"/>
          <a:cs typeface="+mn-cs"/>
          <a:sym typeface="Arial" charset="0"/>
        </a:defRPr>
      </a:lvl1pPr>
      <a:lvl2pPr marL="1397070" indent="-522843" algn="l" rtl="0" fontAlgn="base">
        <a:spcBef>
          <a:spcPts val="1200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–"/>
        <a:defRPr sz="5067">
          <a:solidFill>
            <a:srgbClr val="FEF9E9"/>
          </a:solidFill>
          <a:latin typeface="+mn-lt"/>
          <a:ea typeface="+mn-ea"/>
          <a:sym typeface="Arial" charset="0"/>
        </a:defRPr>
      </a:lvl2pPr>
      <a:lvl3pPr marL="2173926" indent="-433939" algn="l" rtl="0" fontAlgn="base">
        <a:spcBef>
          <a:spcPts val="1067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•"/>
        <a:defRPr sz="4534">
          <a:solidFill>
            <a:srgbClr val="FEF9E9"/>
          </a:solidFill>
          <a:latin typeface="+mn-lt"/>
          <a:ea typeface="+mn-ea"/>
          <a:sym typeface="Arial" charset="0"/>
        </a:defRPr>
      </a:lvl3pPr>
      <a:lvl4pPr marL="3037569" indent="-429705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–"/>
        <a:defRPr sz="3734">
          <a:solidFill>
            <a:srgbClr val="FEF9E9"/>
          </a:solidFill>
          <a:latin typeface="+mn-lt"/>
          <a:ea typeface="+mn-ea"/>
          <a:sym typeface="Arial" charset="0"/>
        </a:defRPr>
      </a:lvl4pPr>
      <a:lvl5pPr marL="3903328" indent="-431822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5pPr>
      <a:lvl6pPr marL="4512959" indent="-431822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6pPr>
      <a:lvl7pPr marL="5122589" indent="-431822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7pPr>
      <a:lvl8pPr marL="5732220" indent="-431822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8pPr>
      <a:lvl9pPr marL="6341850" indent="-431822" algn="l" rtl="0" fontAlgn="base">
        <a:spcBef>
          <a:spcPts val="933"/>
        </a:spcBef>
        <a:spcAft>
          <a:spcPct val="0"/>
        </a:spcAft>
        <a:buClr>
          <a:srgbClr val="F0F1E2"/>
        </a:buClr>
        <a:buSzPct val="100000"/>
        <a:buFont typeface="Lucida Grande" pitchFamily="-128" charset="0"/>
        <a:buChar char="»"/>
        <a:defRPr sz="3734">
          <a:solidFill>
            <a:srgbClr val="FEF9E9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50800"/>
            <a:ext cx="1561301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7" y="2476500"/>
            <a:ext cx="1561301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647732" indent="-641383" algn="l" rtl="0" fontAlgn="base">
        <a:spcBef>
          <a:spcPts val="1467"/>
        </a:spcBef>
        <a:spcAft>
          <a:spcPct val="0"/>
        </a:spcAft>
        <a:buSzPct val="100000"/>
        <a:buFont typeface="Lucida Grande" pitchFamily="-128" charset="0"/>
        <a:buChar char="•"/>
        <a:defRPr sz="5867">
          <a:solidFill>
            <a:srgbClr val="554432"/>
          </a:solidFill>
          <a:latin typeface="+mn-lt"/>
          <a:ea typeface="+mn-ea"/>
          <a:cs typeface="+mn-cs"/>
          <a:sym typeface="Arial" charset="0"/>
        </a:defRPr>
      </a:lvl1pPr>
      <a:lvl2pPr marL="1329333" indent="-522843" algn="l" rtl="0" fontAlgn="base">
        <a:spcBef>
          <a:spcPts val="1200"/>
        </a:spcBef>
        <a:spcAft>
          <a:spcPct val="0"/>
        </a:spcAft>
        <a:buSzPct val="100000"/>
        <a:buFont typeface="Lucida Grande" pitchFamily="-128" charset="0"/>
        <a:buChar char="–"/>
        <a:defRPr sz="5067">
          <a:solidFill>
            <a:srgbClr val="554432"/>
          </a:solidFill>
          <a:latin typeface="+mn-lt"/>
          <a:ea typeface="+mn-ea"/>
          <a:sym typeface="Arial" charset="0"/>
        </a:defRPr>
      </a:lvl2pPr>
      <a:lvl3pPr marL="2106189" indent="-433939" algn="l" rtl="0" fontAlgn="base">
        <a:spcBef>
          <a:spcPts val="1067"/>
        </a:spcBef>
        <a:spcAft>
          <a:spcPct val="0"/>
        </a:spcAft>
        <a:buSzPct val="100000"/>
        <a:buFont typeface="Lucida Grande" pitchFamily="-128" charset="0"/>
        <a:buChar char="•"/>
        <a:defRPr sz="4534">
          <a:solidFill>
            <a:srgbClr val="554432"/>
          </a:solidFill>
          <a:latin typeface="+mn-lt"/>
          <a:ea typeface="+mn-ea"/>
          <a:sym typeface="Arial" charset="0"/>
        </a:defRPr>
      </a:lvl3pPr>
      <a:lvl4pPr marL="2969832" indent="-429705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–"/>
        <a:defRPr sz="3734">
          <a:solidFill>
            <a:srgbClr val="554432"/>
          </a:solidFill>
          <a:latin typeface="+mn-lt"/>
          <a:ea typeface="+mn-ea"/>
          <a:sym typeface="Arial" charset="0"/>
        </a:defRPr>
      </a:lvl4pPr>
      <a:lvl5pPr marL="383559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5pPr>
      <a:lvl6pPr marL="444522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6pPr>
      <a:lvl7pPr marL="505485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7pPr>
      <a:lvl8pPr marL="566448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8pPr>
      <a:lvl9pPr marL="6274114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7013" y="2275842"/>
            <a:ext cx="15606237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013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B370D-9139-43DF-9177-1CD538CE3065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590" y="9040144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7189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EEF5CB-7947-4E06-B43D-128AC5BDB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7013" y="270933"/>
            <a:ext cx="15606237" cy="177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013" y="2835769"/>
            <a:ext cx="9970651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152187" y="8882098"/>
            <a:ext cx="593061" cy="4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991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80990E-C08B-451B-ACE3-EE4C25C04845}"/>
              </a:ext>
            </a:extLst>
          </p:cNvPr>
          <p:cNvSpPr txBox="1"/>
          <p:nvPr/>
        </p:nvSpPr>
        <p:spPr>
          <a:xfrm>
            <a:off x="0" y="0"/>
            <a:ext cx="16797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50230" algn="l" rtl="0" eaLnBrk="0" fontAlgn="base" hangingPunct="0">
              <a:spcBef>
                <a:spcPct val="0"/>
              </a:spcBef>
              <a:spcAft>
                <a:spcPct val="0"/>
              </a:spcAft>
              <a:defRPr sz="34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00460" algn="l" rtl="0" eaLnBrk="0" fontAlgn="base" hangingPunct="0">
              <a:spcBef>
                <a:spcPct val="0"/>
              </a:spcBef>
              <a:spcAft>
                <a:spcPct val="0"/>
              </a:spcAft>
              <a:defRPr sz="34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950690" algn="l" rtl="0" eaLnBrk="0" fontAlgn="base" hangingPunct="0">
              <a:spcBef>
                <a:spcPct val="0"/>
              </a:spcBef>
              <a:spcAft>
                <a:spcPct val="0"/>
              </a:spcAft>
              <a:defRPr sz="34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600919" algn="l" rtl="0" eaLnBrk="0" fontAlgn="base" hangingPunct="0">
              <a:spcBef>
                <a:spcPct val="0"/>
              </a:spcBef>
              <a:spcAft>
                <a:spcPct val="0"/>
              </a:spcAft>
              <a:defRPr sz="34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34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34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34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34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discussed the rapture of the church and the importance of being “ready” for Christ’s return.  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71937F48-80C7-2092-37AE-6721334E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0749118" cy="7696200"/>
          </a:xfrm>
          <a:prstGeom prst="rect">
            <a:avLst/>
          </a:prstGeom>
          <a:noFill/>
          <a:effectLst>
            <a:softEdge rad="4953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51DAA1-97EC-B579-7054-CF2A1423A968}"/>
              </a:ext>
            </a:extLst>
          </p:cNvPr>
          <p:cNvSpPr txBox="1"/>
          <p:nvPr/>
        </p:nvSpPr>
        <p:spPr>
          <a:xfrm>
            <a:off x="4936331" y="7543800"/>
            <a:ext cx="4191000" cy="1323439"/>
          </a:xfrm>
          <a:prstGeom prst="rect">
            <a:avLst/>
          </a:prstGeom>
          <a:solidFill>
            <a:schemeClr val="bg1">
              <a:alpha val="6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Revelation. 19:7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2:28-3:3</a:t>
            </a:r>
          </a:p>
        </p:txBody>
      </p:sp>
    </p:spTree>
    <p:extLst>
      <p:ext uri="{BB962C8B-B14F-4D97-AF65-F5344CB8AC3E}">
        <p14:creationId xmlns:p14="http://schemas.microsoft.com/office/powerpoint/2010/main" val="3977756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D2DBE-E0BA-AD2C-14E3-777B0B6B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03C313-E1CC-4D0E-6E1C-C35354FDA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1. Faith begins with God’s Grace and involves: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  <a:sym typeface="Arial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 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A. Recognizing God’s Will (purposes)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B.  Responding in obedience to God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  </a:t>
            </a:r>
            <a:endParaRPr lang="en-US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1) God works around us, and within us,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</a:t>
            </a:r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so that He can work through us! 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(Ph. 2:12-14)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2)  Faith, Grace, and peace involves a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 partnership. 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(Mt. 11:29; 1 Cor 3:9; 2 Cor 8:1-4)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Heb. 11:6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“without faith it is impossible to please him…”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Rev. 4:11 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“…for thy pleasure they are and were created”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6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795D9-5797-9B86-E953-23DABA490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303DFF-CE74-3119-019F-B70079F6B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Understanding  Faith Promise Giving: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</a:t>
            </a:r>
            <a:r>
              <a:rPr kumimoji="0" lang="en-US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1. Faith 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(Recognizing &amp; responding to God)</a:t>
            </a:r>
            <a:endParaRPr kumimoji="0" lang="en-US" alt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  <a:sym typeface="Arial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  <a:r>
              <a:rPr lang="en-US" alt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2. Promise </a:t>
            </a: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(Commitment): 2 Cor 8:10-12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 </a:t>
            </a: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A. This is the process (partnership) of faith!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1. With God</a:t>
            </a: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 5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first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gave their own selves to the Lord,”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2. With God’s people</a:t>
            </a: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  </a:t>
            </a: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Vs. 5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“and unto us by the will of God.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6 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Insomuch that we desired Titus, that as he had begun,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   so he would also 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finish in you the same grace also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 “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1 Cor 3:9  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</a:t>
            </a: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We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are laborers together </a:t>
            </a:r>
            <a:r>
              <a:rPr lang="en-US" alt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with God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!”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21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30B7A4-20DA-3F96-75BB-99A8C176D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6AF360F-77C9-9983-339C-B386D72FE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Understanding  Faith Promise Giving: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</a:t>
            </a:r>
            <a:r>
              <a:rPr kumimoji="0" lang="en-US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1. Faith 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(Recognizing &amp; responding to God)</a:t>
            </a:r>
            <a:endParaRPr kumimoji="0" lang="en-US" alt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  <a:sym typeface="Arial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  <a:r>
              <a:rPr lang="en-US" alt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2. Promise </a:t>
            </a: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(Commitment): 2 Cor 8: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  <a:r>
              <a:rPr lang="en-US" alt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3. Giving </a:t>
            </a: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(obedient action) 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   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“faith without works is dead”   </a:t>
            </a: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James 2:17, 20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 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A. This demonstrates the “Proof” </a:t>
            </a: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(evidence) 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of our faith</a:t>
            </a: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.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2 Cor. </a:t>
            </a:r>
            <a:r>
              <a:rPr lang="en-US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8:8 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I speak not by commandment,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but by occasion of the forwardness of others,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to prove the sincerity of your love.”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9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49092-AE77-6DA8-167E-4F7389AC4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4DEF7BE-5F03-6437-5244-16718FE0F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875" y="228600"/>
            <a:ext cx="16764512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In fact, the Bible mentions giving more than any other topic.   It mentions love 522x, prayer  544x, heaven 582x, 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giving 1547x!  </a:t>
            </a:r>
            <a:endParaRPr lang="en-US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I believe it emphasizes our giving because it’s a spiritual barometer.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That’s why almost half of Jesus’ parables involved money! </a:t>
            </a:r>
          </a:p>
        </p:txBody>
      </p:sp>
    </p:spTree>
    <p:extLst>
      <p:ext uri="{BB962C8B-B14F-4D97-AF65-F5344CB8AC3E}">
        <p14:creationId xmlns:p14="http://schemas.microsoft.com/office/powerpoint/2010/main" val="2094483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27254-8F83-51C4-3E9E-E49586524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4FD1559-1212-AF47-9270-178C2A5B8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3. Giving </a:t>
            </a: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(obedient action) 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A. This demonstrates the “Proof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” (evidence) </a:t>
            </a: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of our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 faith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.  (and Priorities!)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1) You can give without loving,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but you can’t really love, without giving!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B. Notice how God “proved” his love: 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Jn 3:16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“God so loved…that he gave…”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Ro 5:8 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“God </a:t>
            </a:r>
            <a:r>
              <a:rPr lang="en-US" alt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commendeth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his love toward us…”</a:t>
            </a:r>
            <a:endParaRPr lang="en-US" alt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2 Cor 8:9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“For ye know the grace of our Lord Jesus Christ, that, though he was rich, yet for your sakes he became poor,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that ye through his poverty might be rich.”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01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B9DFB0-0F90-092B-669A-C2E88419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113A3C-DE8C-8313-7DD5-010DA0C12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2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2) God’s love (giving)  should motivate our own!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2 Cor. 5:14,15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“For the love of Christ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constraineth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us; because we thus judge, that if one died for all, then were all dead: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None/>
              <a:tabLst/>
              <a:defRPr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that he died for all,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None/>
              <a:tabLst/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that they which live should not henceforth live unto themselves,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but unto him which died for them”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Jn 14:15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“if you love me, keep my commandments…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21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“He that hath my commandment and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keepeth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thim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.. Loveth me”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Gal 2:20 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I am crucified with Christ: nevertheless I live; yet not I,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but Christ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liveth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in me: and the life which I now live in the flesh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I live by the faith of the Son of God, who loved me,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gave himself for me.”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35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96AA0B-A158-A0BE-D625-49530595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DD920CE-AE37-B9EF-927B-B69C5A7A6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  <a:ea typeface="Gentium Plus" panose="02000503060000020004" pitchFamily="2" charset="0"/>
                <a:cs typeface="Times New Roman" panose="02020603050405020304" pitchFamily="18" charset="0"/>
              </a:rPr>
              <a:t>1. Faith     2. Promise   3. Giving  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God’s love (giving) should motivate our own!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2 Cor 8:11 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“Now therefore perform the doing of it;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that as there was a readiness to will,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so there may be a performance also out of that which ye have.”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12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For if there be first a willing mind, it is accepted according to that a man hath, and not according to that he hath not.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Vs 24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Wherefore shew ye to them, and before the churches,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the proof of your love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….”  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Aka: Just do it!  (James 1:22-24)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25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8B079F-A7D8-3C4B-4563-12F4B2400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27DFB3A-0B4F-0848-6E17-51640DDA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  <a:ea typeface="Gentium Plus" panose="02000503060000020004" pitchFamily="2" charset="0"/>
                <a:cs typeface="Times New Roman" panose="02020603050405020304" pitchFamily="18" charset="0"/>
              </a:rPr>
              <a:t>1. Faith     2. Promise   3. Giving   </a:t>
            </a:r>
          </a:p>
          <a:p>
            <a:pPr marL="6350" lvl="0" indent="0" algn="ctr">
              <a:spcBef>
                <a:spcPts val="1200"/>
              </a:spcBef>
              <a:buNone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Before there can be a harvest, someone has to prepare the soil and plant the seeds.  (Gal. 6:7,8) </a:t>
            </a:r>
          </a:p>
          <a:p>
            <a:pPr marL="6350" lvl="0" indent="0" algn="ctr">
              <a:spcBef>
                <a:spcPts val="1200"/>
              </a:spcBef>
              <a:buNone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Our gratitude is demonstrated by our giving (sharing).  </a:t>
            </a:r>
          </a:p>
          <a:p>
            <a:pPr marL="6350" lvl="0" indent="0" algn="ctr">
              <a:spcBef>
                <a:spcPts val="1200"/>
              </a:spcBef>
              <a:buNone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That’s why we call it “Thanks-Giving”! </a:t>
            </a:r>
          </a:p>
          <a:p>
            <a:pPr marL="6350" lvl="0" indent="0" algn="ctr">
              <a:spcBef>
                <a:spcPts val="1200"/>
              </a:spcBef>
              <a:buNone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God uses this same “planting” principle to describe our “faith promise giving.”  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 9:6-15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6350" lvl="0" indent="0" algn="ctr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which soweth sparingly shall reap also sparingly; </a:t>
            </a:r>
          </a:p>
          <a:p>
            <a:pPr marL="6350" lvl="0" indent="0" algn="ctr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he which soweth bountifully shall reap bountifully.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B68426-390B-06DE-E377-A8A8AB1A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8D2A133-DE07-0906-9B20-6C14260DB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14785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man according as he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his heart, so let him give; not grudgingly, or of necessity: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God loveth a cheerful giver.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And God is able to make all grace abound toward you; that ye, always having all sufficiency in all things,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abound to every good work: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 hath dispersed abroad; he hath given to the poor: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righteousness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remaineth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ever.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he that ministers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(furnishes/supplies)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seed to the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sower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both minister bread for your food, and multiply your seed sown, and increase the fruits of your righteousness; </a:t>
            </a:r>
          </a:p>
        </p:txBody>
      </p:sp>
    </p:spTree>
    <p:extLst>
      <p:ext uri="{BB962C8B-B14F-4D97-AF65-F5344CB8AC3E}">
        <p14:creationId xmlns:p14="http://schemas.microsoft.com/office/powerpoint/2010/main" val="3944590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5E6A7-6277-4F99-58B9-AAD684D94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6FE4422-5EDD-CF94-C5AA-D60D29B05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 enriched in every thing to all bountifulness,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causes through us thanksgiving to God.</a:t>
            </a:r>
          </a:p>
          <a:p>
            <a:pPr marL="0" marR="0" indent="0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Whiles by the experiment of this ministration they glorify God for your professed subjection unto the gospel of Christ, and for your liberal distribution unto them…; </a:t>
            </a:r>
          </a:p>
          <a:p>
            <a:pPr marL="0" marR="0" indent="0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by their prayer for you, which long after you for the exceeding grace of God in you. </a:t>
            </a:r>
          </a:p>
          <a:p>
            <a:pPr marL="0" marR="0" indent="0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Thanks be unto God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his unspeakable gift.”</a:t>
            </a:r>
          </a:p>
          <a:p>
            <a:pPr marL="0" marR="0" indent="0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Privilege of partnering with Him!)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53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We do this by “abiding in him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”. (1 Jn 2:28-3:3)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This was on Jesus’ heart  as he walked toward Gethsemane!  (Jn 15)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To the degree that we “abide in him” we will become fruitful, (Jn 15:1-5; Gal. 5:22-24)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fulfil the purpose for our lives.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(Jn 15:16; Ro. 8:29)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2 Cor 5:7  </a:t>
            </a:r>
            <a:r>
              <a:rPr kumimoji="0" lang="en-US" alt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“</a:t>
            </a:r>
            <a:r>
              <a:rPr kumimoji="0" lang="en-US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For we walk by faith, not by sight:… </a:t>
            </a:r>
            <a:endParaRPr kumimoji="0" lang="en-US" altLang="en-US" sz="5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  <a:sym typeface="Arial" charset="0"/>
            </a:endParaRP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9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kumimoji="0" lang="en-US" alt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Wherefore we labor, that, whether present or absent,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we may be accepted of him.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10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For we must all appear before the judgement seat of Christ…</a:t>
            </a:r>
            <a:r>
              <a:rPr kumimoji="0" lang="en-US" alt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“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  <a:sym typeface="Arial" charset="0"/>
            </a:endParaRPr>
          </a:p>
          <a:p>
            <a:pPr marL="6350" indent="0" algn="ctr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8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EBA02-930A-64E9-7B29-545A3B30D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5B2691F-2C23-A40A-ABE7-FE6ABCA01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8131" y="228600"/>
            <a:ext cx="17052132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 Promise Giving involves: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Faith: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Recognizing/Responding to God’s Prompting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you prayerfully seek what God wants to do </a:t>
            </a:r>
            <a:r>
              <a:rPr lang="en-US" sz="5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you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fulfil the Great Commission?</a:t>
            </a:r>
          </a:p>
          <a:p>
            <a:pPr marL="0" marR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Promise: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Purposing to pursue the process of Partnership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you promise God that you will partner with Him and others (Missionaries) to this end?</a:t>
            </a:r>
          </a:p>
          <a:p>
            <a:pPr marL="0" marR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3) Giving: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Demonstrating the Proof of our Love.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God is faithful to provide,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you be faithful to honor your promise to Him?</a:t>
            </a:r>
          </a:p>
        </p:txBody>
      </p:sp>
    </p:spTree>
    <p:extLst>
      <p:ext uri="{BB962C8B-B14F-4D97-AF65-F5344CB8AC3E}">
        <p14:creationId xmlns:p14="http://schemas.microsoft.com/office/powerpoint/2010/main" val="325009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8E0180F3-9C90-490B-9F4F-9372E3D5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1" y="0"/>
            <a:ext cx="17339733" cy="97536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8476D-B096-4F52-9CE0-25909C4A868D}"/>
              </a:ext>
            </a:extLst>
          </p:cNvPr>
          <p:cNvSpPr txBox="1"/>
          <p:nvPr/>
        </p:nvSpPr>
        <p:spPr>
          <a:xfrm>
            <a:off x="325384" y="6410608"/>
            <a:ext cx="16797867" cy="20573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13" b="1" dirty="0"/>
              <a:t>Isaiah 6:8 </a:t>
            </a:r>
            <a:r>
              <a:rPr lang="en-US" sz="6258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B0604020202020204" pitchFamily="18" charset="0"/>
              </a:rPr>
              <a:t>“I heard the voice of the Lord, saying, </a:t>
            </a:r>
          </a:p>
          <a:p>
            <a:r>
              <a:rPr lang="en-US" sz="6258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B0604020202020204" pitchFamily="18" charset="0"/>
              </a:rPr>
              <a:t> </a:t>
            </a:r>
            <a:r>
              <a:rPr lang="en-US" sz="568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B0604020202020204" pitchFamily="18" charset="0"/>
              </a:rPr>
              <a:t>Whom shall I send, and who will go for us?</a:t>
            </a:r>
            <a:endParaRPr lang="en-US" sz="6258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Semibold" panose="020B0604020202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08114-1DA5-4C37-B3C4-01C3F2C3BA04}"/>
              </a:ext>
            </a:extLst>
          </p:cNvPr>
          <p:cNvSpPr txBox="1"/>
          <p:nvPr/>
        </p:nvSpPr>
        <p:spPr>
          <a:xfrm>
            <a:off x="800189" y="8467925"/>
            <a:ext cx="15714133" cy="11818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60" dirty="0"/>
              <a:t> </a:t>
            </a:r>
            <a:r>
              <a:rPr lang="en-US" sz="6827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Then said I, Here am I; </a:t>
            </a:r>
            <a:endParaRPr lang="en-US" sz="364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7660F-2739-4397-9E4A-CCE8D83E55D2}"/>
              </a:ext>
            </a:extLst>
          </p:cNvPr>
          <p:cNvSpPr txBox="1"/>
          <p:nvPr/>
        </p:nvSpPr>
        <p:spPr>
          <a:xfrm>
            <a:off x="10945971" y="8182253"/>
            <a:ext cx="8672011" cy="18822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65023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533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send me!” </a:t>
            </a:r>
            <a:br>
              <a:rPr lang="en-US" sz="199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44" dirty="0"/>
          </a:p>
        </p:txBody>
      </p:sp>
    </p:spTree>
    <p:extLst>
      <p:ext uri="{BB962C8B-B14F-4D97-AF65-F5344CB8AC3E}">
        <p14:creationId xmlns:p14="http://schemas.microsoft.com/office/powerpoint/2010/main" val="25330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931" y="990600"/>
            <a:ext cx="1026191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20:21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said Jesus to them,</a:t>
            </a:r>
          </a:p>
          <a:p>
            <a:pPr algn="ctr">
              <a:spcBef>
                <a:spcPts val="0"/>
              </a:spcBef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Peace be unto you:</a:t>
            </a:r>
          </a:p>
          <a:p>
            <a:pPr algn="ctr">
              <a:spcBef>
                <a:spcPts val="0"/>
              </a:spcBef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my Father hath sent me, </a:t>
            </a:r>
          </a:p>
          <a:p>
            <a:pPr algn="ctr">
              <a:spcBef>
                <a:spcPts val="0"/>
              </a:spcBef>
            </a:pPr>
            <a:r>
              <a:rPr 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so send I you.”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FAF6B-B5D3-4D1A-A96A-338BC23279AE}"/>
              </a:ext>
            </a:extLst>
          </p:cNvPr>
          <p:cNvSpPr txBox="1"/>
          <p:nvPr/>
        </p:nvSpPr>
        <p:spPr>
          <a:xfrm>
            <a:off x="-16669" y="6099691"/>
            <a:ext cx="11032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28:18-20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3AF020-E9DA-30EE-2A9C-B20FB25A2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190E3AF-CEFA-941B-D3E2-409C0577C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875" y="228600"/>
            <a:ext cx="16764512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Missionary:  “One Sent”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God calls all of His people to “follow Him”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and to be willing to make any adjustments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that may be necessary in order to do so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.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(Ro. 12:1,2; Heb. 12:1,2)</a:t>
            </a:r>
          </a:p>
          <a:p>
            <a:pPr marL="6350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“Count the cost” 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Luke 14:25-35</a:t>
            </a:r>
          </a:p>
          <a:p>
            <a:pPr marL="6350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33  “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So likewise, whosoever he be of you that </a:t>
            </a:r>
            <a:r>
              <a:rPr lang="en-US" altLang="en-US" sz="5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forsaketh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not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all that he hath, he cannot be my disciple.” </a:t>
            </a:r>
          </a:p>
          <a:p>
            <a:pPr marL="6350" indent="0" algn="ctr">
              <a:buNone/>
            </a:pPr>
            <a:r>
              <a:rPr lang="en-US" alt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Apotassō</a:t>
            </a:r>
            <a:r>
              <a:rPr lang="en-US" alt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:  arrange in proper order!</a:t>
            </a:r>
            <a:endParaRPr lang="en-US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01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illiam Carey Quote: &quot;I was once young and now I am old ...">
            <a:extLst>
              <a:ext uri="{FF2B5EF4-FFF2-40B4-BE49-F238E27FC236}">
                <a16:creationId xmlns:a16="http://schemas.microsoft.com/office/drawing/2014/main" id="{52A5A98D-0B34-40BF-92FA-6E6ED4CB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75200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D3007A-09DC-4B64-87C3-600603887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328" y="6297274"/>
            <a:ext cx="2895600" cy="3456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E45004-BF12-C8C3-2FC7-777887D82E18}"/>
              </a:ext>
            </a:extLst>
          </p:cNvPr>
          <p:cNvSpPr txBox="1"/>
          <p:nvPr/>
        </p:nvSpPr>
        <p:spPr>
          <a:xfrm>
            <a:off x="669131" y="2443888"/>
            <a:ext cx="155448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was once young and now I am old, but not once have I been witness to God’s failure to supply my need when first I had given for the furtherance of His Work! 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has never failed in His promise,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I cannot fail in my service to Him.”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73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d&amp;#39;s Plodder - Monroe Journal - October 15, 2020 - Pete&amp;#39;s Perspective">
            <a:extLst>
              <a:ext uri="{FF2B5EF4-FFF2-40B4-BE49-F238E27FC236}">
                <a16:creationId xmlns:a16="http://schemas.microsoft.com/office/drawing/2014/main" id="{A14F8C41-DFD5-48D9-917D-FA9C0BED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2" y="152400"/>
            <a:ext cx="17002125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3B8EB5-061F-41FC-94C2-EA9C084EB231}"/>
              </a:ext>
            </a:extLst>
          </p:cNvPr>
          <p:cNvSpPr txBox="1"/>
          <p:nvPr/>
        </p:nvSpPr>
        <p:spPr>
          <a:xfrm>
            <a:off x="6688931" y="1600200"/>
            <a:ext cx="9296400" cy="6093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not afraid of failure; </a:t>
            </a:r>
          </a:p>
          <a:p>
            <a:pPr algn="ctr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afraid of </a:t>
            </a:r>
          </a:p>
          <a:p>
            <a:pPr algn="ctr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Succeeding at things </a:t>
            </a:r>
          </a:p>
          <a:p>
            <a:pPr algn="ctr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don’t matter!”</a:t>
            </a:r>
          </a:p>
          <a:p>
            <a:pPr algn="ctr"/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Carey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E7377-037B-915A-4723-E8BDFA8C8DE5}"/>
              </a:ext>
            </a:extLst>
          </p:cNvPr>
          <p:cNvSpPr txBox="1"/>
          <p:nvPr/>
        </p:nvSpPr>
        <p:spPr>
          <a:xfrm>
            <a:off x="9584531" y="7768679"/>
            <a:ext cx="87037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(</a:t>
            </a:r>
            <a:r>
              <a:rPr lang="en-US" sz="4000" dirty="0"/>
              <a:t>1761-1834)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39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AAFA5-464D-E104-E9DE-36BA43723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2923E64-C7BF-7943-9F47-5528AA268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875" y="228600"/>
            <a:ext cx="16764512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Jesus’ final promise reiterated this!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Rev 22:12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“Behold, I come quickly; 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tachu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: suddenly)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my reward 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misthos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: pay for service)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is with me,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to give every man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according as his work shall be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.” 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(1 Cor 3:9-15; 2 Tim. 4:1-8)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Mt 6:19-22 reveals that what we do with our treasures (giving) reveals our heart (priorities). 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“lay not up treasures on earth…but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lay up for yourselves treasures in heaven,… For where your treasure is,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there will your heart be also.” </a:t>
            </a:r>
            <a:endParaRPr lang="en-US" alt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8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152308-94EF-1635-357F-F8E5DBADC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F9CFC5F-507C-BB88-892B-8CE8D54B5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875" y="228600"/>
            <a:ext cx="16764512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2Cor. 8:8 tells that our giving is not an obligation,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But an opportunity to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“prove the sincerity of our love.” </a:t>
            </a:r>
          </a:p>
          <a:p>
            <a:pPr marL="6350" indent="0" algn="ctr">
              <a:spcBef>
                <a:spcPts val="180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2 Cor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 8,9 is about a special offering for a special need that presented a special opportunity. </a:t>
            </a:r>
          </a:p>
          <a:p>
            <a:pPr marL="6350" indent="0" algn="ctr">
              <a:spcBef>
                <a:spcPts val="180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(See Acts 11:27-30; Ro. 15:25-28)</a:t>
            </a:r>
          </a:p>
          <a:p>
            <a:pPr marL="6350" indent="0" algn="ctr">
              <a:spcBef>
                <a:spcPts val="180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The Corinthian Church initially promised to help meet this need, but failed to follow through.  (8:10,11) </a:t>
            </a:r>
          </a:p>
        </p:txBody>
      </p:sp>
    </p:spTree>
    <p:extLst>
      <p:ext uri="{BB962C8B-B14F-4D97-AF65-F5344CB8AC3E}">
        <p14:creationId xmlns:p14="http://schemas.microsoft.com/office/powerpoint/2010/main" val="300945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2A425-5482-BD9E-8E29-582CF8610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FC80428-57BD-08C7-A28D-381ABC7D4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052387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Paul used the example of the Macedonian Churches to inspire them to partner with God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and invest in God’s Plan.  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Grace is related to giving.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“Grace” is used 7 times in these two chapters and literally means: </a:t>
            </a:r>
            <a:r>
              <a:rPr lang="en-US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“The divine influence on our heart,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its reflection in the life;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including gratitude!” </a:t>
            </a:r>
            <a:endParaRPr lang="en-US" alt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It (</a:t>
            </a:r>
            <a:r>
              <a:rPr lang="en-US" alt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charis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) comes from </a:t>
            </a:r>
            <a:r>
              <a:rPr lang="en-US" alt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chai’rō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meaning </a:t>
            </a:r>
            <a:r>
              <a:rPr lang="en-US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Cheerful, Joyful, Blessed!</a:t>
            </a:r>
          </a:p>
          <a:p>
            <a:pPr marL="6350" indent="0" algn="ctr">
              <a:spcBef>
                <a:spcPts val="0"/>
              </a:spcBef>
              <a:buNone/>
            </a:pPr>
            <a:endParaRPr lang="en-US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43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658A0C-6894-5F45-22D6-B776340B7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8293E4-8927-673F-1AD8-6C59B227E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875" y="228600"/>
            <a:ext cx="16764512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</a:t>
            </a:r>
            <a:r>
              <a:rPr kumimoji="0" lang="en-US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Phil. 2:13 </a:t>
            </a:r>
            <a:r>
              <a:rPr kumimoji="0" lang="en-US" alt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“It is God which worketh in you </a:t>
            </a:r>
            <a:r>
              <a:rPr kumimoji="0" lang="en-US" altLang="en-US" sz="6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both to will, and to do of His good pleasure”.</a:t>
            </a:r>
            <a:endParaRPr kumimoji="0" lang="en-US" altLang="en-US" sz="7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  <a:sym typeface="Arial" charset="0"/>
            </a:endParaRPr>
          </a:p>
          <a:p>
            <a:pPr marL="6350" indent="0" algn="ctr">
              <a:spcBef>
                <a:spcPts val="120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Grace involves both recognizing and responding to God’s promptings such that</a:t>
            </a:r>
          </a:p>
          <a:p>
            <a:pPr marL="6350" indent="0" algn="ctr">
              <a:spcBef>
                <a:spcPts val="1200"/>
              </a:spcBef>
              <a:buNone/>
            </a:pP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His will is accomplished in &amp; through us,</a:t>
            </a:r>
          </a:p>
          <a:p>
            <a:pPr marL="6350" indent="0" algn="ctr">
              <a:spcBef>
                <a:spcPts val="1200"/>
              </a:spcBef>
              <a:buNone/>
            </a:pP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resulting in His pleasure (Rev. 4:11) </a:t>
            </a:r>
          </a:p>
          <a:p>
            <a:pPr marL="6350" indent="0" algn="ctr">
              <a:spcBef>
                <a:spcPts val="0"/>
              </a:spcBef>
              <a:buNone/>
            </a:pP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our Joy.  (2 Cor 9:7) </a:t>
            </a:r>
          </a:p>
          <a:p>
            <a:pPr marL="6350" indent="0" algn="ctr">
              <a:spcBef>
                <a:spcPts val="0"/>
              </a:spcBef>
              <a:buNone/>
            </a:pPr>
            <a:endParaRPr lang="en-US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65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304FA-3373-13FB-93CC-36CBA2EE1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E33CD0E-7569-C410-FB68-1814E11AE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</a:t>
            </a: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Understanding  Faith Promise Giving: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1. Faith begins with God’s Grace and involves: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  <a:sym typeface="Arial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 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A. Recognizing God’s Will (purposes)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  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1)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What does God want to accomplish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? 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Jn 5:17; 1 Cor. 3:9 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a) Satan seeks to deceive/ blind us to this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(2 Cor. 4:4)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b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) The world seeks to distract us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 (Mark 4:19; Ro. 12:1,2)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c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)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Our own selfishness blinds/binds us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 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Jer. 17:9; Is. 55:7,8; Ph 3:17-20)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5:22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“His own iniquities shall take the wicked himself,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        and he shall be holden with the cords of his sins.”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9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70CD84-E80F-A721-22BD-4AACDAEC2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B1013C5-A776-E292-CCFA-B6240BE46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1. Faith begins with God’s Grace and involves: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  <a:sym typeface="Arial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 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A. Recognizing God’s Will (purposes)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</a:t>
            </a:r>
            <a:r>
              <a:rPr lang="en-US" alt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1</a:t>
            </a: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) How can we recognize God’s purposes?  </a:t>
            </a:r>
            <a:endParaRPr lang="en-US" alt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a) Relinquish control  Ro. 12:1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“present your bodies a living sacrifice”    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 2 Cor 8:5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“they first gave themselves to the Lord”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</a:t>
            </a: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b)  Resist rationalization</a:t>
            </a: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.  Ro 12:2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    </a:t>
            </a: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“be not conformed to this world” </a:t>
            </a:r>
            <a:endParaRPr lang="en-US" alt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53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96FD7-CE75-7CF0-B5CF-A0E7562E6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3DB923A-F0D9-FA91-FF07-AA12153FF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340263" cy="9525000"/>
          </a:xfrm>
          <a:ln/>
        </p:spPr>
        <p:txBody>
          <a:bodyPr vert="horz" wrap="square" lIns="50800" tIns="50800" rIns="414514" bIns="50800" numCol="1" anchor="t" anchorCtr="0" compatLnSpc="1">
            <a:prstTxWarp prst="textNoShape">
              <a:avLst/>
            </a:prstTxWarp>
          </a:bodyPr>
          <a:lstStyle/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1. Faith begins with God’s Grace and involves: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  <a:sym typeface="Arial" charset="0"/>
            </a:endParaRP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  <a:sym typeface="Arial" charset="0"/>
              </a:rPr>
              <a:t>  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  <a:sym typeface="Arial" charset="0"/>
              </a:rPr>
              <a:t>A. Recognizing God’s Will (purposes)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1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) How can we recognize God’s purposes?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Ro. 12:1,2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a) Relinquish control  12:1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b)  Resist rationalization.  12:2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c) Renew your mind.  12:2</a:t>
            </a: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“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but be ye </a:t>
            </a:r>
          </a:p>
          <a:p>
            <a:pPr marL="635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       transformed by the renewing of your mind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,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that ye may prove what is that good, </a:t>
            </a:r>
          </a:p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and acceptable and perfect will of God”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tium Plus" panose="0200050306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39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RadicalTeachings</Template>
  <TotalTime>929</TotalTime>
  <Pages>0</Pages>
  <Words>2143</Words>
  <Characters>0</Characters>
  <Application>Microsoft Office PowerPoint</Application>
  <PresentationFormat>Custom</PresentationFormat>
  <Lines>0</Lines>
  <Paragraphs>186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Gentium</vt:lpstr>
      <vt:lpstr>Gentium Plus</vt:lpstr>
      <vt:lpstr>Georgia</vt:lpstr>
      <vt:lpstr>Georgia Pro Semibold</vt:lpstr>
      <vt:lpstr>Lucida Grande</vt:lpstr>
      <vt:lpstr>Times New Roman</vt:lpstr>
      <vt:lpstr>Office Theme</vt:lpstr>
      <vt:lpstr>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Media Dep</cp:lastModifiedBy>
  <cp:revision>41</cp:revision>
  <dcterms:created xsi:type="dcterms:W3CDTF">2014-12-03T16:32:49Z</dcterms:created>
  <dcterms:modified xsi:type="dcterms:W3CDTF">2024-10-27T01:06:58Z</dcterms:modified>
</cp:coreProperties>
</file>