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48" r:id="rId2"/>
    <p:sldMasterId id="2147483650" r:id="rId3"/>
  </p:sldMasterIdLst>
  <p:notesMasterIdLst>
    <p:notesMasterId r:id="rId27"/>
  </p:notesMasterIdLst>
  <p:sldIdLst>
    <p:sldId id="257" r:id="rId4"/>
    <p:sldId id="291" r:id="rId5"/>
    <p:sldId id="258" r:id="rId6"/>
    <p:sldId id="336" r:id="rId7"/>
    <p:sldId id="337" r:id="rId8"/>
    <p:sldId id="334" r:id="rId9"/>
    <p:sldId id="335" r:id="rId10"/>
    <p:sldId id="288" r:id="rId11"/>
    <p:sldId id="338" r:id="rId12"/>
    <p:sldId id="340" r:id="rId13"/>
    <p:sldId id="342" r:id="rId14"/>
    <p:sldId id="341" r:id="rId15"/>
    <p:sldId id="343" r:id="rId16"/>
    <p:sldId id="345" r:id="rId17"/>
    <p:sldId id="346" r:id="rId18"/>
    <p:sldId id="294" r:id="rId19"/>
    <p:sldId id="350" r:id="rId20"/>
    <p:sldId id="351" r:id="rId21"/>
    <p:sldId id="349" r:id="rId22"/>
    <p:sldId id="348" r:id="rId23"/>
    <p:sldId id="298" r:id="rId24"/>
    <p:sldId id="333" r:id="rId25"/>
    <p:sldId id="352" r:id="rId26"/>
  </p:sldIdLst>
  <p:sldSz cx="17340263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A2E896-A257-4E1F-A03F-D1D969174E9C}" v="404" dt="2024-06-10T01:05:56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8D2FB-F50F-4556-8214-7880B04CC580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47616-6F84-4621-96BF-F938C8DB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10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47616-6F84-4621-96BF-F938C8DBBC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4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533401"/>
            <a:ext cx="14740917" cy="16002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105" y="2438401"/>
            <a:ext cx="14834053" cy="655319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130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83" y="304800"/>
            <a:ext cx="16053290" cy="19177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486" y="2514600"/>
            <a:ext cx="15951687" cy="678180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45677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92498" y="2276476"/>
            <a:ext cx="4330832" cy="6435725"/>
          </a:xfrm>
        </p:spPr>
        <p:txBody>
          <a:bodyPr vert="eaVert"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76476"/>
            <a:ext cx="12789291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657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81001"/>
            <a:ext cx="14740917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105" y="1981200"/>
            <a:ext cx="14834053" cy="7315200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45671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0507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93" y="685800"/>
            <a:ext cx="15748481" cy="1936750"/>
          </a:xfrm>
        </p:spPr>
        <p:txBody>
          <a:bodyPr anchor="t"/>
          <a:lstStyle>
            <a:lvl1pPr algn="ctr">
              <a:defRPr sz="5334" b="0" i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693" y="2895600"/>
            <a:ext cx="15748481" cy="63246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4348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626" y="2819400"/>
            <a:ext cx="3877852" cy="69342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684" y="2819400"/>
            <a:ext cx="3877852" cy="69342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3127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62801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62801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8139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46791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8779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1349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96" y="304800"/>
            <a:ext cx="15545275" cy="19177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860" y="2514601"/>
            <a:ext cx="15604543" cy="67405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7946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3732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10522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3384" y="112714"/>
            <a:ext cx="3903253" cy="9640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627" y="112714"/>
            <a:ext cx="11506551" cy="9640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29242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27" y="533400"/>
            <a:ext cx="1561301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27" y="1981200"/>
            <a:ext cx="15613010" cy="746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5989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457200"/>
            <a:ext cx="14738800" cy="914400"/>
          </a:xfrm>
        </p:spPr>
        <p:txBody>
          <a:bodyPr anchor="t"/>
          <a:lstStyle>
            <a:lvl1pPr algn="ctr">
              <a:defRPr sz="5334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1752600"/>
            <a:ext cx="14738800" cy="76200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4524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93" y="457200"/>
            <a:ext cx="15646878" cy="1524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60" y="2276476"/>
            <a:ext cx="7700669" cy="6435725"/>
          </a:xfrm>
          <a:prstGeom prst="rect">
            <a:avLst/>
          </a:prstGeom>
        </p:spPr>
        <p:txBody>
          <a:bodyPr vert="horz"/>
          <a:lstStyle>
            <a:lvl1pPr>
              <a:defRPr sz="3734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276476"/>
            <a:ext cx="7700669" cy="6435725"/>
          </a:xfrm>
          <a:prstGeom prst="rect">
            <a:avLst/>
          </a:prstGeom>
        </p:spPr>
        <p:txBody>
          <a:bodyPr vert="horz"/>
          <a:lstStyle>
            <a:lvl1pPr>
              <a:defRPr sz="3734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076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434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6980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1955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 vert="horz"/>
          <a:lstStyle>
            <a:lvl1pPr>
              <a:defRPr sz="4267">
                <a:solidFill>
                  <a:schemeClr val="bg1"/>
                </a:solidFill>
              </a:defRPr>
            </a:lvl1pPr>
            <a:lvl2pPr>
              <a:defRPr sz="3734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0651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ctr">
              <a:defRPr sz="2667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>
                <a:solidFill>
                  <a:schemeClr val="bg1"/>
                </a:solidFill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r>
              <a:rPr lang="en-US" noProof="0">
                <a:sym typeface="Arial" charset="0"/>
              </a:rPr>
              <a:t>Click icon to add picture</a:t>
            </a:r>
            <a:endParaRPr lang="en-US" noProof="0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33174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D44750D8-3C84-4F72-ACBA-E60CAEC3A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8677" y="7010400"/>
            <a:ext cx="1605329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Click to edit Master title style</a:t>
            </a:r>
            <a:endParaRPr lang="en-US" dirty="0">
              <a:sym typeface="Georgi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129124" indent="-129124" algn="ctr" rtl="0" eaLnBrk="1" fontAlgn="base" hangingPunct="1">
        <a:spcBef>
          <a:spcPts val="1467"/>
        </a:spcBef>
        <a:spcAft>
          <a:spcPct val="0"/>
        </a:spcAft>
        <a:defRPr sz="58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997001" indent="-387370" algn="ctr" rtl="0" eaLnBrk="1" fontAlgn="base" hangingPunct="1">
        <a:spcBef>
          <a:spcPts val="1200"/>
        </a:spcBef>
        <a:spcAft>
          <a:spcPct val="0"/>
        </a:spcAft>
        <a:defRPr sz="5067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1862760" indent="-643499" algn="ctr" rtl="0" eaLnBrk="1" fontAlgn="base" hangingPunct="1">
        <a:spcBef>
          <a:spcPts val="1067"/>
        </a:spcBef>
        <a:spcAft>
          <a:spcPct val="0"/>
        </a:spcAft>
        <a:defRPr sz="45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730637" indent="-90174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596397" indent="-115787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20602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481565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542528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603491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E2856A72-E5E7-4136-8F93-9B3EB03BF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2667000"/>
            <a:ext cx="1561301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5ECC1AC7-8D4F-4C9E-8061-13CAD0643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6" y="3886200"/>
            <a:ext cx="15629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charset="0"/>
        <a:buChar char="•"/>
        <a:defRPr sz="58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charset="0"/>
        <a:buChar char="–"/>
        <a:defRPr sz="5067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charset="0"/>
        <a:buChar char="•"/>
        <a:defRPr sz="45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–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130175"/>
            <a:ext cx="1561301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7" y="1752600"/>
            <a:ext cx="1561301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charset="0"/>
        <a:buChar char="•"/>
        <a:defRPr sz="58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charset="0"/>
        <a:buChar char="–"/>
        <a:defRPr sz="5067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charset="0"/>
        <a:buChar char="•"/>
        <a:defRPr sz="45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–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D092B-BDAE-21B7-3E82-297402009F0D}"/>
              </a:ext>
            </a:extLst>
          </p:cNvPr>
          <p:cNvSpPr txBox="1"/>
          <p:nvPr/>
        </p:nvSpPr>
        <p:spPr>
          <a:xfrm>
            <a:off x="12403931" y="6172200"/>
            <a:ext cx="518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>
                <a:latin typeface="Georgia" panose="02040502050405020303" pitchFamily="18" charset="0"/>
              </a:rPr>
              <a:t>Faithful</a:t>
            </a:r>
            <a:endParaRPr lang="en-US" sz="1100" b="1" i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135731" y="-1137"/>
            <a:ext cx="17370580" cy="951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F:  </a:t>
            </a:r>
            <a:r>
              <a:rPr lang="en-US" sz="8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FAITHFUL</a:t>
            </a:r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Deut. 6:1-9</a:t>
            </a:r>
            <a:endParaRPr lang="en-US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 </a:t>
            </a: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Faithful to our heavenly Father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Mal.1:6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son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honors 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 father, and a servant his master: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if then I be a father, </a:t>
            </a:r>
            <a:endParaRPr lang="en-US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kaw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-bade' : to make weighty, valuable) 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Notice the Order of </a:t>
            </a:r>
            <a:r>
              <a:rPr lang="en-US" sz="6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Deut</a:t>
            </a: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6: Faithful Fathers: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1) Listen  vs 3 </a:t>
            </a:r>
            <a:r>
              <a:rPr lang="en-US" sz="5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Hear 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shama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understand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{2 Tim. 2:15})  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observe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shamar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guard, protect)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do it “ 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āśâ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to accomplish) 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59F1D-BD32-7C1D-2C95-6B19E049BBE2}"/>
              </a:ext>
            </a:extLst>
          </p:cNvPr>
          <p:cNvSpPr txBox="1"/>
          <p:nvPr/>
        </p:nvSpPr>
        <p:spPr>
          <a:xfrm>
            <a:off x="11413331" y="1219200"/>
            <a:ext cx="533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and His purposes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 panose="020B0604020202020204" pitchFamily="34" charset="0"/>
              </a:rPr>
              <a:t>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3F211-143E-9248-ED42-8DFEA98A7584}"/>
              </a:ext>
            </a:extLst>
          </p:cNvPr>
          <p:cNvSpPr txBox="1"/>
          <p:nvPr/>
        </p:nvSpPr>
        <p:spPr>
          <a:xfrm>
            <a:off x="8289131" y="2947368"/>
            <a:ext cx="9601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where is mine honor</a:t>
            </a: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?”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6740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135731" y="-1137"/>
            <a:ext cx="17370580" cy="9694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Notice the Order of Dt 6: Faithful Fathers: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Listen: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vs 3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Hear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therefore and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observe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it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L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ove:  5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Thou shalt Love the Lord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thy God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Learn: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words, …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shall be in thine heart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Lead: </a:t>
            </a:r>
            <a:r>
              <a:rPr lang="en-US" sz="5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thou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(Fathers)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shalt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 them diligently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Unto thy children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   </a:t>
            </a:r>
            <a:r>
              <a:rPr lang="en-US" sz="6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66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Church is to be a support to the parents,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6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i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Reinforce </a:t>
            </a:r>
            <a:r>
              <a:rPr lang="en-US" sz="6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God’s Plan/Purpose/Priorities)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7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 a substitute</a:t>
            </a:r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6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i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Relieve </a:t>
            </a:r>
            <a:r>
              <a:rPr lang="en-US" sz="6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Parents from their responsibility)</a:t>
            </a:r>
            <a:endParaRPr lang="en-US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08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135731" y="-1137"/>
            <a:ext cx="17370580" cy="909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Can God Trust you to Listen, Love, and Learn,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so you can Lead (shepherd) your family?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B. Examples of Faithful Fathers:  1 Cor 10:11-13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1) Abraham: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Gen 18:19 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“I know him,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that he will command 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his children and his household after him, and they shall  keep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the way of the LORD that the LORD…”  </a:t>
            </a:r>
          </a:p>
          <a:p>
            <a:pPr marR="0" lvl="0">
              <a:spcBef>
                <a:spcPts val="1800"/>
              </a:spcBef>
              <a:spcAft>
                <a:spcPts val="0"/>
              </a:spcAft>
              <a:buSzPts val="1400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2) Moses; 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Nu 12:7 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"My servant Moses …is faithful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 all mine house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." 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(1st mention)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OT: 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ʾāman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to build up or support; to foster; to render 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(or be) firm / faithful, permanent, to turn to the right.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44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135731" y="-1137"/>
            <a:ext cx="17370580" cy="9633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B.  Examples of Faithful Fathers:  1 Cor 10:11-13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3) Samuel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1Sam. 2:35 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"I will raise me up a faithful priest,  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that shall do according to that which is in mine heart and in my mind: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and I will build him a sure house"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Are we focused on what’s in God’s heart/mind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or what’s in our own?</a:t>
            </a:r>
            <a:endParaRPr lang="en-US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endParaRPr lang="en-US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36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135731" y="-1137"/>
            <a:ext cx="17370580" cy="10341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4) Jesus is our primary model: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John 8:29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“The Father hath not left me alone;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for I do always those things that please him.” </a:t>
            </a:r>
          </a:p>
          <a:p>
            <a:pPr marR="0" lvl="0">
              <a:spcBef>
                <a:spcPts val="1800"/>
              </a:spcBef>
              <a:spcAft>
                <a:spcPts val="0"/>
              </a:spcAft>
              <a:buSzPts val="1400"/>
            </a:pP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Lk 22:42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Father, if thou be willing, remove this cup from me: </a:t>
            </a:r>
          </a:p>
          <a:p>
            <a:pPr marR="0" lvl="0" algn="ctr">
              <a:spcBef>
                <a:spcPts val="1800"/>
              </a:spcBef>
              <a:spcAft>
                <a:spcPts val="0"/>
              </a:spcAft>
              <a:buSzPts val="1400"/>
            </a:pP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Oswald Chambers </a:t>
            </a:r>
            <a:r>
              <a:rPr lang="en-US" sz="6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“The one dominant note in Jesus’ life </a:t>
            </a:r>
          </a:p>
          <a:p>
            <a:pPr marL="619125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was to do his Father's will. </a:t>
            </a:r>
          </a:p>
          <a:p>
            <a:pPr marL="619125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 is not the way of wisdom or of success,</a:t>
            </a:r>
          </a:p>
          <a:p>
            <a:pPr marL="619125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but the way of faithfulness.”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C1CEF-6E28-C49D-C1AB-FC3788BEC5B8}"/>
              </a:ext>
            </a:extLst>
          </p:cNvPr>
          <p:cNvSpPr txBox="1"/>
          <p:nvPr/>
        </p:nvSpPr>
        <p:spPr>
          <a:xfrm>
            <a:off x="3107531" y="4191000"/>
            <a:ext cx="14630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nevertheless not my will, but thine, be done.” </a:t>
            </a:r>
          </a:p>
        </p:txBody>
      </p:sp>
    </p:spTree>
    <p:extLst>
      <p:ext uri="{BB962C8B-B14F-4D97-AF65-F5344CB8AC3E}">
        <p14:creationId xmlns:p14="http://schemas.microsoft.com/office/powerpoint/2010/main" val="18154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211931" y="75485"/>
            <a:ext cx="17370580" cy="87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1. Faithfulness to God should motivate us to be: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2.	Faithful to our family: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Heb 3:2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“(Jesus) was faithful to him that appointed him,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 as also Moses was faithful in all his house.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     Vs 5 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And Moses verily was faithful in all his house,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as a servant, for a testimony…"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      1 Cor 4:2  </a:t>
            </a:r>
            <a:r>
              <a:rPr kumimoji="0" lang="en-US" sz="60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"Moreover 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it is required </a:t>
            </a:r>
            <a:r>
              <a:rPr kumimoji="0" lang="en-US" sz="60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in 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stewards,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6000" b="1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(</a:t>
            </a:r>
            <a:r>
              <a:rPr kumimoji="0" lang="en-US" sz="6000" b="1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oikonom’os</a:t>
            </a:r>
            <a:r>
              <a:rPr kumimoji="0" lang="en-US" sz="6000" b="1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: manager, overseer)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6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that a man be found faithful.“ </a:t>
            </a:r>
            <a:r>
              <a:rPr kumimoji="0" lang="en-US" sz="5400" b="1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(</a:t>
            </a:r>
            <a:r>
              <a:rPr kumimoji="0" lang="en-US" sz="5400" b="1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pistos</a:t>
            </a:r>
            <a:r>
              <a:rPr kumimoji="0" lang="en-US" sz="5400" b="1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: trustworthy)  </a:t>
            </a:r>
          </a:p>
        </p:txBody>
      </p:sp>
    </p:spTree>
    <p:extLst>
      <p:ext uri="{BB962C8B-B14F-4D97-AF65-F5344CB8AC3E}">
        <p14:creationId xmlns:p14="http://schemas.microsoft.com/office/powerpoint/2010/main" val="694390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" y="-76417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1151467" indent="-1143000" eaLnBrk="1" hangingPunct="1">
              <a:spcBef>
                <a:spcPts val="0"/>
              </a:spcBef>
              <a:buAutoNum type="alphaUcPeriod"/>
              <a:defRPr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Our Heavenly bridegroom commands us 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to faithfully love and lead our wives.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Eph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5:25-33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25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“Husbands, love your wives,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even as Christ also loved the church,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gave himself for it!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32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This is a great mystery: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but I speak concerning Christ and the church.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34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Nevertheless let every one of you in particular so love his wife even as himself;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the wife see that she reverence her husband.”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41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" y="-76417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1151467" indent="-1143000" algn="ctr" eaLnBrk="1" hangingPunct="1">
              <a:spcBef>
                <a:spcPts val="0"/>
              </a:spcBef>
              <a:buAutoNum type="alphaUcPeriod" startAt="2"/>
              <a:defRPr/>
            </a:pPr>
            <a:r>
              <a:rPr lang="en-US" sz="60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Our Heavenly Father 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has charged Fathers to accurately represent Him to </a:t>
            </a:r>
            <a:r>
              <a:rPr lang="en-US" sz="60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their 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children.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Ps. 126:1 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“Children are the heritage of the LORD”</a:t>
            </a:r>
          </a:p>
          <a:p>
            <a:pPr marL="8467" indent="0" algn="ctr" eaLnBrk="1" hangingPunct="1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Pr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22:6 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“Train up a child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in the way he should go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…”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Eph 6:4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“fathers, provoke not your children to wrath: but bring them up 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(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ektreph’ō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: cherish/train)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in the nurture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(</a:t>
            </a:r>
            <a:r>
              <a:rPr lang="en-US" sz="6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paidei’a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: educate/discipline)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admonition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(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nouthesia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rebuke/warning)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9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of the Lord.” </a:t>
            </a:r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91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" y="-76417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How do we demonstrate Faithfulness as Fathers: 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Dt. 6:3-7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Hear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therefore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(God’s Word)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and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observe to do it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…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thou shalt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love the LORD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thy God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with all thine heart…soul…might. 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these words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, which I command thee this day,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shall be in thine heart: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thou shalt teach them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diligently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to thy children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155415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" y="-76417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Dt 6:7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“And thou shalt teach them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diligently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…”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(</a:t>
            </a:r>
            <a:r>
              <a:rPr lang="en-US" sz="6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Shānan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: to sharpen, whet)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Eccl 10:1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“Dead flies cause the ointment …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to send forth a stinking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savour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: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so doth a little folly him that is in reputation for wisdom and honor….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10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If the iron be blunt,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he do not whet the edge,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then must he put to more strength: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but </a:t>
            </a:r>
            <a:r>
              <a:rPr 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wisdom is profitable to direct</a:t>
            </a: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.”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Pr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2:6;  9:10</a:t>
            </a:r>
          </a:p>
        </p:txBody>
      </p:sp>
    </p:spTree>
    <p:extLst>
      <p:ext uri="{BB962C8B-B14F-4D97-AF65-F5344CB8AC3E}">
        <p14:creationId xmlns:p14="http://schemas.microsoft.com/office/powerpoint/2010/main" val="64705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5DACC4-6169-BF63-4314-DC4E64833CED}"/>
              </a:ext>
            </a:extLst>
          </p:cNvPr>
          <p:cNvSpPr txBox="1"/>
          <p:nvPr/>
        </p:nvSpPr>
        <p:spPr>
          <a:xfrm>
            <a:off x="-321469" y="0"/>
            <a:ext cx="1752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Pr. 20:6 </a:t>
            </a:r>
            <a:r>
              <a:rPr kumimoji="0" lang="en-US" sz="8000" b="1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</a:rPr>
              <a:t>“Most men will proclaim their own goodness, </a:t>
            </a:r>
            <a:endParaRPr kumimoji="0" lang="en-US" sz="5689" b="1" i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25F3B-4EC3-5699-8116-51CABECEBA07}"/>
              </a:ext>
            </a:extLst>
          </p:cNvPr>
          <p:cNvSpPr txBox="1"/>
          <p:nvPr/>
        </p:nvSpPr>
        <p:spPr>
          <a:xfrm>
            <a:off x="288131" y="2667000"/>
            <a:ext cx="170521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ヒラギノ角ゴ Pro W3" charset="-128"/>
                <a:cs typeface="Arial" charset="0"/>
                <a:sym typeface="Arial" panose="020B0604020202020204" pitchFamily="34" charset="0"/>
              </a:rPr>
              <a:t>but a </a:t>
            </a:r>
            <a:r>
              <a:rPr kumimoji="0" lang="en-US" sz="72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ヒラギノ角ゴ Pro W3" charset="-128"/>
                <a:cs typeface="Arial" charset="0"/>
                <a:sym typeface="Arial" panose="020B0604020202020204" pitchFamily="34" charset="0"/>
              </a:rPr>
              <a:t>faithful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ヒラギノ角ゴ Pro W3" charset="-128"/>
                <a:cs typeface="Arial" charset="0"/>
                <a:sym typeface="Arial" panose="020B0604020202020204" pitchFamily="34" charset="0"/>
              </a:rPr>
              <a:t> </a:t>
            </a:r>
            <a:r>
              <a:rPr lang="en-US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Man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ヒラギノ角ゴ Pro W3" charset="-128"/>
                <a:cs typeface="Arial" charset="0"/>
                <a:sym typeface="Arial" panose="020B0604020202020204" pitchFamily="34" charset="0"/>
              </a:rPr>
              <a:t> 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(</a:t>
            </a:r>
            <a:r>
              <a:rPr kumimoji="0" lang="en-US" sz="60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ʾēmûn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trustworthy) </a:t>
            </a:r>
          </a:p>
          <a:p>
            <a:pPr algn="ctr"/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ヒラギノ角ゴ Pro W3" charset="-128"/>
                <a:cs typeface="Arial" charset="0"/>
                <a:sym typeface="Arial" panose="020B0604020202020204" pitchFamily="34" charset="0"/>
              </a:rPr>
              <a:t>who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Arial" charset="0"/>
                <a:sym typeface="Arial" panose="020B0604020202020204" pitchFamily="34" charset="0"/>
              </a:rPr>
              <a:t>can find?" 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453A9-CDF2-25AA-345F-1F41E16E140A}"/>
              </a:ext>
            </a:extLst>
          </p:cNvPr>
          <p:cNvSpPr txBox="1"/>
          <p:nvPr/>
        </p:nvSpPr>
        <p:spPr>
          <a:xfrm>
            <a:off x="135731" y="4752232"/>
            <a:ext cx="118872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dirty="0"/>
            </a:br>
            <a:r>
              <a:rPr lang="en-US" sz="6600" b="1" baseline="30000" dirty="0">
                <a:latin typeface="Georgia" panose="02040502050405020303" pitchFamily="18" charset="0"/>
              </a:rPr>
              <a:t>7 </a:t>
            </a:r>
            <a:r>
              <a:rPr lang="en-US" sz="6600" b="1" dirty="0">
                <a:latin typeface="Georgia" panose="02040502050405020303" pitchFamily="18" charset="0"/>
              </a:rPr>
              <a:t> </a:t>
            </a:r>
            <a:r>
              <a:rPr lang="en-US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just man walketh in his integrity: </a:t>
            </a:r>
          </a:p>
          <a:p>
            <a:pPr algn="ctr"/>
            <a:r>
              <a:rPr lang="en-US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his children are blessed after him.” 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72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7143" y="0"/>
            <a:ext cx="17370580" cy="10248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lvl="0" algn="ctr">
              <a:spcBef>
                <a:spcPts val="0"/>
              </a:spcBef>
              <a:buSzPct val="100000"/>
              <a:defRPr/>
            </a:pPr>
            <a:r>
              <a:rPr lang="en-US" sz="6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In what area of your responsibilities do you need to “sharpen the sword?”</a:t>
            </a:r>
          </a:p>
          <a:p>
            <a:pPr marL="857250" marR="0" indent="-8572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Listening to God: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vs 3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Hear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observe to do it </a:t>
            </a:r>
          </a:p>
          <a:p>
            <a:pPr marL="857250" marR="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oving God:  5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Thou shalt Love the Lord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thy God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marR="0" indent="-8572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Learning God: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words which I command   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thee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shall be in thine heart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(See Joshua 1:8) </a:t>
            </a:r>
          </a:p>
          <a:p>
            <a:pPr marL="857250" marR="0" indent="-8572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Leading your Family for God! Vs </a:t>
            </a:r>
            <a:r>
              <a:rPr lang="en-US" sz="5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thou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(Fathers)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shalt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 them diligently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Unto thy children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   </a:t>
            </a:r>
            <a:r>
              <a:rPr lang="en-US" sz="66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-US" sz="72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35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77B270D-90C1-8731-2B23-0ED253A3E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69" y="1182909"/>
            <a:ext cx="6553200" cy="8570691"/>
          </a:xfrm>
          <a:prstGeom prst="rect">
            <a:avLst/>
          </a:prstGeom>
          <a:effectLst>
            <a:glow rad="546100">
              <a:schemeClr val="accent1">
                <a:alpha val="40000"/>
              </a:schemeClr>
            </a:glow>
            <a:softEdge rad="4318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BDCF7-24E7-73F3-1FE8-41857C799D4C}"/>
              </a:ext>
            </a:extLst>
          </p:cNvPr>
          <p:cNvSpPr txBox="1">
            <a:spLocks/>
          </p:cNvSpPr>
          <p:nvPr/>
        </p:nvSpPr>
        <p:spPr bwMode="auto">
          <a:xfrm>
            <a:off x="4098131" y="2819400"/>
            <a:ext cx="14782800" cy="897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raised an eager face to me,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face with love alight.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as I gathered in my arms,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son God gave to me;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I thanked the lad for being good,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hoped he'd always be.</a:t>
            </a:r>
          </a:p>
          <a:p>
            <a:pPr marL="0" indent="0">
              <a:spcBef>
                <a:spcPts val="1200"/>
              </a:spcBef>
              <a:buFont typeface="Arial" charset="0"/>
              <a:buNone/>
            </a:pP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E64C4-8F39-BF08-DA08-7ED2363BFEC8}"/>
              </a:ext>
            </a:extLst>
          </p:cNvPr>
          <p:cNvSpPr txBox="1"/>
          <p:nvPr/>
        </p:nvSpPr>
        <p:spPr>
          <a:xfrm>
            <a:off x="2764633" y="213413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"To get his goodnight Kiss he stood,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         beside my chair one night.</a:t>
            </a:r>
          </a:p>
        </p:txBody>
      </p:sp>
    </p:spTree>
    <p:extLst>
      <p:ext uri="{BB962C8B-B14F-4D97-AF65-F5344CB8AC3E}">
        <p14:creationId xmlns:p14="http://schemas.microsoft.com/office/powerpoint/2010/main" val="254987151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A411F7-90B9-0C1B-3BF4-3876B21C3AB9}"/>
              </a:ext>
            </a:extLst>
          </p:cNvPr>
          <p:cNvSpPr txBox="1"/>
          <p:nvPr/>
        </p:nvSpPr>
        <p:spPr>
          <a:xfrm>
            <a:off x="4631531" y="67619"/>
            <a:ext cx="1270873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 little arms crept 'round my neck, </a:t>
            </a:r>
          </a:p>
          <a:p>
            <a:pPr algn="ctr">
              <a:spcBef>
                <a:spcPts val="0"/>
              </a:spcBef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then I heard him say;</a:t>
            </a:r>
          </a:p>
          <a:p>
            <a:pPr algn="ctr">
              <a:spcBef>
                <a:spcPts val="0"/>
              </a:spcBef>
            </a:pPr>
            <a:endParaRPr lang="en-US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83A366-959E-2DB5-BF65-F5418676882B}"/>
              </a:ext>
            </a:extLst>
          </p:cNvPr>
          <p:cNvSpPr txBox="1"/>
          <p:nvPr/>
        </p:nvSpPr>
        <p:spPr>
          <a:xfrm>
            <a:off x="5850731" y="2317850"/>
            <a:ext cx="12556332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Five simple words I can't forget, </a:t>
            </a:r>
          </a:p>
          <a:p>
            <a:pPr algn="ctr">
              <a:spcBef>
                <a:spcPts val="0"/>
              </a:spcBef>
            </a:pP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five words that made me pray.</a:t>
            </a:r>
          </a:p>
          <a:p>
            <a:pPr algn="ctr">
              <a:spcBef>
                <a:spcPts val="0"/>
              </a:spcBef>
            </a:pP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turned a mirror on my soul,</a:t>
            </a:r>
          </a:p>
          <a:p>
            <a:pPr algn="ctr">
              <a:spcBef>
                <a:spcPts val="0"/>
              </a:spcBef>
            </a:pP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 secrets no one knew.</a:t>
            </a:r>
          </a:p>
          <a:p>
            <a:pPr algn="ctr">
              <a:spcBef>
                <a:spcPts val="0"/>
              </a:spcBef>
            </a:pP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startled me, I hear them yet; </a:t>
            </a:r>
          </a:p>
          <a:p>
            <a:pPr algn="ctr">
              <a:spcBef>
                <a:spcPts val="0"/>
              </a:spcBef>
            </a:pP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 said, </a:t>
            </a:r>
          </a:p>
          <a:p>
            <a:pPr algn="ctr">
              <a:spcBef>
                <a:spcPts val="0"/>
              </a:spcBef>
            </a:pPr>
            <a:r>
              <a:rPr lang="en-US" sz="8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"I'll be just like you!"</a:t>
            </a:r>
            <a:endParaRPr lang="en-US" sz="4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7E3A72EC-3311-D380-3D85-AD64A3B6A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69" y="1182909"/>
            <a:ext cx="6553200" cy="8570691"/>
          </a:xfrm>
          <a:prstGeom prst="rect">
            <a:avLst/>
          </a:prstGeom>
          <a:effectLst>
            <a:glow rad="546100">
              <a:schemeClr val="accent1">
                <a:alpha val="40000"/>
              </a:schemeClr>
            </a:glow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3435636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on DiCianni: Spiritual Warfare Artwork">
            <a:extLst>
              <a:ext uri="{FF2B5EF4-FFF2-40B4-BE49-F238E27FC236}">
                <a16:creationId xmlns:a16="http://schemas.microsoft.com/office/drawing/2014/main" id="{E8B83CAC-FFA2-B3C3-7B60-6DFE9CF94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8293"/>
          <a:stretch/>
        </p:blipFill>
        <p:spPr bwMode="auto">
          <a:xfrm>
            <a:off x="-245269" y="1974086"/>
            <a:ext cx="6059114" cy="7711895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A411F7-90B9-0C1B-3BF4-3876B21C3AB9}"/>
              </a:ext>
            </a:extLst>
          </p:cNvPr>
          <p:cNvSpPr txBox="1"/>
          <p:nvPr/>
        </p:nvSpPr>
        <p:spPr>
          <a:xfrm>
            <a:off x="182165" y="67619"/>
            <a:ext cx="169759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 1:6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“he which hath begun a good work in you will perform it until the day of Jesus Christ:” </a:t>
            </a:r>
            <a:endParaRPr lang="en-US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92C33-7F52-75BE-6744-26539DA05573}"/>
              </a:ext>
            </a:extLst>
          </p:cNvPr>
          <p:cNvSpPr txBox="1"/>
          <p:nvPr/>
        </p:nvSpPr>
        <p:spPr>
          <a:xfrm>
            <a:off x="5620640" y="4876800"/>
            <a:ext cx="1171962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1 Th 5:24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Faithful is he that calleth you,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who also will do it.”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you let Him? </a:t>
            </a:r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Cor 3:9</a:t>
            </a:r>
            <a:endParaRPr kumimoji="0" lang="en-US" sz="6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D16F5-CE29-6EE0-402B-CA7FA488712C}"/>
              </a:ext>
            </a:extLst>
          </p:cNvPr>
          <p:cNvSpPr txBox="1"/>
          <p:nvPr/>
        </p:nvSpPr>
        <p:spPr>
          <a:xfrm>
            <a:off x="5317331" y="2116778"/>
            <a:ext cx="1171962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Ph 2:13 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“It is God which worketh in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both to will and to do of his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good pleasure.”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24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0" y="0"/>
            <a:ext cx="17340263" cy="10679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 the past century our society has transitioned away from being Patriarchal (Father led) to Matriarchal (Mother led) and finally to “</a:t>
            </a:r>
            <a:r>
              <a:rPr 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Anarchal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(Child centered). 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transition has been steadily fueled by the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“god of this world”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Cor 4:4)  for his own perverse purposes.  (Mk 3:27)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Speaking of Satan’s intention/nature to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“steal, kill, and destroy”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(Jn 10:10)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Jesus warned in Mk 3:27: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“</a:t>
            </a: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No one can enter into a strong man's house, and spoil his goods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,</a:t>
            </a: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</a:t>
            </a:r>
            <a:r>
              <a:rPr kumimoji="0" lang="en-US" sz="60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except he will first bind the strong man; </a:t>
            </a:r>
            <a:endParaRPr kumimoji="0" lang="en-US" sz="5400" b="1" i="1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and </a:t>
            </a:r>
            <a:r>
              <a:rPr kumimoji="0" lang="en-US" sz="60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then he will spoil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(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diarpazo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: Plunder)  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his house.”</a:t>
            </a:r>
          </a:p>
          <a:p>
            <a:pPr algn="ctr"/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-30317" y="23884"/>
            <a:ext cx="17370580" cy="987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 spite of the shifting sands of cultural corruption, God still calls us to build our lives on His truths. (Mt 7:24-27) 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His words through Jeremiah some 2700 years ago still echo from His heart: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“Thus saith the LORD, Stand ye in the ways,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see, and ask for the old paths,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is the good way, and walk therein,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ye shall find rest for your souls.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But they said,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will not walk therein."</a:t>
            </a:r>
            <a:r>
              <a:rPr lang="en-US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itation" pitchFamily="2" charset="0"/>
                <a:ea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6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Jer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6:16)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39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-30317" y="23884"/>
            <a:ext cx="17370580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God’s testimony about Abraham reveals that in spite of some personal problems and failures,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God trusted him! (Is. 51:1,2; Gen. 18:19)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"For I know him, that he will command his children and his household after him, …."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God has commissioned Fathers to be the “Commanders” of the little “armies”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He’s entrusted to their care. </a:t>
            </a:r>
          </a:p>
          <a:p>
            <a:pPr marL="0" marR="0" algn="ctr">
              <a:spcBef>
                <a:spcPts val="1200"/>
              </a:spcBef>
              <a:spcAft>
                <a:spcPts val="0"/>
              </a:spcAft>
            </a:pPr>
            <a:r>
              <a:rPr lang="en-US" sz="6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light of this truth, it shouldn’t surprise us that Satan is targeting men!  </a:t>
            </a:r>
            <a:endParaRPr lang="en-US" sz="5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95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0" y="228600"/>
            <a:ext cx="17340263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He seeks to turn Strong men into 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“struggling men!”</a:t>
            </a:r>
            <a:endParaRPr kumimoji="0" lang="en-US" sz="8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Ps 12:1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“Help, LORD; for the godly man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ceaseth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for the faithful fail from among the children of men. “</a:t>
            </a:r>
          </a:p>
          <a:p>
            <a:pPr algn="ctr"/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6" descr="Related image">
            <a:extLst>
              <a:ext uri="{FF2B5EF4-FFF2-40B4-BE49-F238E27FC236}">
                <a16:creationId xmlns:a16="http://schemas.microsoft.com/office/drawing/2014/main" id="{AD0B7FF6-95FA-FA9F-4C12-896DB9AC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8670131" cy="666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ECB49786-D3C1-2246-9D5E-FEB810855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31" y="3048000"/>
            <a:ext cx="867013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FBABA3-145A-699A-AA2E-32C750988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05" y="8686800"/>
            <a:ext cx="8132769" cy="1353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87969-0071-4D56-AC07-636210BA87BC}"/>
              </a:ext>
            </a:extLst>
          </p:cNvPr>
          <p:cNvSpPr txBox="1"/>
          <p:nvPr/>
        </p:nvSpPr>
        <p:spPr>
          <a:xfrm>
            <a:off x="9584531" y="8820636"/>
            <a:ext cx="7636874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“Daddy is Confused”  </a:t>
            </a:r>
            <a:r>
              <a:rPr lang="en-US" sz="4800" b="1" dirty="0">
                <a:solidFill>
                  <a:schemeClr val="tx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84803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83144" y="-3412"/>
            <a:ext cx="173385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Strong Men are in danger of becoming: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8E784-D3DD-089D-363F-7917D2D9B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4" y="1320027"/>
            <a:ext cx="17338527" cy="83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24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-76417"/>
            <a:ext cx="17340263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0" lvl="0" indent="0" algn="ctr" eaLnBrk="1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60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“Father” is used 352 times in the New Testament.  </a:t>
            </a:r>
          </a:p>
          <a:p>
            <a:pPr marL="0" lvl="0" indent="0" algn="ctr" eaLnBrk="1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72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266 times it is used to describe God!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 “The Heavenly Father”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has called men (earthly Fathers) to be: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7200" b="1" i="1" dirty="0"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“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 Goodman</a:t>
            </a:r>
            <a:r>
              <a:rPr lang="en-US" sz="72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of the house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”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Pr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7:19, Mt 20:11; 24:43; Mk 14:14; Lk 12:39; 22:11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OT (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ʾîsh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) Man, Champion   NT (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oikodespotēs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) Leader</a:t>
            </a: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“The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Strongman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of the house”  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Mt 12:29; Mk 3:27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 </a:t>
            </a:r>
            <a:r>
              <a:rPr lang="en-US" sz="6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ischyros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’:  forceful, mighty, able  (OT:  </a:t>
            </a:r>
            <a:r>
              <a:rPr lang="en-US" sz="6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Gibbor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)</a:t>
            </a:r>
            <a:endParaRPr lang="en-US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5975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B9147-55DB-A9A2-297C-51594AE7A98F}"/>
              </a:ext>
            </a:extLst>
          </p:cNvPr>
          <p:cNvSpPr txBox="1"/>
          <p:nvPr/>
        </p:nvSpPr>
        <p:spPr>
          <a:xfrm>
            <a:off x="-30317" y="23884"/>
            <a:ext cx="17370580" cy="900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What a Sacred Honor and Awesome Responsibility to share such a description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anose="020B0604020202020204" pitchFamily="34" charset="0"/>
              </a:rPr>
              <a:t> with our “Heavenly Father”!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Let’s take a new look at an old word that might help us stay in shape as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“good soldiers of Jesus Christ”. 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(2 Tim 2:1-5)</a:t>
            </a:r>
          </a:p>
          <a:p>
            <a:pPr marL="0" marR="0" algn="ctr">
              <a:spcBef>
                <a:spcPts val="180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Thess. 5:24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“Faithful is He that calleth you,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 also will do it!”</a:t>
            </a:r>
          </a:p>
        </p:txBody>
      </p:sp>
    </p:spTree>
    <p:extLst>
      <p:ext uri="{BB962C8B-B14F-4D97-AF65-F5344CB8AC3E}">
        <p14:creationId xmlns:p14="http://schemas.microsoft.com/office/powerpoint/2010/main" val="3505945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lebratingFathers">
  <a:themeElements>
    <a:clrScheme name="Honor Fathers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C89C3D"/>
      </a:accent1>
      <a:accent2>
        <a:srgbClr val="E8BF20"/>
      </a:accent2>
      <a:accent3>
        <a:srgbClr val="A99240"/>
      </a:accent3>
      <a:accent4>
        <a:srgbClr val="541E1E"/>
      </a:accent4>
      <a:accent5>
        <a:srgbClr val="B77527"/>
      </a:accent5>
      <a:accent6>
        <a:srgbClr val="79590F"/>
      </a:accent6>
      <a:hlink>
        <a:srgbClr val="C89C3D"/>
      </a:hlink>
      <a:folHlink>
        <a:srgbClr val="B7752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rentine-Appointed">
  <a:themeElements>
    <a:clrScheme name="Honor Fathers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C89C3D"/>
      </a:accent1>
      <a:accent2>
        <a:srgbClr val="E8BF20"/>
      </a:accent2>
      <a:accent3>
        <a:srgbClr val="A99240"/>
      </a:accent3>
      <a:accent4>
        <a:srgbClr val="541E1E"/>
      </a:accent4>
      <a:accent5>
        <a:srgbClr val="B77527"/>
      </a:accent5>
      <a:accent6>
        <a:srgbClr val="79590F"/>
      </a:accent6>
      <a:hlink>
        <a:srgbClr val="C89C3D"/>
      </a:hlink>
      <a:folHlink>
        <a:srgbClr val="B7752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Florentine-Appoin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Honor Fathers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C89C3D"/>
      </a:accent1>
      <a:accent2>
        <a:srgbClr val="E8BF20"/>
      </a:accent2>
      <a:accent3>
        <a:srgbClr val="A99240"/>
      </a:accent3>
      <a:accent4>
        <a:srgbClr val="541E1E"/>
      </a:accent4>
      <a:accent5>
        <a:srgbClr val="B77527"/>
      </a:accent5>
      <a:accent6>
        <a:srgbClr val="79590F"/>
      </a:accent6>
      <a:hlink>
        <a:srgbClr val="C89C3D"/>
      </a:hlink>
      <a:folHlink>
        <a:srgbClr val="B7752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HonorFathers</Template>
  <TotalTime>1036</TotalTime>
  <Pages>0</Pages>
  <Words>1776</Words>
  <Characters>0</Characters>
  <Application>Microsoft Office PowerPoint</Application>
  <PresentationFormat>Custom</PresentationFormat>
  <Lines>0</Lines>
  <Paragraphs>172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</vt:lpstr>
      <vt:lpstr>Arial</vt:lpstr>
      <vt:lpstr>Georgia</vt:lpstr>
      <vt:lpstr>Invitation</vt:lpstr>
      <vt:lpstr>Lucida Grande</vt:lpstr>
      <vt:lpstr>Times New Roman</vt:lpstr>
      <vt:lpstr>Wingdings</vt:lpstr>
      <vt:lpstr>CelebratingFathers</vt:lpstr>
      <vt:lpstr>Florentine-Appointed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Keith Peters</dc:creator>
  <cp:keywords/>
  <dc:description/>
  <cp:lastModifiedBy>Media Dep</cp:lastModifiedBy>
  <cp:revision>21</cp:revision>
  <dcterms:created xsi:type="dcterms:W3CDTF">2019-06-06T14:05:23Z</dcterms:created>
  <dcterms:modified xsi:type="dcterms:W3CDTF">2024-06-15T14:59:45Z</dcterms:modified>
</cp:coreProperties>
</file>