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7" r:id="rId3"/>
  </p:sldMasterIdLst>
  <p:notesMasterIdLst>
    <p:notesMasterId r:id="rId26"/>
  </p:notesMasterIdLst>
  <p:sldIdLst>
    <p:sldId id="311" r:id="rId4"/>
    <p:sldId id="257" r:id="rId5"/>
    <p:sldId id="289" r:id="rId6"/>
    <p:sldId id="314" r:id="rId7"/>
    <p:sldId id="315" r:id="rId8"/>
    <p:sldId id="262" r:id="rId9"/>
    <p:sldId id="282" r:id="rId10"/>
    <p:sldId id="283" r:id="rId11"/>
    <p:sldId id="292" r:id="rId12"/>
    <p:sldId id="293" r:id="rId13"/>
    <p:sldId id="294" r:id="rId14"/>
    <p:sldId id="295" r:id="rId15"/>
    <p:sldId id="296" r:id="rId16"/>
    <p:sldId id="316" r:id="rId17"/>
    <p:sldId id="318" r:id="rId18"/>
    <p:sldId id="319" r:id="rId19"/>
    <p:sldId id="320" r:id="rId20"/>
    <p:sldId id="321" r:id="rId21"/>
    <p:sldId id="298" r:id="rId22"/>
    <p:sldId id="322" r:id="rId23"/>
    <p:sldId id="324" r:id="rId24"/>
    <p:sldId id="256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98" y="6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E0423-0F0D-4E8D-BC9E-CC3D859BB5EC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98DDE-31BC-4926-8792-F6A16CCB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98DDE-31BC-4926-8792-F6A16CCB93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3FD4-C4B2-4207-ACC2-F0264A3C1314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2613-EF94-4C7F-AEFF-B968FB740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D4FC-C87B-48C3-812D-1D9323A78158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243E7-3D1C-4595-B60A-F2971939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48E5-9DE4-4605-B418-33615701D4A1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BCCF-80CF-4264-A230-E4E37B5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7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86CA-32F4-4E3F-9ACA-B0DA979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DD57-148F-4DCA-B83C-D3070EC79F64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40F2-AA46-422B-855A-D2F4B86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6432-DA57-4869-B100-8A6ABBB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FBB-70D2-41A1-8ABC-43E66546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682ED-4864-427E-91E5-004C86D1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0B95-4AC4-4F43-8B3E-A2A2E8ACF204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57AB7-75FB-4DCD-B3ED-314150FB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980B-B825-4FFF-880F-6A3AC71E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9F63-76FA-4CA1-B0DC-4BB55E001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3E5-1240-4727-BBB1-A8C6AE723B09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D76A-E2D9-4DFA-BD15-825BB39DE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7026A-E800-492C-BC26-7D491CF5DEC5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B531-0B79-49B4-B6AF-0BC6F9A91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4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C453-934A-4498-A2FA-EBCF32663B6C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618A-E80E-488B-AA00-A7B956CD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285E-DC97-4277-B89A-5FAFD90CC264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54FB-6FC8-4878-90C3-CDEAFB49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4DDD-7E01-4E5B-9577-F6E566268143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DC21-A963-4366-B604-361F67DF7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5BF4-5B22-4C71-8F08-B43833955FF1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A169-617C-4860-8568-D3628DAD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8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6A52-349D-4317-9267-7E4888B81E66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A7EC-0FE1-40ED-9261-4C43ED6FA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E584-33D4-4910-8A81-3AF05C9CA6FD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164E-B9AD-450B-8075-DABE2B1D5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9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D2E98C-6302-474E-A2AE-C41BA722D8E7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A13BE-078F-4CBD-8B47-AF463F12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EB0A0A-CD2F-4B87-B80D-5540BA0E1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CA115-4D9A-42D3-8E71-E2D03E67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04BF-6AC5-48FC-B880-0F4239AA8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2705A-EAA8-4BDD-B9A2-E04FF10BFB0D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78-24C8-48D7-B0A0-E3CCD2CA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6F79-20ED-49E3-A00E-4AFEA5F3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7DF57A-562A-486E-9D5A-BA8898AE1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0E8CE49-C67A-48B8-91A7-025D4C73C3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553C7C-98C9-4283-98B5-83E20A00DD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CED80-2512-46A0-9E61-283DA93E2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2B488-E089-4EF5-A1DB-58CF767E1220}" type="datetimeFigureOut">
              <a:rPr lang="en-US"/>
              <a:pPr>
                <a:defRPr/>
              </a:pPr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B7E2-7516-42C8-88D8-4AEEB26FA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9F71-2D36-4CAC-A70A-0697D82AC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F80C90-2D81-459D-B119-438529E998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y the way: Our panic stricken earth needs a little bit of peace ...">
            <a:extLst>
              <a:ext uri="{FF2B5EF4-FFF2-40B4-BE49-F238E27FC236}">
                <a16:creationId xmlns:a16="http://schemas.microsoft.com/office/drawing/2014/main" id="{227FF48B-4428-48A4-9B39-AF7E3CCE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26"/>
            <a:ext cx="12192000" cy="68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061973-7664-406E-B9F1-11F9874CF668}"/>
              </a:ext>
            </a:extLst>
          </p:cNvPr>
          <p:cNvSpPr txBox="1"/>
          <p:nvPr/>
        </p:nvSpPr>
        <p:spPr>
          <a:xfrm>
            <a:off x="57705" y="152400"/>
            <a:ext cx="9543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Covid-19 Virus provides a powerful illustration of a deep spiritual reality!</a:t>
            </a:r>
          </a:p>
        </p:txBody>
      </p:sp>
      <p:pic>
        <p:nvPicPr>
          <p:cNvPr id="1026" name="Picture 2" descr="Coronavirus in Texas: 6 public labs equipped to test COVID ...">
            <a:extLst>
              <a:ext uri="{FF2B5EF4-FFF2-40B4-BE49-F238E27FC236}">
                <a16:creationId xmlns:a16="http://schemas.microsoft.com/office/drawing/2014/main" id="{A64EC91E-0F5A-4C90-9285-AE8577B2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3692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019C8-68F2-4531-B5E7-CAD24A65D3F0}"/>
              </a:ext>
            </a:extLst>
          </p:cNvPr>
          <p:cNvSpPr txBox="1"/>
          <p:nvPr/>
        </p:nvSpPr>
        <p:spPr>
          <a:xfrm>
            <a:off x="304800" y="1752600"/>
            <a:ext cx="1158240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highly contagious disease has left millions in our country (and world) “infected”,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“affected” billions with the anxiety, uncertainty and perplexity that surrounds it. 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295400" y="31335"/>
            <a:ext cx="9677400" cy="1143000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</a:rPr>
              <a:t>Why we need a church family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10744200" cy="5562600"/>
          </a:xfrm>
          <a:solidFill>
            <a:schemeClr val="tx1">
              <a:alpha val="81175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“Fellowship”  involves a process whereby God grows us in the fulfilment of the Great Commandment so that we can effectively…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 the 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“Great Commission”.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Acts 2:41-47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mention of Fellowship)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gives us a picture of this process revealing  God’s original design for His Church!</a:t>
            </a:r>
          </a:p>
        </p:txBody>
      </p:sp>
    </p:spTree>
    <p:extLst>
      <p:ext uri="{BB962C8B-B14F-4D97-AF65-F5344CB8AC3E}">
        <p14:creationId xmlns:p14="http://schemas.microsoft.com/office/powerpoint/2010/main" val="31974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600200" y="-152400"/>
            <a:ext cx="8991600" cy="1143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   </a:t>
            </a:r>
            <a:r>
              <a:rPr lang="en-US" sz="4800" b="1" dirty="0">
                <a:solidFill>
                  <a:schemeClr val="bg1"/>
                </a:solidFill>
              </a:rPr>
              <a:t>The Process of this Partnership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11734800" cy="5562600"/>
          </a:xfrm>
          <a:solidFill>
            <a:schemeClr val="tx1">
              <a:alpha val="81175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1. MEMBERSHIP.  Choosing to </a:t>
            </a:r>
            <a:r>
              <a:rPr lang="en-US" sz="3600" b="1" i="1" u="sng" dirty="0">
                <a:solidFill>
                  <a:srgbClr val="FFC000"/>
                </a:solidFill>
              </a:rPr>
              <a:t>belong.</a:t>
            </a:r>
            <a:r>
              <a:rPr lang="en-US" sz="3600" b="1" dirty="0">
                <a:solidFill>
                  <a:schemeClr val="bg1"/>
                </a:solidFill>
              </a:rPr>
              <a:t> (identify with) </a:t>
            </a:r>
            <a:r>
              <a:rPr lang="en-US" sz="2800" b="1" dirty="0">
                <a:solidFill>
                  <a:schemeClr val="bg1"/>
                </a:solidFill>
              </a:rPr>
              <a:t>Acts 2:41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they that gladly received his word were baptized: and the same day there were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unto them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three thousand souls.”</a:t>
            </a: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en-US" sz="4000" b="1" dirty="0">
                <a:solidFill>
                  <a:schemeClr val="bg1"/>
                </a:solidFill>
              </a:rPr>
              <a:t>God wants you to identify with His family. </a:t>
            </a:r>
            <a:r>
              <a:rPr lang="en-US" b="1" dirty="0">
                <a:solidFill>
                  <a:schemeClr val="bg1"/>
                </a:solidFill>
              </a:rPr>
              <a:t>Eph. 2:19</a:t>
            </a: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ye are no more strangers and foreigners, but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fellow-citizens with the saints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Christian life is not just about believing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it’s also about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belonging!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9E775-B3F3-4592-8EF5-846E414761AB}"/>
              </a:ext>
            </a:extLst>
          </p:cNvPr>
          <p:cNvSpPr txBox="1"/>
          <p:nvPr/>
        </p:nvSpPr>
        <p:spPr>
          <a:xfrm>
            <a:off x="4724400" y="44196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household of God.”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14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90500" y="304800"/>
            <a:ext cx="11811000" cy="11430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5400" b="1" dirty="0"/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Notice some of the “pictures”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God uses to describe His Church. 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10668000" cy="4648200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common (HIS) Body.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12:27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the body of Christ,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members in particular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Ro 12:5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“we, being many, are one body in Christ,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every one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one of another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“member” must work together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order to be healthy and effective.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 4:15-16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11" y="0"/>
            <a:ext cx="234884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37032"/>
            <a:ext cx="9906000" cy="1143000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B. Notice the Pictures God uses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864" y="1242155"/>
            <a:ext cx="10668000" cy="5562600"/>
          </a:xfrm>
          <a:solidFill>
            <a:schemeClr val="tx1">
              <a:alpha val="81175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Marriage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common groom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(Eph. 5:22-31; Rev. 19:9; 2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11:2)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Eph</a:t>
            </a:r>
            <a:r>
              <a:rPr lang="en-US" sz="3600" b="1" dirty="0">
                <a:solidFill>
                  <a:schemeClr val="bg1"/>
                </a:solidFill>
              </a:rPr>
              <a:t> 5:32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is a great mystery: but I speak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concerning Christ and the church.”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“believers” are perpetually “dating” God,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never seem to act “married!”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C000"/>
                </a:solidFill>
              </a:rPr>
              <a:t>                         See James 4:4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>
          <a:xfrm>
            <a:off x="10049165" y="-9728"/>
            <a:ext cx="2142835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37032"/>
            <a:ext cx="9906000" cy="1143000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B. Notice the Pictures God uses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0668000" cy="4419600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common Building (Temple).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3:9-11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are laborers together with God: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are God’s …building.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grace of God which is given unto me, as a wise master-builder, I have laid the foundation, and another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thereon.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let every man take heed how 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4098" name="Picture 2" descr="God’s Promises Fulfilled: Jerusalem’s Temple &amp; True Worship">
            <a:extLst>
              <a:ext uri="{FF2B5EF4-FFF2-40B4-BE49-F238E27FC236}">
                <a16:creationId xmlns:a16="http://schemas.microsoft.com/office/drawing/2014/main" id="{DEE4AEB2-954D-4418-ADED-83FED066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4600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71392-20E2-4CC1-9C55-92775E7184A5}"/>
              </a:ext>
            </a:extLst>
          </p:cNvPr>
          <p:cNvSpPr txBox="1"/>
          <p:nvPr/>
        </p:nvSpPr>
        <p:spPr>
          <a:xfrm>
            <a:off x="0" y="5335621"/>
            <a:ext cx="11963400" cy="144655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Bricks that aren’t “mortared” together are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Fragile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Dangerous.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37032"/>
            <a:ext cx="9906000" cy="1143000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B. Notice the Pictures God uses: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1430000" cy="5562600"/>
          </a:xfrm>
          <a:solidFill>
            <a:schemeClr val="tx1">
              <a:alpha val="71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 (trees) in a common garden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3:9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are laborers together with God,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are God’s husbandry”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(Ge-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ōr’gion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garden)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15:1-6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the vine…ye are the branches”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 61:3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might be called trees of righteousness,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planting of the Lord,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be glorified”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87073" y="-153468"/>
            <a:ext cx="9906000" cy="1143000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B. Notice the Pictures God uses: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4927" y="838200"/>
            <a:ext cx="11430000" cy="5562600"/>
          </a:xfrm>
          <a:solidFill>
            <a:schemeClr val="tx1">
              <a:alpha val="81175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 (trees) in a common garden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Few vines or fruit trees can produce alone!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need to cross pollinate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 to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produce!</a:t>
            </a:r>
            <a:endParaRPr lang="en-US" sz="40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ow to Train a Fruit Tree - gardenersworld.com">
            <a:extLst>
              <a:ext uri="{FF2B5EF4-FFF2-40B4-BE49-F238E27FC236}">
                <a16:creationId xmlns:a16="http://schemas.microsoft.com/office/drawing/2014/main" id="{9C446F6E-A44D-458E-9564-12EC5175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84" y="3810000"/>
            <a:ext cx="3520716" cy="30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LUM TREE - Multi-Variety Fruit Tree - PLUM - 5 varieties ...">
            <a:extLst>
              <a:ext uri="{FF2B5EF4-FFF2-40B4-BE49-F238E27FC236}">
                <a16:creationId xmlns:a16="http://schemas.microsoft.com/office/drawing/2014/main" id="{199FD637-2FB1-445F-9829-FDFE404F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" y="3930232"/>
            <a:ext cx="2890736" cy="28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192000" cy="6400800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</a:rPr>
              <a:t>5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Common Family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3:14-18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cause I bow my knees unto the Father of our Lord Jesus Christ, 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whom the whole family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heaven and earth is named,  that he would grant you,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riches of his glory, to be strengthened with might by his Spirit in the inner man;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Christ may dwell in your hearts by faith; that ye, being rooted and grounded in love, may be able to comprehend with all the saints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breadth, and length, and depth, and height;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  <a:solidFill>
            <a:schemeClr val="tx1">
              <a:alpha val="65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“&amp; to know the love of Christ, which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knowledge,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be filled with all the fulness of God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indent="-742950" algn="ctr">
              <a:spcBef>
                <a:spcPts val="1800"/>
              </a:spcBef>
              <a:buAutoNum type="arabicPlain" startAt="20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unto him that is able to do exceeding abundantly above all that we ask or think,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power that worketh in us, </a:t>
            </a:r>
          </a:p>
          <a:p>
            <a:pPr marL="742950" indent="-742950" algn="ctr">
              <a:spcBef>
                <a:spcPts val="1800"/>
              </a:spcBef>
              <a:buAutoNum type="arabicPlain" startAt="21"/>
            </a:pP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him be glory in the church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Christ Jesus throughout all ages, world without end. Amen.”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Only time the word “Family” is found in the NT!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489CE-7746-4C92-9212-A8E08054496A}"/>
              </a:ext>
            </a:extLst>
          </p:cNvPr>
          <p:cNvSpPr txBox="1"/>
          <p:nvPr/>
        </p:nvSpPr>
        <p:spPr>
          <a:xfrm>
            <a:off x="304800" y="83403"/>
            <a:ext cx="1203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</a:rPr>
              <a:t>5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Members of a Common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Eph. 3:19-21</a:t>
            </a:r>
          </a:p>
        </p:txBody>
      </p:sp>
    </p:spTree>
    <p:extLst>
      <p:ext uri="{BB962C8B-B14F-4D97-AF65-F5344CB8AC3E}">
        <p14:creationId xmlns:p14="http://schemas.microsoft.com/office/powerpoint/2010/main" val="10146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11049000" cy="3962400"/>
          </a:xfrm>
          <a:solidFill>
            <a:schemeClr val="tx1">
              <a:alpha val="81175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  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all of these have in common?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of a common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Cor. 12; Ro. 12)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Married to a common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(Eph.5; Rev. 19)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in a common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(Eph. 2)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 in a common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 Cor 3:9; Is. 61)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a common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(Eph. 3:14-21)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D980D-529F-4E32-AB61-BF16A23BC8D1}"/>
              </a:ext>
            </a:extLst>
          </p:cNvPr>
          <p:cNvSpPr txBox="1"/>
          <p:nvPr/>
        </p:nvSpPr>
        <p:spPr>
          <a:xfrm>
            <a:off x="228600" y="4267200"/>
            <a:ext cx="10972800" cy="120032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all involve Diversity</a:t>
            </a:r>
            <a:endParaRPr lang="en-US" sz="7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1DEEC-0E33-468B-98A2-EEC597076E5D}"/>
              </a:ext>
            </a:extLst>
          </p:cNvPr>
          <p:cNvSpPr txBox="1"/>
          <p:nvPr/>
        </p:nvSpPr>
        <p:spPr>
          <a:xfrm>
            <a:off x="381000" y="5467529"/>
            <a:ext cx="10744200" cy="1200329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require</a:t>
            </a: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en-US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558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FCA7E-9AC3-4C22-92F6-755F520C225B}"/>
              </a:ext>
            </a:extLst>
          </p:cNvPr>
          <p:cNvSpPr txBox="1"/>
          <p:nvPr/>
        </p:nvSpPr>
        <p:spPr>
          <a:xfrm>
            <a:off x="152400" y="228600"/>
            <a:ext cx="116586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much the same way, Sin has infected and affected our entire world, …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 us sick and in desperate need of the Great Physician!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3:15-18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ECF5CE-CE9D-4BBD-8A8E-30B289034029}"/>
              </a:ext>
            </a:extLst>
          </p:cNvPr>
          <p:cNvSpPr txBox="1"/>
          <p:nvPr/>
        </p:nvSpPr>
        <p:spPr>
          <a:xfrm>
            <a:off x="228600" y="304800"/>
            <a:ext cx="116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27 books of the New Testament,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were written to the pastors / people of a local church!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740DB-48DF-4E4A-8F8C-864AF3F959C9}"/>
              </a:ext>
            </a:extLst>
          </p:cNvPr>
          <p:cNvSpPr txBox="1"/>
          <p:nvPr/>
        </p:nvSpPr>
        <p:spPr>
          <a:xfrm>
            <a:off x="228600" y="1828800"/>
            <a:ext cx="11658600" cy="34778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114 times that the “church” is mentioned in the New Testament, </a:t>
            </a:r>
          </a:p>
          <a:p>
            <a:pPr algn="ctr"/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them refer to specific local gatherings of believers who have banded together for fellowship and mission. </a:t>
            </a:r>
          </a:p>
        </p:txBody>
      </p:sp>
    </p:spTree>
    <p:extLst>
      <p:ext uri="{BB962C8B-B14F-4D97-AF65-F5344CB8AC3E}">
        <p14:creationId xmlns:p14="http://schemas.microsoft.com/office/powerpoint/2010/main" val="17125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EE98-3AFB-4F8A-A702-4F1D686AD308}"/>
              </a:ext>
            </a:extLst>
          </p:cNvPr>
          <p:cNvSpPr txBox="1"/>
          <p:nvPr/>
        </p:nvSpPr>
        <p:spPr>
          <a:xfrm>
            <a:off x="1905000" y="0"/>
            <a:ext cx="10439400" cy="5632311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hold fast the profession of our faith without wavering;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(for he is faithful that promised;) </a:t>
            </a:r>
          </a:p>
          <a:p>
            <a:pPr algn="ctr"/>
            <a:r>
              <a:rPr lang="en-US" sz="40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consider one another</a:t>
            </a:r>
          </a:p>
          <a:p>
            <a:pPr algn="ctr"/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provoke unto love and to good works: </a:t>
            </a:r>
          </a:p>
          <a:p>
            <a:pPr algn="ctr"/>
            <a:r>
              <a:rPr lang="en-US" sz="40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Not forsaking the assembling of ourselves together, as the manner of some is; 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exhorting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parakaleo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call near)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another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FD2F7-2BFF-48D4-8B77-B185DB4EE036}"/>
              </a:ext>
            </a:extLst>
          </p:cNvPr>
          <p:cNvSpPr txBox="1"/>
          <p:nvPr/>
        </p:nvSpPr>
        <p:spPr>
          <a:xfrm>
            <a:off x="4049485" y="2523768"/>
            <a:ext cx="7396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katanoeō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observe, understand fully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B20B2-BBD5-4B25-A260-BDD9ED8F8004}"/>
              </a:ext>
            </a:extLst>
          </p:cNvPr>
          <p:cNvSpPr txBox="1"/>
          <p:nvPr/>
        </p:nvSpPr>
        <p:spPr>
          <a:xfrm>
            <a:off x="175161" y="5801588"/>
            <a:ext cx="118872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 much the more,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ye see the day approaching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F1886-6206-435A-AFDB-C2C25BBF097A}"/>
              </a:ext>
            </a:extLst>
          </p:cNvPr>
          <p:cNvSpPr txBox="1"/>
          <p:nvPr/>
        </p:nvSpPr>
        <p:spPr>
          <a:xfrm>
            <a:off x="-2057400" y="1409297"/>
            <a:ext cx="6133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10:23-25 </a:t>
            </a:r>
          </a:p>
        </p:txBody>
      </p:sp>
    </p:spTree>
    <p:extLst>
      <p:ext uri="{BB962C8B-B14F-4D97-AF65-F5344CB8AC3E}">
        <p14:creationId xmlns:p14="http://schemas.microsoft.com/office/powerpoint/2010/main" val="1012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7719DC-6B4C-4E02-B03F-CE259013CB29}"/>
              </a:ext>
            </a:extLst>
          </p:cNvPr>
          <p:cNvSpPr txBox="1"/>
          <p:nvPr/>
        </p:nvSpPr>
        <p:spPr>
          <a:xfrm>
            <a:off x="21771" y="3048000"/>
            <a:ext cx="11658600" cy="193899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impossible to obey the more than 48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“one another” commands of Christ,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being a committed part of a local church!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C668B-89B0-4E77-89FE-6899D6BB530E}"/>
              </a:ext>
            </a:extLst>
          </p:cNvPr>
          <p:cNvSpPr txBox="1"/>
          <p:nvPr/>
        </p:nvSpPr>
        <p:spPr>
          <a:xfrm>
            <a:off x="76200" y="5257800"/>
            <a:ext cx="1196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a Connected and Committed part of God’s Plan accomplished through His Church?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0A2D10-BF0D-4A85-839D-7A7F9738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52400"/>
            <a:ext cx="7315200" cy="4495800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John 3:14-15 </a:t>
            </a:r>
            <a:r>
              <a:rPr lang="en-US" b="1" i="1" dirty="0">
                <a:solidFill>
                  <a:srgbClr val="FFFF00"/>
                </a:solidFill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Moses lifted up the serpent in the wilderness,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so must the Son of man be lifted up…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that believeth in Him is not condemned…”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oses and the Brass Serpent">
            <a:extLst>
              <a:ext uri="{FF2B5EF4-FFF2-40B4-BE49-F238E27FC236}">
                <a16:creationId xmlns:a16="http://schemas.microsoft.com/office/drawing/2014/main" id="{313C2128-B072-4140-ABB5-F5888876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90"/>
            <a:ext cx="4572000" cy="68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race Collection of Thoughts: The Seven Phrases of Jesus ...">
            <a:extLst>
              <a:ext uri="{FF2B5EF4-FFF2-40B4-BE49-F238E27FC236}">
                <a16:creationId xmlns:a16="http://schemas.microsoft.com/office/drawing/2014/main" id="{F1CFEF1C-CE0C-4A51-A661-C284B0B6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5" y="34047"/>
            <a:ext cx="4604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11201400" cy="3810000"/>
          </a:xfrm>
          <a:solidFill>
            <a:schemeClr val="tx1">
              <a:alpha val="61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warned us about the “thief” (serpent) that comes to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“steal, kill, destroy”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10:10a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wants us Healthy and Strong so that we can: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the promised Abundant life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10:10)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“more than conquerors…”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8:37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34FBE-71D3-4EBC-BE8A-FEF097567F9E}"/>
              </a:ext>
            </a:extLst>
          </p:cNvPr>
          <p:cNvSpPr txBox="1"/>
          <p:nvPr/>
        </p:nvSpPr>
        <p:spPr>
          <a:xfrm>
            <a:off x="533400" y="4114800"/>
            <a:ext cx="11267872" cy="2000548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us to become His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“ambassadors”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Cor. 5:20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“salt and light”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5:13-16; Phil. 2:13-16)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minister to this broken, diseased world.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11201400" cy="6324600"/>
          </a:xfrm>
          <a:solidFill>
            <a:schemeClr val="tx1">
              <a:alpha val="61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sadly, like the ancient Jews, we often become re-infected with other worldly viruses.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virility of sin’s viruses, 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challenges us to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“Examine ourselves”</a:t>
            </a: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Dokimazō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test, discern, prove)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Revealing that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cause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are weak and sickly among you,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sleep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 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Cor. 11:28-30)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1F2E5-1ADF-46B4-BAF5-7A594B36A3F7}"/>
              </a:ext>
            </a:extLst>
          </p:cNvPr>
          <p:cNvSpPr txBox="1"/>
          <p:nvPr/>
        </p:nvSpPr>
        <p:spPr>
          <a:xfrm>
            <a:off x="6477000" y="5257800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koi’maō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deceased)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7190D-E94D-4D46-AE8F-6B529508C58F}"/>
              </a:ext>
            </a:extLst>
          </p:cNvPr>
          <p:cNvSpPr txBox="1"/>
          <p:nvPr/>
        </p:nvSpPr>
        <p:spPr>
          <a:xfrm>
            <a:off x="7543800" y="3886200"/>
            <a:ext cx="6284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(Lack of “testing”)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85750" y="9728"/>
            <a:ext cx="11620500" cy="1966404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Physician offers His “Great Prescriptions” to help restore our health / strength so we can better represent Him and help a sick society.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C97A1D-C5DB-47B6-9CBE-A3E720A8785E}"/>
              </a:ext>
            </a:extLst>
          </p:cNvPr>
          <p:cNvSpPr/>
          <p:nvPr/>
        </p:nvSpPr>
        <p:spPr>
          <a:xfrm>
            <a:off x="1066800" y="4248786"/>
            <a:ext cx="8382000" cy="1200329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Prescription.</a:t>
            </a:r>
            <a:endParaRPr lang="en-US" sz="6000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C470D-C980-436F-A5CC-A7CBF4CCB055}"/>
              </a:ext>
            </a:extLst>
          </p:cNvPr>
          <p:cNvSpPr/>
          <p:nvPr/>
        </p:nvSpPr>
        <p:spPr>
          <a:xfrm>
            <a:off x="457200" y="2058768"/>
            <a:ext cx="11315700" cy="212365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 The Great Commission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 28:18-20)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Commandment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 22:37)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entole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Powerful, Authoritative</a:t>
            </a:r>
          </a:p>
        </p:txBody>
      </p:sp>
    </p:spTree>
    <p:extLst>
      <p:ext uri="{BB962C8B-B14F-4D97-AF65-F5344CB8AC3E}">
        <p14:creationId xmlns:p14="http://schemas.microsoft.com/office/powerpoint/2010/main" val="3550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203200" y="0"/>
            <a:ext cx="1209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We’ve discussed that the  first two aspects of The Great Commission involve:</a:t>
            </a:r>
            <a:endParaRPr lang="en-US" sz="44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9D88F-C6FF-4DA6-B8C1-7DED963FAB45}"/>
              </a:ext>
            </a:extLst>
          </p:cNvPr>
          <p:cNvSpPr txBox="1"/>
          <p:nvPr/>
        </p:nvSpPr>
        <p:spPr>
          <a:xfrm>
            <a:off x="203200" y="1524000"/>
            <a:ext cx="12090400" cy="56734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742950" marR="0" indent="-7429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Sharing God’s message of </a:t>
            </a:r>
            <a:r>
              <a:rPr lang="en-US" sz="4267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Salvation</a:t>
            </a:r>
            <a:r>
              <a:rPr lang="en-US" sz="4267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Mt 28:18 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 …Teach all nations.”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Mark 16:15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Preach the gospel…”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>
              <a:spcBef>
                <a:spcPts val="1200"/>
              </a:spcBef>
              <a:spcAft>
                <a:spcPts val="0"/>
              </a:spcAft>
              <a:buAutoNum type="arabicPeriod" startAt="2"/>
              <a:tabLst>
                <a:tab pos="507987" algn="l"/>
              </a:tabLst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Encouraging a clear &amp; obedient </a:t>
            </a:r>
            <a:r>
              <a:rPr lang="en-US" sz="4267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Association</a:t>
            </a:r>
            <a:r>
              <a:rPr lang="en-US" sz="4267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4267" dirty="0">
                <a:solidFill>
                  <a:srgbClr val="FF0000"/>
                </a:solidFill>
                <a:effectLst/>
                <a:latin typeface="Invitation" pitchFamily="2" charset="0"/>
                <a:ea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Baptizing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marR="0" lvl="0">
              <a:spcBef>
                <a:spcPts val="1200"/>
              </a:spcBef>
              <a:spcAft>
                <a:spcPts val="0"/>
              </a:spcAft>
              <a:tabLst>
                <a:tab pos="507987" algn="l"/>
              </a:tabLst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bapto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dip or stain (as with dye)” 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07987" algn="l"/>
              </a:tabLst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aka: identify/associate with!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1200"/>
              </a:spcBef>
              <a:spcAft>
                <a:spcPts val="0"/>
              </a:spcAft>
              <a:tabLst>
                <a:tab pos="507987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E8D7D-C53A-461A-906D-023385195D60}"/>
              </a:ext>
            </a:extLst>
          </p:cNvPr>
          <p:cNvSpPr txBox="1"/>
          <p:nvPr/>
        </p:nvSpPr>
        <p:spPr>
          <a:xfrm>
            <a:off x="8925038" y="2782669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(Jn 3:15,16)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5DCB1-CC6D-4D38-9FBA-BEB229572445}"/>
              </a:ext>
            </a:extLst>
          </p:cNvPr>
          <p:cNvSpPr txBox="1"/>
          <p:nvPr/>
        </p:nvSpPr>
        <p:spPr>
          <a:xfrm>
            <a:off x="6087804" y="4360706"/>
            <a:ext cx="6921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tabLst>
                <a:tab pos="507987" algn="l"/>
              </a:tabLst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baptizo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“make </a:t>
            </a:r>
            <a:r>
              <a:rPr lang="en-US" sz="4000" b="1" i="1" u="sng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wet”</a:t>
            </a:r>
            <a:endParaRPr lang="en-US" sz="18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69D88F-C6FF-4DA6-B8C1-7DED963FAB45}"/>
              </a:ext>
            </a:extLst>
          </p:cNvPr>
          <p:cNvSpPr txBox="1"/>
          <p:nvPr/>
        </p:nvSpPr>
        <p:spPr>
          <a:xfrm>
            <a:off x="50800" y="1510545"/>
            <a:ext cx="12090400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Reflects an internal change of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allegiance</a:t>
            </a:r>
            <a:r>
              <a:rPr lang="en-US" sz="44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 1:13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“God delivered us from the power of darkness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translated us into the kingdom of His dear Son.”</a:t>
            </a:r>
          </a:p>
          <a:p>
            <a:pPr marL="685800" marR="0" indent="-6858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Identifies (associates) us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Jesus’ death,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burial and resurrection (Ro. 6:3-5)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Faith should be personal,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But not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PRIVATE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 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Ps. 107:2</a:t>
            </a:r>
            <a:endParaRPr lang="en-US"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Baptisms and Child Dedications – First Baptist Church of Greater ...">
            <a:extLst>
              <a:ext uri="{FF2B5EF4-FFF2-40B4-BE49-F238E27FC236}">
                <a16:creationId xmlns:a16="http://schemas.microsoft.com/office/drawing/2014/main" id="{F1FBD9C5-FB69-4D25-9B49-71AB0A35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730C1-0090-4B61-B5B9-1AEE0D3592E4}"/>
              </a:ext>
            </a:extLst>
          </p:cNvPr>
          <p:cNvSpPr txBox="1"/>
          <p:nvPr/>
        </p:nvSpPr>
        <p:spPr>
          <a:xfrm>
            <a:off x="2819400" y="187106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Last time we focused on how baptism is an external act of obedience that:</a:t>
            </a:r>
          </a:p>
        </p:txBody>
      </p:sp>
    </p:spTree>
    <p:extLst>
      <p:ext uri="{BB962C8B-B14F-4D97-AF65-F5344CB8AC3E}">
        <p14:creationId xmlns:p14="http://schemas.microsoft.com/office/powerpoint/2010/main" val="41786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637489" y="-42964"/>
            <a:ext cx="11277600" cy="1143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we need a church family</a:t>
            </a:r>
            <a:endParaRPr lang="en-US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658600" cy="5562600"/>
          </a:xfrm>
          <a:solidFill>
            <a:schemeClr val="tx1">
              <a:alpha val="6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Biblical Baptism not only “associates” us with God,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also with His Church!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Bible word for this association is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Fellowship!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koinonia:  “Partnership and Participation”!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We’re “partners” with God and each other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accomplishing of God’s Purposes!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 Cor 3:9; Phil. 1:5; Rev. 4:11)</a:t>
            </a:r>
            <a:endParaRPr lang="en-US" sz="4400" b="1" i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Baptisms and Child Dedications – First Baptist Church of Greater ...">
            <a:extLst>
              <a:ext uri="{FF2B5EF4-FFF2-40B4-BE49-F238E27FC236}">
                <a16:creationId xmlns:a16="http://schemas.microsoft.com/office/drawing/2014/main" id="{0FF86E10-1221-4458-B7E2-3011AF581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/>
          <a:stretch/>
        </p:blipFill>
        <p:spPr bwMode="auto">
          <a:xfrm>
            <a:off x="0" y="-10538"/>
            <a:ext cx="2209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1570</Words>
  <Application>Microsoft Office PowerPoint</Application>
  <PresentationFormat>Widescreen</PresentationFormat>
  <Paragraphs>148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Invitation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need a church family</vt:lpstr>
      <vt:lpstr>Why we need a church family</vt:lpstr>
      <vt:lpstr>   The Process of this Partnership</vt:lpstr>
      <vt:lpstr> B.  Notice some of the “pictures”   God uses to describe His Church.   </vt:lpstr>
      <vt:lpstr>B. Notice the Pictures God uses</vt:lpstr>
      <vt:lpstr>B. Notice the Pictures God uses</vt:lpstr>
      <vt:lpstr>B. Notice the Pictures God uses:</vt:lpstr>
      <vt:lpstr>B. Notice the Pictures God uses: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36</cp:revision>
  <dcterms:created xsi:type="dcterms:W3CDTF">2011-06-14T02:50:49Z</dcterms:created>
  <dcterms:modified xsi:type="dcterms:W3CDTF">2020-08-02T14:14:22Z</dcterms:modified>
</cp:coreProperties>
</file>