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52" r:id="rId3"/>
  </p:sldMasterIdLst>
  <p:notesMasterIdLst>
    <p:notesMasterId r:id="rId35"/>
  </p:notesMasterIdLst>
  <p:sldIdLst>
    <p:sldId id="259" r:id="rId4"/>
    <p:sldId id="258" r:id="rId5"/>
    <p:sldId id="326" r:id="rId6"/>
    <p:sldId id="359" r:id="rId7"/>
    <p:sldId id="345" r:id="rId8"/>
    <p:sldId id="356" r:id="rId9"/>
    <p:sldId id="358" r:id="rId10"/>
    <p:sldId id="357" r:id="rId11"/>
    <p:sldId id="292" r:id="rId12"/>
    <p:sldId id="315" r:id="rId13"/>
    <p:sldId id="350" r:id="rId14"/>
    <p:sldId id="351" r:id="rId15"/>
    <p:sldId id="353" r:id="rId16"/>
    <p:sldId id="354" r:id="rId17"/>
    <p:sldId id="371" r:id="rId18"/>
    <p:sldId id="372" r:id="rId19"/>
    <p:sldId id="355" r:id="rId20"/>
    <p:sldId id="360" r:id="rId21"/>
    <p:sldId id="362" r:id="rId22"/>
    <p:sldId id="346" r:id="rId23"/>
    <p:sldId id="364" r:id="rId24"/>
    <p:sldId id="363" r:id="rId25"/>
    <p:sldId id="334" r:id="rId26"/>
    <p:sldId id="365" r:id="rId27"/>
    <p:sldId id="366" r:id="rId28"/>
    <p:sldId id="367" r:id="rId29"/>
    <p:sldId id="368" r:id="rId30"/>
    <p:sldId id="369" r:id="rId31"/>
    <p:sldId id="335" r:id="rId32"/>
    <p:sldId id="373" r:id="rId33"/>
    <p:sldId id="370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th Pete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6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7C70-516C-4E61-8706-4E527705C3A9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554C-366B-46BD-9107-033D01E1D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415FAF-619C-4A54-95CF-7491A5786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9948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76B7B0-492D-4C92-8113-6C7E366EF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6904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600201"/>
            <a:ext cx="27432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8026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BCDDA1-790F-468B-BAD6-BF7DD34E7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3734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71A89-CDD1-4633-9994-B3C38DA65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7016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B73C04-CBD5-4259-91D1-2128DD7D2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32993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CEACDB-53C3-4728-AF1E-954A49410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79268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3" y="1930400"/>
            <a:ext cx="3403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4133" y="1930400"/>
            <a:ext cx="3403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1EB2B3-D0AE-4436-8994-0C82E285D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52360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B73B7B-35BE-4E3D-A851-9BCDFE92D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9322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D9F3A-CEC0-4A17-9C9B-9D0E6EAB4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71444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B04EB-4BFA-4788-A188-7DAC56DA9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4839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92F544-7737-49E7-8ABB-B59115BB3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6174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92615-1952-4819-A52C-CEE431320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27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72309-45AD-4D82-87E3-E4AA191B2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79123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5D6A44-87F8-435A-B22E-0573D9939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6507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D2A853-07CF-4846-BA5C-FC5525498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69569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2EA2D-FB42-49D0-809D-8D5C17DF0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782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B754A-BE4B-4BD1-98D0-8C4678550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20437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E848AB-A789-4E91-97F5-8808FB6BE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87870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53848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57400"/>
            <a:ext cx="53848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AA582-E3B7-4C6E-9F9C-96469CA80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20120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51B07-4B70-448F-8523-B9C462A7E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0103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7729E3-5613-47DD-82A0-FD0130E01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50716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2A4F17-C025-4B26-AF35-F2F621943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7112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73D31D-D758-42A2-9B8A-90DCF9B0B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04773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0C4E9-0668-40EE-901D-4A54A85E8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06308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4BF18-D2B5-42D6-A088-14D7A1093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27538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75A5DC-AD67-4D9D-8579-1174789D0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89114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09576"/>
            <a:ext cx="2743200" cy="6003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09576"/>
            <a:ext cx="8026400" cy="6003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E8D3B4-A394-4735-AC9F-CF70FB8A6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1654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49C2C5-655D-4F99-8439-4630C527D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7516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E75351-3E08-4989-A151-E0D964649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833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456DA9-4039-4DE4-A13B-DB1EE011D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110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23C42C-7B25-4F71-9309-0447A385A3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1944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44447-96C6-4CD1-A015-F84799ED37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302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08B73C-1152-4CCE-A18F-19D2A68EC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673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484688"/>
            <a:ext cx="8822267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928701F8-0865-4D68-99EB-522989A5AE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hf hdr="0" ftr="0" dt="0"/>
  <p:txStyles>
    <p:titleStyle>
      <a:lvl1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9688" algn="ctr" rtl="0" eaLnBrk="1" fontAlgn="base" hangingPunct="1">
        <a:spcBef>
          <a:spcPts val="7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496888" algn="ctr" rtl="0" eaLnBrk="1" fontAlgn="base" hangingPunct="1">
        <a:spcBef>
          <a:spcPts val="6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954088" algn="ctr" rtl="0" eaLnBrk="1" fontAlgn="base" hangingPunct="1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4112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18684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3256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7828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2400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6972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90500"/>
            <a:ext cx="109728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930400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charset="0"/>
              </a:rPr>
              <a:t>Second level</a:t>
            </a:r>
          </a:p>
          <a:p>
            <a:pPr lvl="2"/>
            <a:r>
              <a:rPr lang="en-US" altLang="en-US">
                <a:sym typeface="Arial" charset="0"/>
              </a:rPr>
              <a:t>Third level</a:t>
            </a:r>
          </a:p>
          <a:p>
            <a:pPr lvl="3"/>
            <a:r>
              <a:rPr lang="en-US" altLang="en-US">
                <a:sym typeface="Arial" charset="0"/>
              </a:rPr>
              <a:t>Fourth level</a:t>
            </a:r>
          </a:p>
          <a:p>
            <a:pPr lvl="4"/>
            <a:r>
              <a:rPr lang="en-US" altLang="en-US">
                <a:sym typeface="Arial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6F2BA3F2-4B23-426E-9EB0-B56D9A254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hf hdr="0" ftr="0" dt="0"/>
  <p:txStyles>
    <p:titleStyle>
      <a:lvl1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Lucida Grande" pitchFamily="-12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•"/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–"/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9576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109728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charset="0"/>
              </a:rPr>
              <a:t>Second level</a:t>
            </a:r>
          </a:p>
          <a:p>
            <a:pPr lvl="2"/>
            <a:r>
              <a:rPr lang="en-US" altLang="en-US">
                <a:sym typeface="Arial" charset="0"/>
              </a:rPr>
              <a:t>Third level</a:t>
            </a:r>
          </a:p>
          <a:p>
            <a:pPr lvl="3"/>
            <a:r>
              <a:rPr lang="en-US" altLang="en-US">
                <a:sym typeface="Arial" charset="0"/>
              </a:rPr>
              <a:t>Fourth level</a:t>
            </a:r>
          </a:p>
          <a:p>
            <a:pPr lvl="4"/>
            <a:r>
              <a:rPr lang="en-US" altLang="en-US">
                <a:sym typeface="Arial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8D842546-1845-49F9-B03A-20DFE14106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hdr="0" ftr="0" dt="0"/>
  <p:txStyles>
    <p:titleStyle>
      <a:lvl1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Lucida Grande" pitchFamily="-12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•"/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–"/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4484688"/>
            <a:ext cx="11963400" cy="14732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/>
              <a:t>God’s Great Plan for His People.</a:t>
            </a:r>
            <a:br>
              <a:rPr lang="en-US" altLang="en-US" sz="5400" dirty="0"/>
            </a:br>
            <a:r>
              <a:rPr lang="en-US" altLang="en-US" dirty="0"/>
              <a:t>Jer. 29:11; Mt. 29:18-20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6D0A5A-5FF8-4327-BBF5-FC3C9A17EAEC}"/>
              </a:ext>
            </a:extLst>
          </p:cNvPr>
          <p:cNvSpPr txBox="1"/>
          <p:nvPr/>
        </p:nvSpPr>
        <p:spPr>
          <a:xfrm>
            <a:off x="-76200" y="181957"/>
            <a:ext cx="1226820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>
              <a:spcBef>
                <a:spcPts val="0"/>
              </a:spcBef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Baptism:</a:t>
            </a:r>
          </a:p>
          <a:p>
            <a:pPr marL="611188" indent="-571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 an act of obedience!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3:21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“baptism (not the putting away of the filth of the flesh,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en-US" alt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answer of a good conscience toward God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10:32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“Whosoever therefore shall confess me before men, him will I confess also before my Father which is in heaven.  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whosoever shall deny me before men, 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will I also deny before my Father ...”  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85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65F326F-6A65-47C3-8065-40F56D92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-76200"/>
            <a:ext cx="11887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Baptism: (from </a:t>
            </a:r>
            <a:r>
              <a:rPr lang="en-US" altLang="en-US" sz="5400" b="1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Bapto</a:t>
            </a: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to dip/dye)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Identifies us with Jesus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!  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6:3-4  </a:t>
            </a:r>
          </a:p>
          <a:p>
            <a:pPr marL="39688" indent="0" algn="ctr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ye not, that so many of us as were baptized into Jesus Christ 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baptized into his death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9688" indent="0" algn="ctr">
              <a:spcBef>
                <a:spcPts val="1200"/>
              </a:spcBef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Therefore we are buried </a:t>
            </a:r>
            <a:r>
              <a:rPr lang="en-US" altLang="en-US" sz="4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(associated) 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him </a:t>
            </a:r>
          </a:p>
          <a:p>
            <a:pPr marL="39688" indent="0" algn="ctr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baptism into death: </a:t>
            </a:r>
          </a:p>
          <a:p>
            <a:pPr marL="39688" indent="0" algn="ctr">
              <a:spcBef>
                <a:spcPts val="1200"/>
              </a:spcBef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like as Christ was raised up from the dead by the glory of the Father, </a:t>
            </a:r>
          </a:p>
          <a:p>
            <a:pPr marL="39688" indent="0" algn="ctr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even so we also should walk </a:t>
            </a:r>
            <a:r>
              <a:rPr lang="en-US" altLang="en-US" sz="44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newness of life.” </a:t>
            </a:r>
          </a:p>
          <a:p>
            <a:pPr marL="0" indent="0" algn="ctr">
              <a:buFont typeface="Lucida Grande" pitchFamily="-128" charset="0"/>
              <a:buNone/>
            </a:pPr>
            <a:r>
              <a:rPr lang="en-US" altLang="en-US" b="1" i="1" kern="0" dirty="0">
                <a:solidFill>
                  <a:srgbClr val="FFFF00"/>
                </a:solidFill>
              </a:rPr>
              <a:t> </a:t>
            </a:r>
          </a:p>
          <a:p>
            <a:pPr marL="0" indent="0">
              <a:buFont typeface="Lucida Grande" pitchFamily="-128" charset="0"/>
              <a:buNone/>
            </a:pPr>
            <a:endParaRPr lang="en-US" altLang="en-US" sz="4400" b="1" i="1" kern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75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65F326F-6A65-47C3-8065-40F56D92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6184"/>
            <a:ext cx="12268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Baptism: (from </a:t>
            </a:r>
            <a:r>
              <a:rPr lang="en-US" altLang="en-US" sz="5400" b="1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Bapto</a:t>
            </a: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to dip/dye)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Identifies us with Christ’s Church </a:t>
            </a:r>
            <a:r>
              <a:rPr lang="en-US" altLang="en-US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2:41-42             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i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“Then they that gladly received his word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4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(repent, believe vs 38) </a:t>
            </a:r>
            <a:r>
              <a:rPr lang="en-US" alt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baptized: </a:t>
            </a:r>
          </a:p>
          <a:p>
            <a:pPr marL="0" indent="0" algn="ctr">
              <a:buNone/>
            </a:pPr>
            <a:r>
              <a:rPr lang="en-US" alt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same day there </a:t>
            </a:r>
            <a:r>
              <a:rPr lang="en-US" altLang="en-US" sz="44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added unto them </a:t>
            </a:r>
            <a:r>
              <a:rPr lang="en-US" altLang="en-US" sz="5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three thousand souls</a:t>
            </a:r>
            <a:r>
              <a:rPr lang="en-US" altLang="en-US" sz="4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ctr">
              <a:buNone/>
            </a:pPr>
            <a:r>
              <a:rPr lang="en-US" altLang="en-US" sz="6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Baptism </a:t>
            </a:r>
            <a:r>
              <a:rPr lang="en-US" altLang="en-US" sz="6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6600" b="1" i="1" u="sng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Identification</a:t>
            </a:r>
            <a:r>
              <a:rPr lang="en-US" altLang="en-US" sz="6600" b="1" i="1" u="sng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Lucida Grande" pitchFamily="-128" charset="0"/>
              <a:buNone/>
            </a:pPr>
            <a:r>
              <a:rPr lang="en-US" altLang="en-US" sz="44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(with Christ and His Church)</a:t>
            </a:r>
          </a:p>
        </p:txBody>
      </p:sp>
    </p:spTree>
    <p:extLst>
      <p:ext uri="{BB962C8B-B14F-4D97-AF65-F5344CB8AC3E}">
        <p14:creationId xmlns:p14="http://schemas.microsoft.com/office/powerpoint/2010/main" val="2397186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95A195-A65F-443B-ABB2-BB92720C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8600"/>
            <a:ext cx="12268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 algn="ctr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third dimension of this “Great Commission” equips us to </a:t>
            </a: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“walk in newness of life”. 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6:4</a:t>
            </a:r>
            <a:endParaRPr lang="en-US" alt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Discipleship.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 </a:t>
            </a:r>
            <a:r>
              <a:rPr lang="en-US" altLang="en-US" sz="5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 to observe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5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5400" b="1" i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tereo</a:t>
            </a:r>
            <a:r>
              <a:rPr lang="en-US" altLang="en-US" sz="5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to guard, value, watch, keep)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things whatsoever I have </a:t>
            </a:r>
            <a:r>
              <a:rPr lang="en-US" altLang="en-US" sz="44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commanded</a:t>
            </a:r>
            <a:r>
              <a:rPr lang="en-US" altLang="en-US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you.”</a:t>
            </a:r>
            <a:endParaRPr lang="en-US" altLang="en-US" sz="5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Entellōmai</a:t>
            </a: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’: from </a:t>
            </a:r>
            <a:r>
              <a:rPr lang="en-US" altLang="en-US" sz="48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fixed position and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telos: to set out for a definite point or goal!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endParaRPr lang="en-US" altLang="en-US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83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987BA4-7980-4BB2-8B20-23F64125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7" y="914400"/>
            <a:ext cx="12268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Discipleship is the process whereby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We Grow to </a:t>
            </a:r>
            <a:r>
              <a:rPr lang="en-US" altLang="en-US" sz="4000" b="1" i="1" u="sng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b="1" i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Goals/Will.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 Tim. 2:15 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“study to show yourself approved…”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2Ti. 3:16  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“All scripture is given by inspiration of God, and is profitable for doctrine, for reproof, for correction, for instruction in righteousness: </a:t>
            </a:r>
          </a:p>
          <a:p>
            <a:pPr marL="782638" indent="-742950" algn="ctr">
              <a:spcBef>
                <a:spcPts val="0"/>
              </a:spcBef>
              <a:buAutoNum type="arabicPlain" startAt="17"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the man of God may be perfect,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ἄρτιος</a:t>
            </a:r>
            <a:r>
              <a:rPr lang="en-US" altLang="en-US" sz="4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US" altLang="en-US" sz="40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ar’tios</a:t>
            </a:r>
            <a:r>
              <a:rPr lang="en-US" altLang="en-US" sz="4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 renewed, complete, mature)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thoroughly furnished unto all good works. </a:t>
            </a:r>
            <a:endParaRPr lang="en-US" altLang="en-US" sz="48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2F5BEB-B15B-4801-9863-D9F49880F9D7}"/>
              </a:ext>
            </a:extLst>
          </p:cNvPr>
          <p:cNvSpPr txBox="1"/>
          <p:nvPr/>
        </p:nvSpPr>
        <p:spPr>
          <a:xfrm>
            <a:off x="152400" y="228600"/>
            <a:ext cx="62187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Discipleship. </a:t>
            </a:r>
          </a:p>
        </p:txBody>
      </p:sp>
    </p:spTree>
    <p:extLst>
      <p:ext uri="{BB962C8B-B14F-4D97-AF65-F5344CB8AC3E}">
        <p14:creationId xmlns:p14="http://schemas.microsoft.com/office/powerpoint/2010/main" val="3399103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987BA4-7980-4BB2-8B20-23F64125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" y="228600"/>
            <a:ext cx="12268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Discipleship is the process whereby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We grow to </a:t>
            </a:r>
            <a:r>
              <a:rPr lang="en-US" altLang="en-US" sz="4400" b="1" i="1" u="sng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God and His will and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so choose to adjust our lives accordingly! 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(Mt 28:20; </a:t>
            </a:r>
            <a:r>
              <a:rPr lang="en-US" altLang="en-US" sz="4000" b="1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Jms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1:22-25; 1 Jn 5:3)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4:42     </a:t>
            </a:r>
            <a:r>
              <a:rPr lang="en-US" altLang="en-US" sz="40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“they 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continued </a:t>
            </a:r>
            <a:r>
              <a:rPr lang="en-US" altLang="en-US" sz="4000" b="1" i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stedfastly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apostles' doctrine, fellowship, breaking of bread, and in prayers.”</a:t>
            </a:r>
          </a:p>
          <a:p>
            <a:pPr marL="39688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Salvation is about our Restoration.</a:t>
            </a:r>
          </a:p>
          <a:p>
            <a:pPr marL="39688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Baptism is about Association/Identification.</a:t>
            </a:r>
            <a:endParaRPr lang="en-US" altLang="en-US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9688" indent="0">
              <a:spcBef>
                <a:spcPts val="1800"/>
              </a:spcBef>
              <a:buFont typeface="Lucida Grande" pitchFamily="-128" charset="0"/>
              <a:buNone/>
            </a:pPr>
            <a:endParaRPr lang="en-US" altLang="en-US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69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987BA4-7980-4BB2-8B20-23F64125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" y="228600"/>
            <a:ext cx="12268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Point (goal) of Discipleship is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Personal </a:t>
            </a:r>
            <a:r>
              <a:rPr lang="en-US" altLang="en-US" sz="4800" b="1" i="1" u="sng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Transformation</a:t>
            </a:r>
            <a:r>
              <a:rPr lang="en-US" altLang="en-US" sz="4800" b="1" i="1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</a:t>
            </a: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Ro </a:t>
            </a: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12:1-2 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“present your bodies a living sacrifice, holy, acceptable unto God, which is your reasonable service. </a:t>
            </a:r>
          </a:p>
          <a:p>
            <a:pPr marL="782638" indent="-742950" algn="ctr">
              <a:spcBef>
                <a:spcPts val="0"/>
              </a:spcBef>
              <a:buAutoNum type="arabicPlain" startAt="2"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be not conformed to this world: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be ye transformed by the renewing of your mind,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ye may prove what is that 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agathos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beneficial)</a:t>
            </a:r>
            <a:endParaRPr lang="en-US" altLang="en-US" sz="40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acceptable,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euar’estos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fully agreeable, pleasing)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perfect,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telios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complete, mature, the goal)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God.” 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thelema</a:t>
            </a:r>
            <a:r>
              <a:rPr lang="en-US" altLang="en-US" sz="36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purpose, pleasure)  </a:t>
            </a:r>
            <a:endParaRPr lang="en-US" altLang="en-US" sz="40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endParaRPr lang="en-US" altLang="en-US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91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987BA4-7980-4BB2-8B20-23F64125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12420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Transformation?!? </a:t>
            </a:r>
          </a:p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10:24,25 </a:t>
            </a: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altLang="en-US" sz="48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disciple</a:t>
            </a: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 not above his master,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 the servant above his lord.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enough for the disciple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66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he be as his master</a:t>
            </a:r>
            <a:r>
              <a:rPr lang="en-US" altLang="en-US" sz="5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 servant as his lord.”</a:t>
            </a:r>
            <a:endParaRPr lang="en-US" altLang="en-US" sz="48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Disciple: </a:t>
            </a:r>
            <a:r>
              <a:rPr lang="el-GR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μαθητής</a:t>
            </a: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8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mathētēs</a:t>
            </a: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literally means a learner or pupil.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A40993-DEBE-4840-ADBD-AC8B4FF4FA81}"/>
              </a:ext>
            </a:extLst>
          </p:cNvPr>
          <p:cNvSpPr txBox="1"/>
          <p:nvPr/>
        </p:nvSpPr>
        <p:spPr>
          <a:xfrm>
            <a:off x="6553200" y="228600"/>
            <a:ext cx="64736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8" indent="0">
              <a:spcBef>
                <a:spcPts val="0"/>
              </a:spcBef>
              <a:buFont typeface="Lucida Grande" pitchFamily="-128" charset="0"/>
              <a:buNone/>
            </a:pPr>
            <a:r>
              <a:rPr lang="en-US" altLang="en-US" sz="6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What?</a:t>
            </a:r>
          </a:p>
        </p:txBody>
      </p:sp>
    </p:spTree>
    <p:extLst>
      <p:ext uri="{BB962C8B-B14F-4D97-AF65-F5344CB8AC3E}">
        <p14:creationId xmlns:p14="http://schemas.microsoft.com/office/powerpoint/2010/main" val="29504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ECBDE2-A2E4-4294-80F0-A8F29F629470}"/>
              </a:ext>
            </a:extLst>
          </p:cNvPr>
          <p:cNvSpPr txBox="1"/>
          <p:nvPr/>
        </p:nvSpPr>
        <p:spPr>
          <a:xfrm>
            <a:off x="76200" y="304800"/>
            <a:ext cx="119634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 This Was God’s Original Plan</a:t>
            </a:r>
            <a:r>
              <a:rPr lang="en-US" sz="4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32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Gen. 1:26</a:t>
            </a:r>
            <a:endParaRPr lang="en-US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4000" b="1" dirty="0">
                <a:solidFill>
                  <a:srgbClr val="FF0000"/>
                </a:solidFill>
                <a:effectLst/>
                <a:latin typeface="Invitation" pitchFamily="2" charset="0"/>
                <a:ea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us make man in </a:t>
            </a:r>
            <a:r>
              <a:rPr lang="en-US" sz="4000" b="1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image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our likeness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0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Not “God” But “</a:t>
            </a:r>
            <a:r>
              <a:rPr lang="en-US" sz="4400" b="1" i="1" u="sng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Godly</a:t>
            </a:r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(Like God) 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Pt 1:15,16</a:t>
            </a:r>
            <a:endPara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(1) Heb. 1:3 tells us that </a:t>
            </a:r>
            <a:r>
              <a:rPr lang="en-US" sz="40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is the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/>
                <a:latin typeface="Invitation" pitchFamily="2" charset="0"/>
                <a:ea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brightness   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his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glory,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express image 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his person”</a:t>
            </a:r>
            <a:endParaRPr lang="en-US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9100" marR="0" algn="l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4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Charaktēr</a:t>
            </a:r>
            <a:r>
              <a:rPr lang="en-US" sz="4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’: a replication, exact copy       </a:t>
            </a:r>
          </a:p>
          <a:p>
            <a:pPr marL="419100" marR="0" algn="l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(2) Jesus reveals the </a:t>
            </a:r>
            <a:r>
              <a:rPr lang="en-US" sz="4800" b="1" i="1" u="sng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en-US" sz="4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God! 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40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John 10:30 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“I and my Father are one.”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40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John 14:9 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“he that hath seen me hath seen the Father”   </a:t>
            </a:r>
            <a:endParaRPr lang="en-US" sz="12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48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ECBDE2-A2E4-4294-80F0-A8F29F629470}"/>
              </a:ext>
            </a:extLst>
          </p:cNvPr>
          <p:cNvSpPr txBox="1"/>
          <p:nvPr/>
        </p:nvSpPr>
        <p:spPr>
          <a:xfrm>
            <a:off x="76200" y="90203"/>
            <a:ext cx="11963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 Jesus revealed the </a:t>
            </a:r>
            <a:r>
              <a:rPr lang="en-US" sz="4400" b="1" i="1" u="sng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God! </a:t>
            </a:r>
            <a:endParaRPr lang="en-US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John 1:14 </a:t>
            </a:r>
            <a:r>
              <a:rPr lang="en-US" sz="4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Word was made flesh, and dwelt among us, (and we beheld his glory, the glory as of the only begotten of the Father,)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of grace and truth.”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46B3D-7525-433D-A428-D61F017D8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3733800"/>
            <a:ext cx="3124200" cy="312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59C8C-32E8-4FC1-8CD5-20BC5AF994BC}"/>
              </a:ext>
            </a:extLst>
          </p:cNvPr>
          <p:cNvSpPr txBox="1"/>
          <p:nvPr/>
        </p:nvSpPr>
        <p:spPr>
          <a:xfrm>
            <a:off x="152400" y="3403230"/>
            <a:ext cx="883920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image (in/through) us has been </a:t>
            </a:r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marred by sin…</a:t>
            </a:r>
          </a:p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can </a:t>
            </a:r>
            <a:r>
              <a:rPr lang="en-US" sz="5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restored</a:t>
            </a:r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us </a:t>
            </a: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Grace and Truth!  </a:t>
            </a:r>
          </a:p>
          <a:p>
            <a:pPr algn="ctr"/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(Eph. 2; Phil. 1:6; 2:13)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02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76200" y="1732515"/>
            <a:ext cx="9296400" cy="49530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Planed on Purpose! </a:t>
            </a:r>
          </a:p>
          <a:p>
            <a:pPr marL="39688" indent="0" algn="ctr">
              <a:buNone/>
            </a:pP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to make a Difference! </a:t>
            </a:r>
          </a:p>
          <a:p>
            <a:pPr marL="39688" indent="0" algn="ctr">
              <a:buNone/>
            </a:pPr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 for Significance! </a:t>
            </a:r>
          </a:p>
          <a:p>
            <a:pPr marL="39688" indent="0" algn="ctr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 1:26; Jer. 29:11;</a:t>
            </a:r>
          </a:p>
          <a:p>
            <a:pPr marL="39688" indent="0" algn="ctr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Jn 10:10; Rev 4:11)</a:t>
            </a:r>
            <a:endParaRPr lang="en-US" altLang="en-US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95525-2F16-444E-A42D-3B1852C1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2485"/>
            <a:ext cx="12420600" cy="1244600"/>
          </a:xfrm>
        </p:spPr>
        <p:txBody>
          <a:bodyPr/>
          <a:lstStyle/>
          <a:p>
            <a:r>
              <a:rPr lang="en-US" sz="7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knows that we’re: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917" y="228600"/>
            <a:ext cx="12115800" cy="3124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God Wants His Children To Grow Up To Become Like Him. 1 Peter 2:2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“As newborn babes, desire the sincere milk of the word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ye may grow thereby:” 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8F2AF-858B-441B-BF1C-E59775CAED0A}"/>
              </a:ext>
            </a:extLst>
          </p:cNvPr>
          <p:cNvSpPr txBox="1"/>
          <p:nvPr/>
        </p:nvSpPr>
        <p:spPr>
          <a:xfrm>
            <a:off x="76200" y="3173778"/>
            <a:ext cx="12115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AutoNum type="arabicParenBoth"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Babies are blessings; 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 5:12-13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“when for the time ye ought to be teachers, ye have need that one teach you again which be the first principles of the oracles of God; and are become such as have need of milk, and not of strong meat.   For every one that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useth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milk is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unskilful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word of righteousness: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F61E1-4E27-4E6B-9EC9-BA7CB4147F3D}"/>
              </a:ext>
            </a:extLst>
          </p:cNvPr>
          <p:cNvSpPr txBox="1"/>
          <p:nvPr/>
        </p:nvSpPr>
        <p:spPr>
          <a:xfrm>
            <a:off x="5486400" y="3173778"/>
            <a:ext cx="64156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they refuse to grow up! </a:t>
            </a:r>
            <a:endParaRPr lang="en-US" sz="40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764B8-586C-4532-B20A-9DD93ED459A7}"/>
              </a:ext>
            </a:extLst>
          </p:cNvPr>
          <p:cNvSpPr txBox="1"/>
          <p:nvPr/>
        </p:nvSpPr>
        <p:spPr>
          <a:xfrm>
            <a:off x="7620000" y="5913257"/>
            <a:ext cx="629155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is a babe!”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4825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3048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God Wants His Children To Grow Up.    </a:t>
            </a:r>
          </a:p>
          <a:p>
            <a:pPr marL="39688" indent="0" algn="ctr">
              <a:buNone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Pt. 3:18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“Grow in Grace and in the knowledge of our Lord and Savior Jesus Christ”</a:t>
            </a:r>
          </a:p>
          <a:p>
            <a:pPr marL="39688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He uses “all things” to accomplish this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Ro. 8:28,29 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51F6A2-52C8-40E1-AFC0-EBC877D6B237}"/>
              </a:ext>
            </a:extLst>
          </p:cNvPr>
          <p:cNvSpPr txBox="1"/>
          <p:nvPr/>
        </p:nvSpPr>
        <p:spPr>
          <a:xfrm>
            <a:off x="228600" y="3505200"/>
            <a:ext cx="1181100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we know that all things work together for good to them that love God, to them who are the called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his purpose.  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whom he did foreknow, he also did predestinate </a:t>
            </a:r>
          </a:p>
          <a:p>
            <a:pPr algn="ctr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be conformed to the image of his Son…”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3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12318083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This is the essence of the word “Christian”.</a:t>
            </a:r>
          </a:p>
          <a:p>
            <a:pPr marL="39688" indent="0" algn="ctr">
              <a:buNone/>
            </a:pPr>
            <a:r>
              <a:rPr lang="en-US" altLang="en-US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Christianos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’: a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follower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(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Jesus Christ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This is the goal of Discipleship!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Not knowledge, </a:t>
            </a:r>
            <a:r>
              <a:rPr lang="en-US" alt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en-US" sz="5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en-US" alt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FECDFC-01A2-497B-937F-BA6AAF05B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33" y="3450771"/>
            <a:ext cx="4595567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264DC3-5EEB-411D-A61B-84289B74E824}"/>
              </a:ext>
            </a:extLst>
          </p:cNvPr>
          <p:cNvSpPr txBox="1"/>
          <p:nvPr/>
        </p:nvSpPr>
        <p:spPr>
          <a:xfrm>
            <a:off x="100459" y="3243045"/>
            <a:ext cx="731795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Acts 11:26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whole year they assembled themselves with the church, </a:t>
            </a:r>
            <a:r>
              <a:rPr 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taught much people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 disciples were called Christians first in Antioch.” </a:t>
            </a:r>
            <a:b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28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199" y="152401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Great Plan involves your:</a:t>
            </a:r>
            <a:endParaRPr lang="en-US" altLang="en-US" sz="8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194197" y="1605171"/>
            <a:ext cx="1180360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Salvation: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</a:t>
            </a:r>
            <a:r>
              <a:rPr lang="en-US" sz="4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gospel!” </a:t>
            </a: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Restoration of A Personal Relationship with Him. </a:t>
            </a:r>
            <a:endParaRPr lang="en-US" sz="4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Baptism: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identification and Association with   </a:t>
            </a:r>
          </a:p>
          <a:p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Him and His church.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Discipleship: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Orientation/Education to enable </a:t>
            </a:r>
          </a:p>
          <a:p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you to grow (Transformation) </a:t>
            </a:r>
          </a:p>
          <a:p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“into the image of His son”  </a:t>
            </a:r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(Romans 8:29)</a:t>
            </a:r>
          </a:p>
        </p:txBody>
      </p:sp>
    </p:spTree>
    <p:extLst>
      <p:ext uri="{BB962C8B-B14F-4D97-AF65-F5344CB8AC3E}">
        <p14:creationId xmlns:p14="http://schemas.microsoft.com/office/powerpoint/2010/main" val="2491954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"/>
            <a:ext cx="12318083" cy="6248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does a Mature Christian look (act) like?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/ She Acts like Jesus!  </a:t>
            </a:r>
          </a:p>
          <a:p>
            <a:pPr marL="782638" indent="-742950" algn="ctr">
              <a:buAutoNum type="arabicParenR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a lifelong Process called “Discipleship.”  </a:t>
            </a:r>
            <a:r>
              <a:rPr lang="en-US" alt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Mathētēs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’:  A learner, follower!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 as it takes years for a child to develop the characteristics (and character) of their parents,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takes time, training, and tenacity to develop 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qualities of Christ.</a:t>
            </a:r>
          </a:p>
          <a:p>
            <a:pPr marL="39688" indent="0" algn="ctr"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76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12318083" cy="6248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Conclusion: Discipleship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	This is the 3rd part of the Great Commission:  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 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 to observe all things </a:t>
            </a:r>
          </a:p>
          <a:p>
            <a:pPr marL="39688" indent="0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whatsoever I have commanded you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 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part of God’s “Co-Mission”  (Mt 11:28-30)</a:t>
            </a:r>
          </a:p>
          <a:p>
            <a:pPr marL="39688" indent="0" algn="ctr"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“take my yoke upon you and learn of me”</a:t>
            </a:r>
          </a:p>
          <a:p>
            <a:pPr marL="39688" indent="0" algn="ctr"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76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2" y="26299"/>
            <a:ext cx="12318083" cy="6248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Conclusion: Discipleship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This is what “abiding in Christ” is all about!</a:t>
            </a:r>
          </a:p>
          <a:p>
            <a:pPr marL="39688" indent="0" algn="ctr">
              <a:buNone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 15:1-4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am the true vine, and my Father is the husbandman. </a:t>
            </a:r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Every branch in me that </a:t>
            </a:r>
            <a:r>
              <a:rPr lang="en-US" alt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beareth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not fruit he taketh away: and every branch that </a:t>
            </a:r>
            <a:r>
              <a:rPr lang="en-US" alt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beareth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fruit, he </a:t>
            </a:r>
            <a:r>
              <a:rPr lang="en-US" alt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purgeth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it, that it may bring forth more fruit. </a:t>
            </a:r>
          </a:p>
          <a:p>
            <a:pPr marL="39688" indent="0" algn="ctr">
              <a:buNone/>
            </a:pPr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ye are clean </a:t>
            </a:r>
            <a:r>
              <a:rPr lang="en-US" alt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 the word 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 have spoken unto you.</a:t>
            </a:r>
          </a:p>
          <a:p>
            <a:pPr marL="39688" indent="0" algn="ctr">
              <a:buNone/>
            </a:pP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Abide in me, and I in you. As the branch cannot bear fruit of itself, except it abide in the vine; 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more can ye, except ye abide in me.” </a:t>
            </a:r>
          </a:p>
          <a:p>
            <a:pPr marL="39688" indent="0" algn="ctr">
              <a:buNone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95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2" y="26299"/>
            <a:ext cx="12318083" cy="6248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Conclusion: Discipleship</a:t>
            </a:r>
          </a:p>
          <a:p>
            <a:pPr marL="39688" indent="0" algn="ctr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Abiding in Christ allows the “Fruit of the Spirit” </a:t>
            </a:r>
          </a:p>
          <a:p>
            <a:pPr marL="39688" indent="0" algn="ctr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develop in our lives!</a:t>
            </a:r>
          </a:p>
          <a:p>
            <a:pPr marL="39688" indent="0" algn="ctr">
              <a:buNone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 5:22-24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“But the fruit of the Spirit is love, joy, peace, longsuffering, gentleness, goodness, faith, 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Meekness, temperance: 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against such there is no law. 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they that are Christ's have crucified the flesh with the affections and lusts.”</a:t>
            </a:r>
            <a:endParaRPr lang="en-US" alt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50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12318083" cy="6248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Salvation         Baptism        Discipleship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Restoration + Association + Transformation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The results (fruit) of discipleship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(maturity)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ultimately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Reproduction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 15:16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have chosen you, </a:t>
            </a:r>
            <a:r>
              <a:rPr lang="en-US" alt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ordained you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9688" indent="0" algn="ctr">
              <a:buNone/>
            </a:pPr>
            <a:r>
              <a:rPr lang="el-GR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en-US" sz="48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ίθημι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8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tithēmi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to place and appoint</a:t>
            </a:r>
          </a:p>
          <a:p>
            <a:pPr marL="39688" indent="0" algn="ctr"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ye should go and bring forth fruit,</a:t>
            </a:r>
          </a:p>
          <a:p>
            <a:pPr marL="39688" indent="0" algn="ctr"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that your fruit should remain!”</a:t>
            </a:r>
            <a:endParaRPr lang="en-US" alt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41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499" y="1269533"/>
            <a:ext cx="12074001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“thief” using to distract you from  God’s Great plan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your life?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381000" y="2895600"/>
            <a:ext cx="1203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Pride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Pressure/Persecution?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Preoccupation?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Misaligned Priorities?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Passivity?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247FD5-AF74-433D-812D-3302FF2AF6FE}"/>
              </a:ext>
            </a:extLst>
          </p:cNvPr>
          <p:cNvSpPr txBox="1"/>
          <p:nvPr/>
        </p:nvSpPr>
        <p:spPr>
          <a:xfrm>
            <a:off x="381000" y="0"/>
            <a:ext cx="11693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thief comes to destroy, kill, and steal.”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 10:10a and Mt. 13:19-23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AFE52-6092-4679-8398-969D504C23FF}"/>
              </a:ext>
            </a:extLst>
          </p:cNvPr>
          <p:cNvSpPr txBox="1"/>
          <p:nvPr/>
        </p:nvSpPr>
        <p:spPr>
          <a:xfrm>
            <a:off x="332105" y="5842337"/>
            <a:ext cx="11616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distracts in order to destroy!</a:t>
            </a:r>
          </a:p>
        </p:txBody>
      </p:sp>
    </p:spTree>
    <p:extLst>
      <p:ext uri="{BB962C8B-B14F-4D97-AF65-F5344CB8AC3E}">
        <p14:creationId xmlns:p14="http://schemas.microsoft.com/office/powerpoint/2010/main" val="371341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he seeks to sidetrack us from finding and pursuing the path that will lead to God’s Purposes &amp; Peace.</a:t>
            </a:r>
          </a:p>
          <a:p>
            <a:pPr marL="39688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the essence of Sin! 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(Contrast Pr. 14:12 &amp; Ps.16:11)</a:t>
            </a: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See also 1 Jn 4:4; 5:4 </a:t>
            </a:r>
          </a:p>
          <a:p>
            <a:pPr marL="39688" indent="0" algn="ctr">
              <a:buNone/>
            </a:pPr>
            <a:endParaRPr lang="en-US" altLang="en-US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79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-152769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-152400" y="1904119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“My sheep hear my voice, </a:t>
            </a:r>
          </a:p>
          <a:p>
            <a:pPr algn="ctr"/>
            <a:r>
              <a:rPr lang="en-US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know them,</a:t>
            </a:r>
          </a:p>
          <a:p>
            <a:pPr algn="ctr"/>
            <a:r>
              <a:rPr lang="en-US" sz="7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they follow me!</a:t>
            </a:r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 10:27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D5C51-4930-46B1-B684-1A0050D047F5}"/>
              </a:ext>
            </a:extLst>
          </p:cNvPr>
          <p:cNvSpPr txBox="1"/>
          <p:nvPr/>
        </p:nvSpPr>
        <p:spPr>
          <a:xfrm>
            <a:off x="194199" y="152400"/>
            <a:ext cx="11693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am come that they might have life,</a:t>
            </a:r>
          </a:p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that more abundantly.”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Jn. 10:10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53734-83FE-4F25-B5A7-B92843D0BA10}"/>
              </a:ext>
            </a:extLst>
          </p:cNvPr>
          <p:cNvSpPr txBox="1"/>
          <p:nvPr/>
        </p:nvSpPr>
        <p:spPr>
          <a:xfrm>
            <a:off x="34391" y="4930325"/>
            <a:ext cx="12268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18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-152769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D5C51-4930-46B1-B684-1A0050D047F5}"/>
              </a:ext>
            </a:extLst>
          </p:cNvPr>
          <p:cNvSpPr txBox="1"/>
          <p:nvPr/>
        </p:nvSpPr>
        <p:spPr>
          <a:xfrm>
            <a:off x="0" y="-178394"/>
            <a:ext cx="11693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“My sheep hear my voice…</a:t>
            </a:r>
          </a:p>
          <a:p>
            <a:pPr algn="ctr"/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follow me!” 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Jn. 10:10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53734-83FE-4F25-B5A7-B92843D0BA10}"/>
              </a:ext>
            </a:extLst>
          </p:cNvPr>
          <p:cNvSpPr txBox="1"/>
          <p:nvPr/>
        </p:nvSpPr>
        <p:spPr>
          <a:xfrm>
            <a:off x="23602" y="1799670"/>
            <a:ext cx="122682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purpose to learn to listen for 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and to His Voice?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Jn 10:27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purpose to “Follow Him?”  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Pr. 3:5,6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purpose to help others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do the same?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 Tim. 2:1,2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54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 uses “sin” to distract us from God’s goals (usually by pursuing our own). </a:t>
            </a:r>
          </a:p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often fueled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Callousness (Hardness)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13:19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Conflict  (Pressure/Persecution)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13:20-21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Contamination/Clutter 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13:22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Carelessness/ Complacency  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(Acts 24:25; 1 Pt 5:8) </a:t>
            </a:r>
          </a:p>
          <a:p>
            <a:pPr marL="39688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priorities are just not important to us! 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endParaRPr lang="en-US" altLang="en-US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3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purposes revealed in the Great Commandment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(Mt. 22:36-40)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remind us: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We’re planned for God’s </a:t>
            </a:r>
            <a:r>
              <a:rPr lang="en-US" altLang="en-US" sz="5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Pleasure.   </a:t>
            </a:r>
            <a:r>
              <a:rPr lang="en-US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Loving Relationship with God / Worship) 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 4:11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We’re formed for </a:t>
            </a:r>
            <a:r>
              <a:rPr lang="en-US" altLang="en-US" sz="5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Fellowship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(Loving Relationship with others)  </a:t>
            </a:r>
            <a:r>
              <a:rPr lang="en-US" alt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 1</a:t>
            </a:r>
          </a:p>
          <a:p>
            <a:pPr marL="39688" indent="0" algn="ctr">
              <a:buNone/>
            </a:pPr>
            <a:endParaRPr lang="en-US" altLang="en-US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0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C3B109B-2B0C-4BAD-8D47-781379C86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64" y="1295400"/>
            <a:ext cx="1203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buFont typeface="Lucida Grande" pitchFamily="-128" charset="0"/>
              <a:buNone/>
            </a:pPr>
            <a:r>
              <a:rPr lang="en-US" altLang="en-US" sz="5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Salvation:</a:t>
            </a: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Mt 28:19</a:t>
            </a:r>
          </a:p>
          <a:p>
            <a:pPr marL="39688" indent="0" algn="ctr"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“Go and teach all nations”</a:t>
            </a:r>
          </a:p>
          <a:p>
            <a:pPr marL="39688" indent="0" algn="ctr"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“Go into all the world and Preach the gospel”   </a:t>
            </a:r>
            <a:r>
              <a:rPr lang="en-US" altLang="en-US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Mk16:15</a:t>
            </a:r>
          </a:p>
          <a:p>
            <a:pPr marL="39688" indent="0">
              <a:buFont typeface="Lucida Grande" pitchFamily="-128" charset="0"/>
              <a:buNone/>
            </a:pPr>
            <a:r>
              <a:rPr lang="en-US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Remember Zacchaeus?</a:t>
            </a:r>
          </a:p>
          <a:p>
            <a:pPr marL="39688" indent="0">
              <a:buFont typeface="Lucida Grande" pitchFamily="-128" charset="0"/>
              <a:buNone/>
            </a:pPr>
            <a:r>
              <a:rPr lang="en-US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19:9-10 </a:t>
            </a:r>
            <a:r>
              <a:rPr lang="en-US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day is salvation come </a:t>
            </a:r>
          </a:p>
          <a:p>
            <a:pPr marL="39688" indent="0"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…For the Son of man is come to seek </a:t>
            </a:r>
          </a:p>
          <a:p>
            <a:pPr marL="39688" indent="0">
              <a:buFont typeface="Lucida Grande" pitchFamily="-128" charset="0"/>
              <a:buNone/>
            </a:pPr>
            <a:r>
              <a:rPr lang="en-US" altLang="en-US" sz="4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to save</a:t>
            </a:r>
            <a:endParaRPr lang="en-US" altLang="en-US" sz="4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When Jesus Runs After Zacchaeus | Zoy Sauce Etc">
            <a:extLst>
              <a:ext uri="{FF2B5EF4-FFF2-40B4-BE49-F238E27FC236}">
                <a16:creationId xmlns:a16="http://schemas.microsoft.com/office/drawing/2014/main" id="{9933A35E-DF34-4964-A300-206B0DB85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3505198"/>
            <a:ext cx="2543176" cy="339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0BA00A-CA79-4F98-B4E8-834D0A98223A}"/>
              </a:ext>
            </a:extLst>
          </p:cNvPr>
          <p:cNvSpPr txBox="1"/>
          <p:nvPr/>
        </p:nvSpPr>
        <p:spPr>
          <a:xfrm>
            <a:off x="2830667" y="5700184"/>
            <a:ext cx="62497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5400" b="1" i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which was lost</a:t>
            </a:r>
            <a:r>
              <a:rPr lang="en-US" altLang="en-US" sz="5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US" sz="5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FB37323-067D-49E3-B39D-A602847C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2309465"/>
            <a:ext cx="3426348" cy="458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B57FC6AC-1354-4ADE-8ADA-204F5B3F0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135" y="0"/>
            <a:ext cx="11506200" cy="13716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Great Commission reveals that God’s Great Plan involves our:</a:t>
            </a:r>
          </a:p>
        </p:txBody>
      </p:sp>
    </p:spTree>
    <p:extLst>
      <p:ext uri="{BB962C8B-B14F-4D97-AF65-F5344CB8AC3E}">
        <p14:creationId xmlns:p14="http://schemas.microsoft.com/office/powerpoint/2010/main" val="315365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39854D0-6E67-47D8-AA15-B7AA51181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12039600" cy="192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buFont typeface="Lucida Grande" pitchFamily="-128" charset="0"/>
              <a:buNone/>
            </a:pPr>
            <a:r>
              <a:rPr lang="en-US" altLang="en-US" sz="6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Salvation:</a:t>
            </a:r>
            <a:r>
              <a:rPr lang="en-US" altLang="en-US" sz="6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Establishes a relationship with God. 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 1:12</a:t>
            </a:r>
            <a:endParaRPr lang="en-US" altLang="en-US" sz="4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r>
              <a:rPr lang="en-US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many as received him, to them gave he power to become the sons of God”</a:t>
            </a:r>
          </a:p>
          <a:p>
            <a:pPr marL="39688" indent="0"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 6:18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will be a Father unto you, and ye shall be      </a:t>
            </a:r>
          </a:p>
          <a:p>
            <a:pPr marL="39688" indent="0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my sons and daughters, saith the Lord Almighty.” </a:t>
            </a:r>
            <a:b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Font typeface="Lucida Grande" pitchFamily="-128" charset="0"/>
              <a:buNone/>
            </a:pPr>
            <a:endParaRPr lang="en-US" altLang="en-US" sz="4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Font typeface="Lucida Grande" pitchFamily="-128" charset="0"/>
              <a:buNone/>
            </a:pPr>
            <a:endParaRPr lang="en-US" altLang="en-US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16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1FCD42D-666C-4216-B454-6198A9DCD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12039600" cy="185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7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2pPr>
            <a:lvl3pPr marL="1131888" indent="-228600" algn="l" rtl="0" fontAlgn="base">
              <a:spcBef>
                <a:spcPts val="600"/>
              </a:spcBef>
              <a:spcAft>
                <a:spcPct val="0"/>
              </a:spcAft>
              <a:buSzPct val="100000"/>
              <a:buFont typeface="Lucida Grande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3pPr>
            <a:lvl4pPr marL="1589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4pPr>
            <a:lvl5pPr marL="20462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SzPct val="100000"/>
              <a:buFont typeface="Lucida Grande" pitchFamily="-128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charset="0"/>
              </a:defRPr>
            </a:lvl9pPr>
          </a:lstStyle>
          <a:p>
            <a:pPr marL="39688" indent="0">
              <a:buFont typeface="Lucida Grande" pitchFamily="-128" charset="0"/>
              <a:buNone/>
            </a:pPr>
            <a:r>
              <a:rPr lang="en-US" altLang="en-US" sz="6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Salvation:</a:t>
            </a:r>
            <a:r>
              <a:rPr lang="en-US" altLang="en-US" sz="6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Enables the power/presence of God’s Spirit </a:t>
            </a:r>
          </a:p>
          <a:p>
            <a:pPr marL="39688" indent="0">
              <a:buFont typeface="Lucida Grande" pitchFamily="-128" charset="0"/>
              <a:buNone/>
            </a:pPr>
            <a:r>
              <a:rPr lang="en-US" altLang="en-US" sz="6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4B6EB1-773C-4EB7-96BF-595499C82C30}"/>
              </a:ext>
            </a:extLst>
          </p:cNvPr>
          <p:cNvSpPr/>
          <p:nvPr/>
        </p:nvSpPr>
        <p:spPr>
          <a:xfrm>
            <a:off x="76200" y="2157240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 4:6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“because ye are sons,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hath sent forth the Spirit of his Son into your hearts,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crying, Abba, Father.” </a:t>
            </a:r>
          </a:p>
          <a:p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34D49E-5AEC-4C92-AAB2-0DD2A51BEC3D}"/>
              </a:ext>
            </a:extLst>
          </p:cNvPr>
          <p:cNvSpPr txBox="1"/>
          <p:nvPr/>
        </p:nvSpPr>
        <p:spPr>
          <a:xfrm>
            <a:off x="228600" y="3657600"/>
            <a:ext cx="11582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Jn 4:4 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“Greater is He that is in you,</a:t>
            </a:r>
          </a:p>
          <a:p>
            <a:pPr algn="ctr"/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 he that is in the world”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9EBFE2-6071-4A56-8886-7493517D52B1}"/>
              </a:ext>
            </a:extLst>
          </p:cNvPr>
          <p:cNvSpPr txBox="1"/>
          <p:nvPr/>
        </p:nvSpPr>
        <p:spPr>
          <a:xfrm>
            <a:off x="304800" y="5610118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Salvation </a:t>
            </a:r>
            <a:r>
              <a:rPr 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5400" b="1" i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Restoration</a:t>
            </a:r>
            <a:r>
              <a:rPr 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Col. 1:13; Eph. 2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61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52560"/>
            <a:ext cx="11506200" cy="13716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>
                <a:solidFill>
                  <a:schemeClr val="bg1"/>
                </a:solidFill>
              </a:rPr>
              <a:t>God’s Great Commission reveals His Great Plan!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12039600" cy="49530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 Baptism: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baptizing them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name   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of the Father,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Son, and Holy Spirit”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28:19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baptizo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is used in every reference!  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(89 times)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“To immerse, make fully Wet.” </a:t>
            </a:r>
          </a:p>
          <a:p>
            <a:pPr marL="39688" indent="0">
              <a:spcBef>
                <a:spcPts val="180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“Sprinkle” (</a:t>
            </a:r>
            <a:r>
              <a:rPr lang="en-US" alt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rhantizo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or  “Poured” (</a:t>
            </a:r>
            <a:r>
              <a:rPr lang="en-US" alt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ekche’ō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never used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scripture of baptism.</a:t>
            </a:r>
          </a:p>
          <a:p>
            <a:pPr marL="39688" indent="0">
              <a:spcBef>
                <a:spcPts val="0"/>
              </a:spcBef>
              <a:buNone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8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870</TotalTime>
  <Pages>0</Pages>
  <Words>2203</Words>
  <Characters>0</Characters>
  <Application>Microsoft Office PowerPoint</Application>
  <PresentationFormat>Widescreen</PresentationFormat>
  <Lines>0</Lines>
  <Paragraphs>212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Georgia</vt:lpstr>
      <vt:lpstr>Invitation</vt:lpstr>
      <vt:lpstr>Lucida Grande</vt:lpstr>
      <vt:lpstr>Times New Roman</vt:lpstr>
      <vt:lpstr>Wingdings</vt:lpstr>
      <vt:lpstr>Welcome</vt:lpstr>
      <vt:lpstr>Default Design</vt:lpstr>
      <vt:lpstr>Default Design</vt:lpstr>
      <vt:lpstr>God’s Great Plan for His People. Jer. 29:11; Mt. 29:18-20</vt:lpstr>
      <vt:lpstr>Satan knows that we’re:</vt:lpstr>
      <vt:lpstr>PowerPoint Presentation</vt:lpstr>
      <vt:lpstr>PowerPoint Presentation</vt:lpstr>
      <vt:lpstr>PowerPoint Presentation</vt:lpstr>
      <vt:lpstr>God’s Great Commission reveals that God’s Great Plan involves our:</vt:lpstr>
      <vt:lpstr>PowerPoint Presentation</vt:lpstr>
      <vt:lpstr>PowerPoint Presentation</vt:lpstr>
      <vt:lpstr>God’s Great Commission reveals His Great Plan!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Admin</cp:lastModifiedBy>
  <cp:revision>49</cp:revision>
  <dcterms:created xsi:type="dcterms:W3CDTF">2014-12-03T16:28:41Z</dcterms:created>
  <dcterms:modified xsi:type="dcterms:W3CDTF">2020-08-27T20:37:50Z</dcterms:modified>
</cp:coreProperties>
</file>