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6" r:id="rId2"/>
  </p:sldMasterIdLst>
  <p:notesMasterIdLst>
    <p:notesMasterId r:id="rId26"/>
  </p:notesMasterIdLst>
  <p:sldIdLst>
    <p:sldId id="345" r:id="rId3"/>
    <p:sldId id="318" r:id="rId4"/>
    <p:sldId id="347" r:id="rId5"/>
    <p:sldId id="346" r:id="rId6"/>
    <p:sldId id="344" r:id="rId7"/>
    <p:sldId id="349" r:id="rId8"/>
    <p:sldId id="350" r:id="rId9"/>
    <p:sldId id="351" r:id="rId10"/>
    <p:sldId id="353" r:id="rId11"/>
    <p:sldId id="348" r:id="rId12"/>
    <p:sldId id="355" r:id="rId13"/>
    <p:sldId id="356" r:id="rId14"/>
    <p:sldId id="358" r:id="rId15"/>
    <p:sldId id="360" r:id="rId16"/>
    <p:sldId id="361" r:id="rId17"/>
    <p:sldId id="363" r:id="rId18"/>
    <p:sldId id="366" r:id="rId19"/>
    <p:sldId id="365" r:id="rId20"/>
    <p:sldId id="367" r:id="rId21"/>
    <p:sldId id="368" r:id="rId22"/>
    <p:sldId id="369" r:id="rId23"/>
    <p:sldId id="370" r:id="rId24"/>
    <p:sldId id="260" r:id="rId25"/>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17" autoAdjust="0"/>
    <p:restoredTop sz="90929"/>
  </p:normalViewPr>
  <p:slideViewPr>
    <p:cSldViewPr>
      <p:cViewPr varScale="1">
        <p:scale>
          <a:sx n="54" d="100"/>
          <a:sy n="54" d="100"/>
        </p:scale>
        <p:origin x="108" y="141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33862-1792-4B02-A424-98975144B7AD}" type="datetimeFigureOut">
              <a:rPr lang="en-US" smtClean="0"/>
              <a:t>5/18/2017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640C2A-D3EF-4E79-BF62-0893C0A52069}" type="slidenum">
              <a:rPr lang="en-US" smtClean="0"/>
              <a:t>‹#›</a:t>
            </a:fld>
            <a:endParaRPr lang="en-US"/>
          </a:p>
        </p:txBody>
      </p:sp>
    </p:spTree>
    <p:extLst>
      <p:ext uri="{BB962C8B-B14F-4D97-AF65-F5344CB8AC3E}">
        <p14:creationId xmlns:p14="http://schemas.microsoft.com/office/powerpoint/2010/main" val="258854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1</a:t>
            </a:fld>
            <a:endParaRPr lang="en-US"/>
          </a:p>
        </p:txBody>
      </p:sp>
    </p:spTree>
    <p:extLst>
      <p:ext uri="{BB962C8B-B14F-4D97-AF65-F5344CB8AC3E}">
        <p14:creationId xmlns:p14="http://schemas.microsoft.com/office/powerpoint/2010/main" val="3074473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10</a:t>
            </a:fld>
            <a:endParaRPr lang="en-US"/>
          </a:p>
        </p:txBody>
      </p:sp>
    </p:spTree>
    <p:extLst>
      <p:ext uri="{BB962C8B-B14F-4D97-AF65-F5344CB8AC3E}">
        <p14:creationId xmlns:p14="http://schemas.microsoft.com/office/powerpoint/2010/main" val="2244263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11</a:t>
            </a:fld>
            <a:endParaRPr lang="en-US"/>
          </a:p>
        </p:txBody>
      </p:sp>
    </p:spTree>
    <p:extLst>
      <p:ext uri="{BB962C8B-B14F-4D97-AF65-F5344CB8AC3E}">
        <p14:creationId xmlns:p14="http://schemas.microsoft.com/office/powerpoint/2010/main" val="540177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12</a:t>
            </a:fld>
            <a:endParaRPr lang="en-US"/>
          </a:p>
        </p:txBody>
      </p:sp>
    </p:spTree>
    <p:extLst>
      <p:ext uri="{BB962C8B-B14F-4D97-AF65-F5344CB8AC3E}">
        <p14:creationId xmlns:p14="http://schemas.microsoft.com/office/powerpoint/2010/main" val="3213818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13</a:t>
            </a:fld>
            <a:endParaRPr lang="en-US"/>
          </a:p>
        </p:txBody>
      </p:sp>
    </p:spTree>
    <p:extLst>
      <p:ext uri="{BB962C8B-B14F-4D97-AF65-F5344CB8AC3E}">
        <p14:creationId xmlns:p14="http://schemas.microsoft.com/office/powerpoint/2010/main" val="1395743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14</a:t>
            </a:fld>
            <a:endParaRPr lang="en-US"/>
          </a:p>
        </p:txBody>
      </p:sp>
    </p:spTree>
    <p:extLst>
      <p:ext uri="{BB962C8B-B14F-4D97-AF65-F5344CB8AC3E}">
        <p14:creationId xmlns:p14="http://schemas.microsoft.com/office/powerpoint/2010/main" val="4075604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15</a:t>
            </a:fld>
            <a:endParaRPr lang="en-US"/>
          </a:p>
        </p:txBody>
      </p:sp>
    </p:spTree>
    <p:extLst>
      <p:ext uri="{BB962C8B-B14F-4D97-AF65-F5344CB8AC3E}">
        <p14:creationId xmlns:p14="http://schemas.microsoft.com/office/powerpoint/2010/main" val="2731538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16</a:t>
            </a:fld>
            <a:endParaRPr lang="en-US"/>
          </a:p>
        </p:txBody>
      </p:sp>
    </p:spTree>
    <p:extLst>
      <p:ext uri="{BB962C8B-B14F-4D97-AF65-F5344CB8AC3E}">
        <p14:creationId xmlns:p14="http://schemas.microsoft.com/office/powerpoint/2010/main" val="2378466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17</a:t>
            </a:fld>
            <a:endParaRPr lang="en-US"/>
          </a:p>
        </p:txBody>
      </p:sp>
    </p:spTree>
    <p:extLst>
      <p:ext uri="{BB962C8B-B14F-4D97-AF65-F5344CB8AC3E}">
        <p14:creationId xmlns:p14="http://schemas.microsoft.com/office/powerpoint/2010/main" val="2903226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18</a:t>
            </a:fld>
            <a:endParaRPr lang="en-US"/>
          </a:p>
        </p:txBody>
      </p:sp>
    </p:spTree>
    <p:extLst>
      <p:ext uri="{BB962C8B-B14F-4D97-AF65-F5344CB8AC3E}">
        <p14:creationId xmlns:p14="http://schemas.microsoft.com/office/powerpoint/2010/main" val="1123854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19</a:t>
            </a:fld>
            <a:endParaRPr lang="en-US"/>
          </a:p>
        </p:txBody>
      </p:sp>
    </p:spTree>
    <p:extLst>
      <p:ext uri="{BB962C8B-B14F-4D97-AF65-F5344CB8AC3E}">
        <p14:creationId xmlns:p14="http://schemas.microsoft.com/office/powerpoint/2010/main" val="342880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2</a:t>
            </a:fld>
            <a:endParaRPr lang="en-US"/>
          </a:p>
        </p:txBody>
      </p:sp>
    </p:spTree>
    <p:extLst>
      <p:ext uri="{BB962C8B-B14F-4D97-AF65-F5344CB8AC3E}">
        <p14:creationId xmlns:p14="http://schemas.microsoft.com/office/powerpoint/2010/main" val="2746728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20</a:t>
            </a:fld>
            <a:endParaRPr lang="en-US"/>
          </a:p>
        </p:txBody>
      </p:sp>
    </p:spTree>
    <p:extLst>
      <p:ext uri="{BB962C8B-B14F-4D97-AF65-F5344CB8AC3E}">
        <p14:creationId xmlns:p14="http://schemas.microsoft.com/office/powerpoint/2010/main" val="2949782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21</a:t>
            </a:fld>
            <a:endParaRPr lang="en-US"/>
          </a:p>
        </p:txBody>
      </p:sp>
    </p:spTree>
    <p:extLst>
      <p:ext uri="{BB962C8B-B14F-4D97-AF65-F5344CB8AC3E}">
        <p14:creationId xmlns:p14="http://schemas.microsoft.com/office/powerpoint/2010/main" val="1178408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22</a:t>
            </a:fld>
            <a:endParaRPr lang="en-US"/>
          </a:p>
        </p:txBody>
      </p:sp>
    </p:spTree>
    <p:extLst>
      <p:ext uri="{BB962C8B-B14F-4D97-AF65-F5344CB8AC3E}">
        <p14:creationId xmlns:p14="http://schemas.microsoft.com/office/powerpoint/2010/main" val="4024782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3</a:t>
            </a:fld>
            <a:endParaRPr lang="en-US"/>
          </a:p>
        </p:txBody>
      </p:sp>
    </p:spTree>
    <p:extLst>
      <p:ext uri="{BB962C8B-B14F-4D97-AF65-F5344CB8AC3E}">
        <p14:creationId xmlns:p14="http://schemas.microsoft.com/office/powerpoint/2010/main" val="380365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4</a:t>
            </a:fld>
            <a:endParaRPr lang="en-US"/>
          </a:p>
        </p:txBody>
      </p:sp>
    </p:spTree>
    <p:extLst>
      <p:ext uri="{BB962C8B-B14F-4D97-AF65-F5344CB8AC3E}">
        <p14:creationId xmlns:p14="http://schemas.microsoft.com/office/powerpoint/2010/main" val="351058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5</a:t>
            </a:fld>
            <a:endParaRPr lang="en-US"/>
          </a:p>
        </p:txBody>
      </p:sp>
    </p:spTree>
    <p:extLst>
      <p:ext uri="{BB962C8B-B14F-4D97-AF65-F5344CB8AC3E}">
        <p14:creationId xmlns:p14="http://schemas.microsoft.com/office/powerpoint/2010/main" val="1112584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6</a:t>
            </a:fld>
            <a:endParaRPr lang="en-US"/>
          </a:p>
        </p:txBody>
      </p:sp>
    </p:spTree>
    <p:extLst>
      <p:ext uri="{BB962C8B-B14F-4D97-AF65-F5344CB8AC3E}">
        <p14:creationId xmlns:p14="http://schemas.microsoft.com/office/powerpoint/2010/main" val="948073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7</a:t>
            </a:fld>
            <a:endParaRPr lang="en-US"/>
          </a:p>
        </p:txBody>
      </p:sp>
    </p:spTree>
    <p:extLst>
      <p:ext uri="{BB962C8B-B14F-4D97-AF65-F5344CB8AC3E}">
        <p14:creationId xmlns:p14="http://schemas.microsoft.com/office/powerpoint/2010/main" val="3155315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8</a:t>
            </a:fld>
            <a:endParaRPr lang="en-US"/>
          </a:p>
        </p:txBody>
      </p:sp>
    </p:spTree>
    <p:extLst>
      <p:ext uri="{BB962C8B-B14F-4D97-AF65-F5344CB8AC3E}">
        <p14:creationId xmlns:p14="http://schemas.microsoft.com/office/powerpoint/2010/main" val="3401267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40C2A-D3EF-4E79-BF62-0893C0A52069}" type="slidenum">
              <a:rPr lang="en-US" smtClean="0"/>
              <a:t>9</a:t>
            </a:fld>
            <a:endParaRPr lang="en-US"/>
          </a:p>
        </p:txBody>
      </p:sp>
    </p:spTree>
    <p:extLst>
      <p:ext uri="{BB962C8B-B14F-4D97-AF65-F5344CB8AC3E}">
        <p14:creationId xmlns:p14="http://schemas.microsoft.com/office/powerpoint/2010/main" val="2890582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5313" y="375048"/>
            <a:ext cx="11049000" cy="964406"/>
          </a:xfrm>
        </p:spPr>
        <p:txBody>
          <a:bodyPr/>
          <a:lstStyle/>
          <a:p>
            <a:r>
              <a:rPr lang="en-US"/>
              <a:t>Click to edit Master title style</a:t>
            </a:r>
          </a:p>
        </p:txBody>
      </p:sp>
      <p:sp>
        <p:nvSpPr>
          <p:cNvPr id="3" name="Content Placeholder 2"/>
          <p:cNvSpPr>
            <a:spLocks noGrp="1"/>
          </p:cNvSpPr>
          <p:nvPr>
            <p:ph idx="1"/>
          </p:nvPr>
        </p:nvSpPr>
        <p:spPr>
          <a:xfrm>
            <a:off x="610196" y="1600647"/>
            <a:ext cx="10971609" cy="4882307"/>
          </a:xfrm>
          <a:prstGeom prst="rect">
            <a:avLst/>
          </a:prstGeom>
        </p:spPr>
        <p:txBody>
          <a:bodyPr vert="horz"/>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00854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B0F50C-BF2E-44D9-A587-E28894C8B6D8}" type="datetimeFigureOut">
              <a:rPr lang="en-US" smtClean="0">
                <a:solidFill>
                  <a:prstClr val="black">
                    <a:tint val="75000"/>
                  </a:prstClr>
                </a:solidFill>
              </a:rPr>
              <a:pPr>
                <a:defRPr/>
              </a:pPr>
              <a:t>5/18/2017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70D9888-E6A9-4B4A-8FCF-BF3DA87C54E1}" type="slidenum">
              <a:rPr lang="en-US" altLang="en-US" smtClean="0">
                <a:cs typeface="Arial" panose="020B0604020202020204" pitchFamily="34" charset="0"/>
              </a:rPr>
              <a:pPr/>
              <a:t>‹#›</a:t>
            </a:fld>
            <a:endParaRPr lang="en-US" altLang="en-US">
              <a:cs typeface="Arial" panose="020B0604020202020204" pitchFamily="34" charset="0"/>
            </a:endParaRPr>
          </a:p>
        </p:txBody>
      </p:sp>
    </p:spTree>
    <p:extLst>
      <p:ext uri="{BB962C8B-B14F-4D97-AF65-F5344CB8AC3E}">
        <p14:creationId xmlns:p14="http://schemas.microsoft.com/office/powerpoint/2010/main" val="3208146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666750" y="375047"/>
            <a:ext cx="10977563" cy="964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57798" bIns="0" numCol="1" anchor="ctr" anchorCtr="0" compatLnSpc="1">
            <a:prstTxWarp prst="textNoShape">
              <a:avLst/>
            </a:prstTxWarp>
          </a:bodyPr>
          <a:lstStyle/>
          <a:p>
            <a:pPr lvl="0"/>
            <a:r>
              <a:rPr lang="en-US" dirty="0">
                <a:sym typeface="Georgia" charset="0"/>
              </a:rPr>
              <a:t>Click to edit Master title style</a:t>
            </a:r>
          </a:p>
        </p:txBody>
      </p:sp>
    </p:spTree>
    <p:extLst>
      <p:ext uri="{BB962C8B-B14F-4D97-AF65-F5344CB8AC3E}">
        <p14:creationId xmlns:p14="http://schemas.microsoft.com/office/powerpoint/2010/main" val="1874034324"/>
      </p:ext>
    </p:extLst>
  </p:cSld>
  <p:clrMap bg1="dk2" tx1="lt1" bg2="dk1" tx2="lt2" accent1="accent1" accent2="accent2" accent3="accent3" accent4="accent4" accent5="accent5" accent6="accent6" hlink="hlink" folHlink="folHlink"/>
  <p:sldLayoutIdLst>
    <p:sldLayoutId id="2147483663" r:id="rId1"/>
  </p:sldLayoutIdLst>
  <p:transition/>
  <p:txStyles>
    <p:titleStyle>
      <a:lvl1pPr algn="ctr" rtl="0" eaLnBrk="0" fontAlgn="base" hangingPunct="0">
        <a:spcBef>
          <a:spcPct val="0"/>
        </a:spcBef>
        <a:spcAft>
          <a:spcPct val="0"/>
        </a:spcAft>
        <a:defRPr sz="3937">
          <a:solidFill>
            <a:schemeClr val="bg1"/>
          </a:solidFill>
          <a:latin typeface="+mj-lt"/>
          <a:ea typeface="MS PGothic" pitchFamily="34" charset="-128"/>
          <a:cs typeface="ＭＳ Ｐゴシック" charset="0"/>
          <a:sym typeface="Georgia" pitchFamily="18" charset="0"/>
        </a:defRPr>
      </a:lvl1pPr>
      <a:lvl2pPr algn="ctr" rtl="0" eaLnBrk="0" fontAlgn="base" hangingPunct="0">
        <a:spcBef>
          <a:spcPct val="0"/>
        </a:spcBef>
        <a:spcAft>
          <a:spcPct val="0"/>
        </a:spcAft>
        <a:defRPr sz="3937">
          <a:solidFill>
            <a:schemeClr val="bg1"/>
          </a:solidFill>
          <a:latin typeface="Arial" charset="0"/>
          <a:ea typeface="MS PGothic" pitchFamily="34" charset="-128"/>
          <a:cs typeface="ＭＳ Ｐゴシック" charset="0"/>
          <a:sym typeface="Georgia" pitchFamily="18" charset="0"/>
        </a:defRPr>
      </a:lvl2pPr>
      <a:lvl3pPr algn="ctr" rtl="0" eaLnBrk="0" fontAlgn="base" hangingPunct="0">
        <a:spcBef>
          <a:spcPct val="0"/>
        </a:spcBef>
        <a:spcAft>
          <a:spcPct val="0"/>
        </a:spcAft>
        <a:defRPr sz="3937">
          <a:solidFill>
            <a:schemeClr val="bg1"/>
          </a:solidFill>
          <a:latin typeface="Arial" charset="0"/>
          <a:ea typeface="MS PGothic" pitchFamily="34" charset="-128"/>
          <a:cs typeface="ＭＳ Ｐゴシック" charset="0"/>
          <a:sym typeface="Georgia" pitchFamily="18" charset="0"/>
        </a:defRPr>
      </a:lvl3pPr>
      <a:lvl4pPr algn="ctr" rtl="0" eaLnBrk="0" fontAlgn="base" hangingPunct="0">
        <a:spcBef>
          <a:spcPct val="0"/>
        </a:spcBef>
        <a:spcAft>
          <a:spcPct val="0"/>
        </a:spcAft>
        <a:defRPr sz="3937">
          <a:solidFill>
            <a:schemeClr val="bg1"/>
          </a:solidFill>
          <a:latin typeface="Arial" charset="0"/>
          <a:ea typeface="MS PGothic" pitchFamily="34" charset="-128"/>
          <a:cs typeface="ＭＳ Ｐゴシック" charset="0"/>
          <a:sym typeface="Georgia" pitchFamily="18" charset="0"/>
        </a:defRPr>
      </a:lvl4pPr>
      <a:lvl5pPr algn="ctr" rtl="0" eaLnBrk="0" fontAlgn="base" hangingPunct="0">
        <a:spcBef>
          <a:spcPct val="0"/>
        </a:spcBef>
        <a:spcAft>
          <a:spcPct val="0"/>
        </a:spcAft>
        <a:defRPr sz="3937">
          <a:solidFill>
            <a:schemeClr val="bg1"/>
          </a:solidFill>
          <a:latin typeface="Arial" charset="0"/>
          <a:ea typeface="MS PGothic" pitchFamily="34" charset="-128"/>
          <a:cs typeface="ＭＳ Ｐゴシック" charset="0"/>
          <a:sym typeface="Georgia" pitchFamily="18" charset="0"/>
        </a:defRPr>
      </a:lvl5pPr>
      <a:lvl6pPr marL="321457" algn="ctr" rtl="0" fontAlgn="base">
        <a:spcBef>
          <a:spcPct val="0"/>
        </a:spcBef>
        <a:spcAft>
          <a:spcPct val="0"/>
        </a:spcAft>
        <a:defRPr sz="3937" b="1" i="1">
          <a:solidFill>
            <a:srgbClr val="ECEDDC"/>
          </a:solidFill>
          <a:latin typeface="Georgia" charset="0"/>
          <a:ea typeface="ヒラギノ明朝 Pro W6" charset="0"/>
          <a:cs typeface="ヒラギノ明朝 Pro W6" charset="0"/>
          <a:sym typeface="Georgia" charset="0"/>
        </a:defRPr>
      </a:lvl6pPr>
      <a:lvl7pPr marL="642915" algn="ctr" rtl="0" fontAlgn="base">
        <a:spcBef>
          <a:spcPct val="0"/>
        </a:spcBef>
        <a:spcAft>
          <a:spcPct val="0"/>
        </a:spcAft>
        <a:defRPr sz="3937" b="1" i="1">
          <a:solidFill>
            <a:srgbClr val="ECEDDC"/>
          </a:solidFill>
          <a:latin typeface="Georgia" charset="0"/>
          <a:ea typeface="ヒラギノ明朝 Pro W6" charset="0"/>
          <a:cs typeface="ヒラギノ明朝 Pro W6" charset="0"/>
          <a:sym typeface="Georgia" charset="0"/>
        </a:defRPr>
      </a:lvl7pPr>
      <a:lvl8pPr marL="964372" algn="ctr" rtl="0" fontAlgn="base">
        <a:spcBef>
          <a:spcPct val="0"/>
        </a:spcBef>
        <a:spcAft>
          <a:spcPct val="0"/>
        </a:spcAft>
        <a:defRPr sz="3937" b="1" i="1">
          <a:solidFill>
            <a:srgbClr val="ECEDDC"/>
          </a:solidFill>
          <a:latin typeface="Georgia" charset="0"/>
          <a:ea typeface="ヒラギノ明朝 Pro W6" charset="0"/>
          <a:cs typeface="ヒラギノ明朝 Pro W6" charset="0"/>
          <a:sym typeface="Georgia" charset="0"/>
        </a:defRPr>
      </a:lvl8pPr>
      <a:lvl9pPr marL="1285829" algn="ctr" rtl="0" fontAlgn="base">
        <a:spcBef>
          <a:spcPct val="0"/>
        </a:spcBef>
        <a:spcAft>
          <a:spcPct val="0"/>
        </a:spcAft>
        <a:defRPr sz="3937" b="1" i="1">
          <a:solidFill>
            <a:srgbClr val="ECEDDC"/>
          </a:solidFill>
          <a:latin typeface="Georgia" charset="0"/>
          <a:ea typeface="ヒラギノ明朝 Pro W6" charset="0"/>
          <a:cs typeface="ヒラギノ明朝 Pro W6" charset="0"/>
          <a:sym typeface="Georgia" charset="0"/>
        </a:defRPr>
      </a:lvl9pPr>
    </p:titleStyle>
    <p:bodyStyle>
      <a:lvl1pPr marL="406286" indent="-338200" algn="l" rtl="0" eaLnBrk="0" fontAlgn="base" hangingPunct="0">
        <a:spcBef>
          <a:spcPts val="773"/>
        </a:spcBef>
        <a:spcAft>
          <a:spcPct val="0"/>
        </a:spcAft>
        <a:buSzPct val="100000"/>
        <a:buFont typeface="Lucida Grande" charset="0"/>
        <a:buChar char="•"/>
        <a:defRPr sz="3094">
          <a:solidFill>
            <a:schemeClr val="tx1"/>
          </a:solidFill>
          <a:latin typeface="+mn-lt"/>
          <a:ea typeface="MS PGothic" pitchFamily="34" charset="-128"/>
          <a:cs typeface="ＭＳ Ｐゴシック" charset="0"/>
          <a:sym typeface="Arial" pitchFamily="34" charset="0"/>
        </a:defRPr>
      </a:lvl1pPr>
      <a:lvl2pPr marL="801411" indent="-275695" algn="l" rtl="0" eaLnBrk="0" fontAlgn="base" hangingPunct="0">
        <a:spcBef>
          <a:spcPts val="633"/>
        </a:spcBef>
        <a:spcAft>
          <a:spcPct val="0"/>
        </a:spcAft>
        <a:buSzPct val="100000"/>
        <a:buFont typeface="Lucida Grande" charset="0"/>
        <a:buChar char="–"/>
        <a:defRPr sz="2672">
          <a:solidFill>
            <a:schemeClr val="tx1"/>
          </a:solidFill>
          <a:latin typeface="+mn-lt"/>
          <a:ea typeface="MS PGothic" pitchFamily="34" charset="-128"/>
          <a:cs typeface="+mn-cs"/>
          <a:sym typeface="Arial" pitchFamily="34" charset="0"/>
        </a:defRPr>
      </a:lvl2pPr>
      <a:lvl3pPr marL="1211046" indent="-228815" algn="l" rtl="0" eaLnBrk="0" fontAlgn="base" hangingPunct="0">
        <a:spcBef>
          <a:spcPts val="562"/>
        </a:spcBef>
        <a:spcAft>
          <a:spcPct val="0"/>
        </a:spcAft>
        <a:buSzPct val="100000"/>
        <a:buFont typeface="Lucida Grande" charset="0"/>
        <a:buChar char="•"/>
        <a:defRPr sz="2391">
          <a:solidFill>
            <a:schemeClr val="tx1"/>
          </a:solidFill>
          <a:latin typeface="+mn-lt"/>
          <a:ea typeface="MS PGothic" pitchFamily="34" charset="-128"/>
          <a:cs typeface="+mn-cs"/>
          <a:sym typeface="Arial" pitchFamily="34" charset="0"/>
        </a:defRPr>
      </a:lvl3pPr>
      <a:lvl4pPr marL="1666444" indent="-226583" algn="l" rtl="0" eaLnBrk="0" fontAlgn="base" hangingPunct="0">
        <a:spcBef>
          <a:spcPts val="492"/>
        </a:spcBef>
        <a:spcAft>
          <a:spcPct val="0"/>
        </a:spcAft>
        <a:buSzPct val="100000"/>
        <a:buFont typeface="Lucida Grande" charset="0"/>
        <a:buChar char="–"/>
        <a:defRPr sz="1969">
          <a:solidFill>
            <a:schemeClr val="tx1"/>
          </a:solidFill>
          <a:latin typeface="+mn-lt"/>
          <a:ea typeface="MS PGothic" pitchFamily="34" charset="-128"/>
          <a:cs typeface="+mn-cs"/>
          <a:sym typeface="Arial" pitchFamily="34" charset="0"/>
        </a:defRPr>
      </a:lvl4pPr>
      <a:lvl5pPr marL="2122958" indent="-226583" algn="l" rtl="0" eaLnBrk="0" fontAlgn="base" hangingPunct="0">
        <a:spcBef>
          <a:spcPts val="492"/>
        </a:spcBef>
        <a:spcAft>
          <a:spcPct val="0"/>
        </a:spcAft>
        <a:buSzPct val="100000"/>
        <a:buFont typeface="Lucida Grande" charset="0"/>
        <a:buChar char="»"/>
        <a:defRPr sz="1969">
          <a:solidFill>
            <a:schemeClr val="tx1"/>
          </a:solidFill>
          <a:latin typeface="+mn-lt"/>
          <a:ea typeface="MS PGothic" pitchFamily="34" charset="-128"/>
          <a:cs typeface="+mn-cs"/>
          <a:sym typeface="Arial" pitchFamily="34" charset="0"/>
        </a:defRPr>
      </a:lvl5pPr>
      <a:lvl6pPr marL="2444415" indent="-226583" algn="l" rtl="0" fontAlgn="base">
        <a:spcBef>
          <a:spcPts val="492"/>
        </a:spcBef>
        <a:spcAft>
          <a:spcPct val="0"/>
        </a:spcAft>
        <a:buSzPct val="100000"/>
        <a:buFont typeface="Lucida Grande" charset="0"/>
        <a:buChar char="»"/>
        <a:defRPr sz="1969">
          <a:solidFill>
            <a:schemeClr val="tx1"/>
          </a:solidFill>
          <a:latin typeface="+mn-lt"/>
          <a:ea typeface="+mn-ea"/>
          <a:cs typeface="+mn-cs"/>
          <a:sym typeface="Arial" charset="0"/>
        </a:defRPr>
      </a:lvl6pPr>
      <a:lvl7pPr marL="2765872" indent="-226583" algn="l" rtl="0" fontAlgn="base">
        <a:spcBef>
          <a:spcPts val="492"/>
        </a:spcBef>
        <a:spcAft>
          <a:spcPct val="0"/>
        </a:spcAft>
        <a:buSzPct val="100000"/>
        <a:buFont typeface="Lucida Grande" charset="0"/>
        <a:buChar char="»"/>
        <a:defRPr sz="1969">
          <a:solidFill>
            <a:schemeClr val="tx1"/>
          </a:solidFill>
          <a:latin typeface="+mn-lt"/>
          <a:ea typeface="+mn-ea"/>
          <a:cs typeface="+mn-cs"/>
          <a:sym typeface="Arial" charset="0"/>
        </a:defRPr>
      </a:lvl7pPr>
      <a:lvl8pPr marL="3087330" indent="-226583" algn="l" rtl="0" fontAlgn="base">
        <a:spcBef>
          <a:spcPts val="492"/>
        </a:spcBef>
        <a:spcAft>
          <a:spcPct val="0"/>
        </a:spcAft>
        <a:buSzPct val="100000"/>
        <a:buFont typeface="Lucida Grande" charset="0"/>
        <a:buChar char="»"/>
        <a:defRPr sz="1969">
          <a:solidFill>
            <a:schemeClr val="tx1"/>
          </a:solidFill>
          <a:latin typeface="+mn-lt"/>
          <a:ea typeface="+mn-ea"/>
          <a:cs typeface="+mn-cs"/>
          <a:sym typeface="Arial" charset="0"/>
        </a:defRPr>
      </a:lvl8pPr>
      <a:lvl9pPr marL="3408787" indent="-226583" algn="l" rtl="0" fontAlgn="base">
        <a:spcBef>
          <a:spcPts val="492"/>
        </a:spcBef>
        <a:spcAft>
          <a:spcPct val="0"/>
        </a:spcAft>
        <a:buSzPct val="100000"/>
        <a:buFont typeface="Lucida Grande" charset="0"/>
        <a:buChar char="»"/>
        <a:defRPr sz="1969">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2CADB32-3D16-43DA-9659-302A0954665A}" type="datetimeFigureOut">
              <a:rPr lang="en-US"/>
              <a:pPr>
                <a:defRPr/>
              </a:pPr>
              <a:t>5/18/2017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4E2B598-F8CE-483D-85EC-D2D851A3D9F7}" type="slidenum">
              <a:rPr lang="en-US" altLang="en-US"/>
              <a:pPr/>
              <a:t>‹#›</a:t>
            </a:fld>
            <a:endParaRPr lang="en-US" altLang="en-US"/>
          </a:p>
        </p:txBody>
      </p:sp>
    </p:spTree>
    <p:extLst>
      <p:ext uri="{BB962C8B-B14F-4D97-AF65-F5344CB8AC3E}">
        <p14:creationId xmlns:p14="http://schemas.microsoft.com/office/powerpoint/2010/main" val="3530035644"/>
      </p:ext>
    </p:extLst>
  </p:cSld>
  <p:clrMap bg1="lt1" tx1="dk1" bg2="lt2" tx2="dk2" accent1="accent1" accent2="accent2" accent3="accent3" accent4="accent4" accent5="accent5" accent6="accent6" hlink="hlink" folHlink="folHlink"/>
  <p:sldLayoutIdLst>
    <p:sldLayoutId id="2147483667"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table, sky, baby bed, cake&#10;&#10;Description generated with high confid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76200"/>
            <a:ext cx="6858000" cy="6858000"/>
          </a:xfrm>
          <a:prstGeom prst="rect">
            <a:avLst/>
          </a:prstGeom>
        </p:spPr>
      </p:pic>
      <p:sp>
        <p:nvSpPr>
          <p:cNvPr id="7" name="TextBox 6"/>
          <p:cNvSpPr txBox="1"/>
          <p:nvPr/>
        </p:nvSpPr>
        <p:spPr>
          <a:xfrm>
            <a:off x="381000" y="152400"/>
            <a:ext cx="11201400" cy="923330"/>
          </a:xfrm>
          <a:prstGeom prst="rect">
            <a:avLst/>
          </a:prstGeom>
          <a:noFill/>
        </p:spPr>
        <p:txBody>
          <a:bodyPr wrap="square" rtlCol="0">
            <a:spAutoFit/>
          </a:bodyPr>
          <a:lstStyle/>
          <a:p>
            <a:pPr algn="ctr"/>
            <a:r>
              <a:rPr lang="en-US" sz="5400" b="1" dirty="0"/>
              <a:t>Beginning with an “end” in view.</a:t>
            </a:r>
          </a:p>
        </p:txBody>
      </p:sp>
      <p:sp>
        <p:nvSpPr>
          <p:cNvPr id="9" name="Rectangle 8"/>
          <p:cNvSpPr/>
          <p:nvPr/>
        </p:nvSpPr>
        <p:spPr>
          <a:xfrm>
            <a:off x="193430" y="936495"/>
            <a:ext cx="11506200" cy="2185214"/>
          </a:xfrm>
          <a:prstGeom prst="rect">
            <a:avLst/>
          </a:prstGeom>
        </p:spPr>
        <p:txBody>
          <a:bodyPr wrap="square">
            <a:spAutoFit/>
          </a:bodyPr>
          <a:lstStyle/>
          <a:p>
            <a:pPr algn="ctr"/>
            <a:r>
              <a:rPr lang="en-US" sz="4400" b="1" i="1" dirty="0">
                <a:solidFill>
                  <a:srgbClr val="0000FF"/>
                </a:solidFill>
                <a:ea typeface="Calibri" panose="020F0502020204030204" pitchFamily="34" charset="0"/>
                <a:cs typeface="Times New Roman" panose="02020603050405020304" pitchFamily="18" charset="0"/>
              </a:rPr>
              <a:t>Freedom of Choice is a remarkable gift of God! </a:t>
            </a:r>
          </a:p>
          <a:p>
            <a:pPr algn="ctr"/>
            <a:r>
              <a:rPr lang="en-US" sz="4800" b="1" dirty="0">
                <a:ea typeface="Calibri" panose="020F0502020204030204" pitchFamily="34" charset="0"/>
                <a:cs typeface="Times New Roman" panose="02020603050405020304" pitchFamily="18" charset="0"/>
              </a:rPr>
              <a:t>It can be both intoxicating and terrifying!</a:t>
            </a:r>
          </a:p>
          <a:p>
            <a:pPr algn="ctr"/>
            <a:r>
              <a:rPr lang="en-US" sz="4400" b="1" i="1" dirty="0">
                <a:solidFill>
                  <a:srgbClr val="FF0000"/>
                </a:solidFill>
                <a:ea typeface="Calibri" panose="020F0502020204030204" pitchFamily="34" charset="0"/>
                <a:cs typeface="Times New Roman" panose="02020603050405020304" pitchFamily="18" charset="0"/>
              </a:rPr>
              <a:t> </a:t>
            </a:r>
            <a:endParaRPr lang="en-US" sz="4400" dirty="0">
              <a:solidFill>
                <a:srgbClr val="0000FF"/>
              </a:solidFill>
            </a:endParaRPr>
          </a:p>
        </p:txBody>
      </p:sp>
      <p:sp>
        <p:nvSpPr>
          <p:cNvPr id="11" name="Rectangle 10"/>
          <p:cNvSpPr/>
          <p:nvPr/>
        </p:nvSpPr>
        <p:spPr>
          <a:xfrm>
            <a:off x="0" y="2509545"/>
            <a:ext cx="9864970" cy="3631763"/>
          </a:xfrm>
          <a:prstGeom prst="rect">
            <a:avLst/>
          </a:prstGeom>
        </p:spPr>
        <p:txBody>
          <a:bodyPr wrap="square">
            <a:spAutoFit/>
          </a:bodyPr>
          <a:lstStyle/>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Eccl. 11:9</a:t>
            </a:r>
            <a:r>
              <a:rPr lang="en-US" sz="4000" b="1" i="1" dirty="0">
                <a:solidFill>
                  <a:srgbClr val="FF0000"/>
                </a:solidFill>
                <a:ea typeface="Calibri" panose="020F0502020204030204" pitchFamily="34" charset="0"/>
                <a:cs typeface="Times New Roman" panose="02020603050405020304" pitchFamily="18" charset="0"/>
              </a:rPr>
              <a:t>“Rejoice, O young man, in thy youth; </a:t>
            </a:r>
          </a:p>
          <a:p>
            <a:pPr marL="0" marR="0" algn="ctr">
              <a:lnSpc>
                <a:spcPct val="115000"/>
              </a:lnSpc>
              <a:spcBef>
                <a:spcPts val="0"/>
              </a:spcBef>
              <a:spcAft>
                <a:spcPts val="0"/>
              </a:spcAft>
            </a:pPr>
            <a:r>
              <a:rPr lang="en-US" sz="4000" b="1" i="1" dirty="0">
                <a:solidFill>
                  <a:srgbClr val="FF0000"/>
                </a:solidFill>
                <a:ea typeface="Calibri" panose="020F0502020204030204" pitchFamily="34" charset="0"/>
                <a:cs typeface="Times New Roman" panose="02020603050405020304" pitchFamily="18" charset="0"/>
              </a:rPr>
              <a:t>let thy heart cheer thee in …thy youth,</a:t>
            </a:r>
          </a:p>
          <a:p>
            <a:pPr marL="0" marR="0" algn="ctr">
              <a:lnSpc>
                <a:spcPct val="115000"/>
              </a:lnSpc>
              <a:spcBef>
                <a:spcPts val="0"/>
              </a:spcBef>
              <a:spcAft>
                <a:spcPts val="0"/>
              </a:spcAft>
            </a:pPr>
            <a:r>
              <a:rPr lang="en-US" sz="4000" b="1" i="1" dirty="0">
                <a:solidFill>
                  <a:srgbClr val="FF0000"/>
                </a:solidFill>
                <a:ea typeface="Calibri" panose="020F0502020204030204" pitchFamily="34" charset="0"/>
                <a:cs typeface="Times New Roman" panose="02020603050405020304" pitchFamily="18" charset="0"/>
              </a:rPr>
              <a:t> and walk in the ways of thine heart, </a:t>
            </a:r>
          </a:p>
          <a:p>
            <a:pPr marL="0" marR="0" algn="ctr">
              <a:lnSpc>
                <a:spcPct val="115000"/>
              </a:lnSpc>
              <a:spcBef>
                <a:spcPts val="0"/>
              </a:spcBef>
              <a:spcAft>
                <a:spcPts val="0"/>
              </a:spcAft>
            </a:pPr>
            <a:r>
              <a:rPr lang="en-US" sz="4000" b="1" i="1" dirty="0">
                <a:solidFill>
                  <a:srgbClr val="FF0000"/>
                </a:solidFill>
                <a:ea typeface="Calibri" panose="020F0502020204030204" pitchFamily="34" charset="0"/>
                <a:cs typeface="Times New Roman" panose="02020603050405020304" pitchFamily="18" charset="0"/>
              </a:rPr>
              <a:t>and in the sight of thine eyes: </a:t>
            </a:r>
          </a:p>
          <a:p>
            <a:pPr marL="0" marR="0" algn="ctr">
              <a:lnSpc>
                <a:spcPct val="115000"/>
              </a:lnSpc>
              <a:spcBef>
                <a:spcPts val="0"/>
              </a:spcBef>
              <a:spcAft>
                <a:spcPts val="0"/>
              </a:spcAft>
            </a:pPr>
            <a:r>
              <a:rPr lang="en-US" sz="4000" b="1" i="1" dirty="0">
                <a:solidFill>
                  <a:srgbClr val="FF0000"/>
                </a:solidFill>
                <a:ea typeface="Calibri" panose="020F0502020204030204" pitchFamily="34" charset="0"/>
                <a:cs typeface="Times New Roman" panose="02020603050405020304" pitchFamily="18" charset="0"/>
              </a:rPr>
              <a:t> but know thou, that for all these things:</a:t>
            </a:r>
          </a:p>
        </p:txBody>
      </p:sp>
    </p:spTree>
    <p:extLst>
      <p:ext uri="{BB962C8B-B14F-4D97-AF65-F5344CB8AC3E}">
        <p14:creationId xmlns:p14="http://schemas.microsoft.com/office/powerpoint/2010/main" val="384455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down)">
                                      <p:cBhvr>
                                        <p:cTn id="19" dur="500"/>
                                        <p:tgtEl>
                                          <p:spTgt spid="11">
                                            <p:txEl>
                                              <p:pRg st="0" end="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down)">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 calcmode="lin" valueType="num">
                                      <p:cBhvr>
                                        <p:cTn id="27"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11">
                                            <p:txEl>
                                              <p:pRg st="2" end="2"/>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 calcmode="lin" valueType="num">
                                      <p:cBhvr>
                                        <p:cTn id="32"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1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Effect transition="in" filter="fade">
                                      <p:cBhvr>
                                        <p:cTn id="39" dur="1000"/>
                                        <p:tgtEl>
                                          <p:spTgt spid="11">
                                            <p:txEl>
                                              <p:pRg st="4" end="4"/>
                                            </p:txEl>
                                          </p:spTgt>
                                        </p:tgtEl>
                                      </p:cBhvr>
                                    </p:animEffect>
                                    <p:anim calcmode="lin" valueType="num">
                                      <p:cBhvr>
                                        <p:cTn id="40"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152400"/>
            <a:ext cx="11811000" cy="6370975"/>
          </a:xfrm>
          <a:prstGeom prst="rect">
            <a:avLst/>
          </a:prstGeom>
        </p:spPr>
        <p:txBody>
          <a:bodyPr wrap="square">
            <a:spAutoFit/>
          </a:bodyPr>
          <a:lstStyle/>
          <a:p>
            <a:pPr marL="342900" marR="0" lvl="0" indent="-342900">
              <a:lnSpc>
                <a:spcPct val="115000"/>
              </a:lnSpc>
              <a:spcBef>
                <a:spcPts val="0"/>
              </a:spcBef>
              <a:spcAft>
                <a:spcPts val="0"/>
              </a:spcAft>
              <a:buFont typeface="+mj-lt"/>
              <a:buAutoNum type="alphaUcPeriod"/>
            </a:pPr>
            <a:r>
              <a:rPr lang="en-US" sz="4400" b="1" dirty="0">
                <a:ea typeface="Calibri" panose="020F0502020204030204" pitchFamily="34" charset="0"/>
                <a:cs typeface="Times New Roman" panose="02020603050405020304" pitchFamily="18" charset="0"/>
              </a:rPr>
              <a:t> God is keeping careful records of our:</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400"/>
            </a:pPr>
            <a:r>
              <a:rPr lang="en-US" sz="4000" b="1" dirty="0">
                <a:ea typeface="Calibri" panose="020F0502020204030204" pitchFamily="34" charset="0"/>
                <a:cs typeface="Times New Roman" panose="02020603050405020304" pitchFamily="18" charset="0"/>
              </a:rPr>
              <a:t>  1) </a:t>
            </a:r>
            <a:r>
              <a:rPr lang="en-US" sz="4000" b="1" i="1" u="sng" dirty="0">
                <a:solidFill>
                  <a:srgbClr val="FF0066"/>
                </a:solidFill>
                <a:ea typeface="Calibri" panose="020F0502020204030204" pitchFamily="34" charset="0"/>
                <a:cs typeface="Times New Roman" panose="02020603050405020304" pitchFamily="18" charset="0"/>
              </a:rPr>
              <a:t>Actions</a:t>
            </a:r>
            <a:r>
              <a:rPr lang="en-US" sz="4000" b="1" dirty="0">
                <a:ea typeface="Calibri" panose="020F0502020204030204" pitchFamily="34" charset="0"/>
                <a:cs typeface="Times New Roman" panose="02020603050405020304" pitchFamily="18" charset="0"/>
              </a:rPr>
              <a:t>: </a:t>
            </a:r>
            <a:r>
              <a:rPr lang="en-US" sz="3600" b="1" i="1" dirty="0">
                <a:solidFill>
                  <a:srgbClr val="FF0000"/>
                </a:solidFill>
                <a:ea typeface="Calibri" panose="020F0502020204030204" pitchFamily="34" charset="0"/>
                <a:cs typeface="Times New Roman" panose="02020603050405020304" pitchFamily="18" charset="0"/>
              </a:rPr>
              <a:t>“</a:t>
            </a:r>
            <a:r>
              <a:rPr lang="en-US" sz="3600" b="1" i="1"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I know thy works”   </a:t>
            </a:r>
            <a:r>
              <a:rPr lang="en-US" sz="3600" b="1" dirty="0">
                <a:ea typeface="Calibri" panose="020F0502020204030204" pitchFamily="34" charset="0"/>
                <a:cs typeface="Times New Roman" panose="02020603050405020304" pitchFamily="18" charset="0"/>
              </a:rPr>
              <a:t>Rev. 2:2-3:15  (7 times)</a:t>
            </a:r>
          </a:p>
          <a:p>
            <a:pPr marR="0" lvl="0">
              <a:lnSpc>
                <a:spcPct val="115000"/>
              </a:lnSpc>
              <a:spcBef>
                <a:spcPts val="0"/>
              </a:spcBef>
              <a:spcAft>
                <a:spcPts val="0"/>
              </a:spcAft>
              <a:buSzPts val="1400"/>
            </a:pPr>
            <a:r>
              <a:rPr lang="en-US" sz="3600" b="1" dirty="0">
                <a:ea typeface="Calibri" panose="020F0502020204030204" pitchFamily="34" charset="0"/>
                <a:cs typeface="Times New Roman" panose="02020603050405020304" pitchFamily="18" charset="0"/>
              </a:rPr>
              <a:t>     </a:t>
            </a:r>
            <a:r>
              <a:rPr lang="en-US" sz="3600" b="1" dirty="0" err="1">
                <a:ea typeface="Calibri" panose="020F0502020204030204" pitchFamily="34" charset="0"/>
                <a:cs typeface="Times New Roman" panose="02020603050405020304" pitchFamily="18" charset="0"/>
              </a:rPr>
              <a:t>Pr</a:t>
            </a:r>
            <a:r>
              <a:rPr lang="en-US" sz="3600" b="1" dirty="0">
                <a:ea typeface="Calibri" panose="020F0502020204030204" pitchFamily="34" charset="0"/>
                <a:cs typeface="Times New Roman" panose="02020603050405020304" pitchFamily="18" charset="0"/>
              </a:rPr>
              <a:t> 15:3 </a:t>
            </a:r>
            <a:r>
              <a:rPr lang="en-US" sz="4000" b="1" i="1" dirty="0">
                <a:solidFill>
                  <a:srgbClr val="FF0000"/>
                </a:solidFill>
                <a:ea typeface="Calibri" panose="020F0502020204030204" pitchFamily="34" charset="0"/>
                <a:cs typeface="Times New Roman" panose="02020603050405020304" pitchFamily="18" charset="0"/>
              </a:rPr>
              <a:t>“</a:t>
            </a:r>
            <a:r>
              <a:rPr lang="en-US" sz="4000" b="1" i="1"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eyes of the LORD are in every place, </a:t>
            </a:r>
          </a:p>
          <a:p>
            <a:pPr marR="0" lvl="0">
              <a:lnSpc>
                <a:spcPct val="115000"/>
              </a:lnSpc>
              <a:spcBef>
                <a:spcPts val="0"/>
              </a:spcBef>
              <a:spcAft>
                <a:spcPts val="0"/>
              </a:spcAft>
              <a:buSzPts val="1400"/>
            </a:pPr>
            <a:r>
              <a:rPr lang="en-US" sz="4000" b="1" i="1"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beholding the evil and the good.”</a:t>
            </a:r>
          </a:p>
          <a:p>
            <a:pPr marR="0" lvl="0">
              <a:lnSpc>
                <a:spcPct val="115000"/>
              </a:lnSpc>
              <a:spcBef>
                <a:spcPts val="1200"/>
              </a:spcBef>
              <a:spcAft>
                <a:spcPts val="0"/>
              </a:spcAft>
              <a:buSzPts val="1400"/>
            </a:pPr>
            <a:r>
              <a:rPr lang="en-US" sz="3600" b="1"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2) </a:t>
            </a:r>
            <a:r>
              <a:rPr lang="en-US" sz="4000" b="1" i="1" u="sng" dirty="0">
                <a:solidFill>
                  <a:srgbClr val="FF0066"/>
                </a:solidFill>
                <a:ea typeface="Calibri" panose="020F0502020204030204" pitchFamily="34" charset="0"/>
                <a:cs typeface="Times New Roman" panose="02020603050405020304" pitchFamily="18" charset="0"/>
              </a:rPr>
              <a:t>Words</a:t>
            </a:r>
            <a:r>
              <a:rPr lang="en-US" sz="4000" b="1" dirty="0">
                <a:ea typeface="Calibri" panose="020F0502020204030204" pitchFamily="34" charset="0"/>
                <a:cs typeface="Times New Roman" panose="02020603050405020304" pitchFamily="18" charset="0"/>
              </a:rPr>
              <a:t>:  </a:t>
            </a:r>
            <a:r>
              <a:rPr lang="en-US" sz="3200" b="1" dirty="0">
                <a:ea typeface="Calibri" panose="020F0502020204030204" pitchFamily="34" charset="0"/>
                <a:cs typeface="Times New Roman" panose="02020603050405020304" pitchFamily="18" charset="0"/>
              </a:rPr>
              <a:t>Mt 12:36 </a:t>
            </a:r>
            <a:r>
              <a:rPr lang="en-US" sz="2800" b="1" i="1" dirty="0">
                <a:solidFill>
                  <a:srgbClr val="FF0000"/>
                </a:solidFill>
                <a:ea typeface="Calibri" panose="020F0502020204030204" pitchFamily="34" charset="0"/>
                <a:cs typeface="Times New Roman" panose="02020603050405020304" pitchFamily="18" charset="0"/>
              </a:rPr>
              <a:t>“</a:t>
            </a:r>
            <a:r>
              <a:rPr lang="en-US" sz="3600" b="1" i="1"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every idle word that men shall speak,   they shall give account thereof in the day of judgment</a:t>
            </a:r>
            <a:r>
              <a:rPr lang="en-US" sz="3600" b="1" i="1" dirty="0">
                <a:solidFill>
                  <a:srgbClr val="FF0000"/>
                </a:solidFill>
                <a:ea typeface="Calibri" panose="020F0502020204030204" pitchFamily="34" charset="0"/>
                <a:cs typeface="Times New Roman" panose="02020603050405020304" pitchFamily="18" charset="0"/>
              </a:rPr>
              <a:t>.”</a:t>
            </a:r>
            <a:endParaRPr lang="en-US" sz="3200" i="1" dirty="0">
              <a:ea typeface="Calibri" panose="020F0502020204030204" pitchFamily="34" charset="0"/>
              <a:cs typeface="Times New Roman" panose="02020603050405020304" pitchFamily="18" charset="0"/>
            </a:endParaRPr>
          </a:p>
          <a:p>
            <a:pPr>
              <a:spcBef>
                <a:spcPts val="1200"/>
              </a:spcBef>
            </a:pPr>
            <a:r>
              <a:rPr lang="en-US" sz="3600" b="1" dirty="0">
                <a:ea typeface="Calibri" panose="020F0502020204030204" pitchFamily="34" charset="0"/>
              </a:rPr>
              <a:t>   3) </a:t>
            </a:r>
            <a:r>
              <a:rPr lang="en-US" sz="4000" b="1" i="1" u="sng" dirty="0">
                <a:solidFill>
                  <a:srgbClr val="FF0066"/>
                </a:solidFill>
                <a:ea typeface="Calibri" panose="020F0502020204030204" pitchFamily="34" charset="0"/>
              </a:rPr>
              <a:t>Thoughts:</a:t>
            </a:r>
            <a:r>
              <a:rPr lang="en-US" sz="3200" b="1" dirty="0">
                <a:ea typeface="Calibri" panose="020F0502020204030204" pitchFamily="34" charset="0"/>
              </a:rPr>
              <a:t> </a:t>
            </a:r>
            <a:r>
              <a:rPr lang="en-US" sz="3200" b="1" dirty="0" err="1">
                <a:ea typeface="Calibri" panose="020F0502020204030204" pitchFamily="34" charset="0"/>
              </a:rPr>
              <a:t>Heb</a:t>
            </a:r>
            <a:r>
              <a:rPr lang="en-US" sz="3200" b="1" dirty="0">
                <a:ea typeface="Calibri" panose="020F0502020204030204" pitchFamily="34" charset="0"/>
              </a:rPr>
              <a:t> 4:12-13 </a:t>
            </a:r>
            <a:r>
              <a:rPr lang="en-US" sz="3600" b="1" i="1" dirty="0">
                <a:solidFill>
                  <a:srgbClr val="FF0000"/>
                </a:solidFill>
                <a:ea typeface="Calibri" panose="020F0502020204030204" pitchFamily="34" charset="0"/>
                <a:cs typeface="Times New Roman" panose="02020603050405020304" pitchFamily="18" charset="0"/>
              </a:rPr>
              <a:t>“God is a discerner of the thoughts and intents of the heart… but all things are naked and opened unto the eyes of him with whom we have to do.”</a:t>
            </a:r>
            <a:endParaRPr lang="en-US" sz="3200" i="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37760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1000"/>
                                        <p:tgtEl>
                                          <p:spTgt spid="2">
                                            <p:txEl>
                                              <p:pRg st="4" end="4"/>
                                            </p:txEl>
                                          </p:spTgt>
                                        </p:tgtEl>
                                      </p:cBhvr>
                                    </p:animEffect>
                                    <p:anim calcmode="lin" valueType="num">
                                      <p:cBhvr>
                                        <p:cTn id="2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p:cTn id="2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152400"/>
            <a:ext cx="11811000" cy="1446550"/>
          </a:xfrm>
          <a:prstGeom prst="rect">
            <a:avLst/>
          </a:prstGeom>
        </p:spPr>
        <p:txBody>
          <a:bodyPr wrap="square">
            <a:spAutoFit/>
          </a:bodyPr>
          <a:lstStyle/>
          <a:p>
            <a:pPr marR="0" lvl="0" algn="ctr">
              <a:spcBef>
                <a:spcPts val="0"/>
              </a:spcBef>
              <a:spcAft>
                <a:spcPts val="0"/>
              </a:spcAft>
              <a:buSzPts val="1400"/>
            </a:pPr>
            <a:r>
              <a:rPr lang="en-US" sz="4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en-US" sz="4800" b="1" i="1"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r>
              <a:rPr lang="en-US" sz="4000" b="1" i="1"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For there is nothing covered, that shall not be revealed; and hid, that shall not be known.”  </a:t>
            </a:r>
            <a:r>
              <a:rPr lang="en-US" sz="3600" b="1" i="1"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en-US" sz="3200" b="1" dirty="0">
                <a:ea typeface="Calibri" panose="020F0502020204030204" pitchFamily="34" charset="0"/>
                <a:cs typeface="Times New Roman" panose="02020603050405020304" pitchFamily="18" charset="0"/>
              </a:rPr>
              <a:t>Mt 10:26 </a:t>
            </a:r>
            <a:endParaRPr lang="en-US" sz="3200" dirty="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1628776"/>
            <a:ext cx="9296400" cy="5229224"/>
          </a:xfrm>
          <a:prstGeom prst="rect">
            <a:avLst/>
          </a:prstGeom>
        </p:spPr>
      </p:pic>
    </p:spTree>
    <p:extLst>
      <p:ext uri="{BB962C8B-B14F-4D97-AF65-F5344CB8AC3E}">
        <p14:creationId xmlns:p14="http://schemas.microsoft.com/office/powerpoint/2010/main" val="908337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6218" y="-100828"/>
            <a:ext cx="12039600" cy="6620274"/>
          </a:xfrm>
          <a:prstGeom prst="rect">
            <a:avLst/>
          </a:prstGeom>
        </p:spPr>
        <p:txBody>
          <a:bodyPr wrap="square">
            <a:spAutoFit/>
          </a:bodyPr>
          <a:lstStyle/>
          <a:p>
            <a:pPr marR="0" lvl="0">
              <a:lnSpc>
                <a:spcPct val="115000"/>
              </a:lnSpc>
              <a:spcBef>
                <a:spcPts val="0"/>
              </a:spcBef>
              <a:spcAft>
                <a:spcPts val="0"/>
              </a:spcAft>
            </a:pPr>
            <a:r>
              <a:rPr lang="en-US" sz="4800" b="1" dirty="0">
                <a:ea typeface="Calibri" panose="020F0502020204030204" pitchFamily="34" charset="0"/>
                <a:cs typeface="Times New Roman" panose="02020603050405020304" pitchFamily="18" charset="0"/>
              </a:rPr>
              <a:t>B. God’s “evidence” locker includes: </a:t>
            </a:r>
          </a:p>
          <a:p>
            <a:r>
              <a:rPr lang="en-US" sz="3600" b="1" dirty="0"/>
              <a:t> </a:t>
            </a:r>
            <a:r>
              <a:rPr lang="en-US" sz="4000" b="1" dirty="0"/>
              <a:t>1) Our Disappointments</a:t>
            </a:r>
            <a:r>
              <a:rPr lang="en-US" sz="3200" b="1" dirty="0"/>
              <a:t>: </a:t>
            </a:r>
            <a:r>
              <a:rPr lang="en-US" altLang="en-US" b="1" dirty="0"/>
              <a:t>Ps 56:8 </a:t>
            </a:r>
            <a:r>
              <a:rPr lang="en-US" altLang="en-US" sz="2800" b="1" i="1" dirty="0">
                <a:solidFill>
                  <a:srgbClr val="FF0000"/>
                </a:solidFill>
                <a:cs typeface="Times New Roman" panose="02020603050405020304" pitchFamily="18" charset="0"/>
              </a:rPr>
              <a:t>“</a:t>
            </a:r>
            <a:r>
              <a:rPr lang="en-US" altLang="en-US" sz="3200" b="1" i="1" dirty="0">
                <a:solidFill>
                  <a:srgbClr val="FF0000"/>
                </a:solidFill>
                <a:cs typeface="Times New Roman" panose="02020603050405020304" pitchFamily="18" charset="0"/>
              </a:rPr>
              <a:t>Thou </a:t>
            </a:r>
            <a:r>
              <a:rPr lang="en-US" altLang="en-US" sz="3200" b="1" i="1" dirty="0" err="1">
                <a:solidFill>
                  <a:srgbClr val="FF0000"/>
                </a:solidFill>
                <a:cs typeface="Times New Roman" panose="02020603050405020304" pitchFamily="18" charset="0"/>
              </a:rPr>
              <a:t>tellest</a:t>
            </a:r>
            <a:r>
              <a:rPr lang="en-US" altLang="en-US" sz="3200" b="1" i="1" dirty="0">
                <a:solidFill>
                  <a:srgbClr val="FF0000"/>
                </a:solidFill>
                <a:cs typeface="Times New Roman" panose="02020603050405020304" pitchFamily="18" charset="0"/>
              </a:rPr>
              <a:t> my wanderings: </a:t>
            </a:r>
          </a:p>
          <a:p>
            <a:r>
              <a:rPr lang="en-US" altLang="en-US" sz="3200" b="1" i="1" dirty="0">
                <a:solidFill>
                  <a:srgbClr val="FF0000"/>
                </a:solidFill>
                <a:cs typeface="Times New Roman" panose="02020603050405020304" pitchFamily="18" charset="0"/>
              </a:rPr>
              <a:t>       put thou my tears into thy bottle: </a:t>
            </a:r>
            <a:r>
              <a:rPr lang="en-US" altLang="en-US" sz="3200" b="1" i="1" u="sng" dirty="0">
                <a:solidFill>
                  <a:srgbClr val="FF0000"/>
                </a:solidFill>
                <a:effectLst>
                  <a:outerShdw blurRad="38100" dist="38100" dir="2700000" algn="tl">
                    <a:srgbClr val="000000">
                      <a:alpha val="43137"/>
                    </a:srgbClr>
                  </a:outerShdw>
                </a:effectLst>
                <a:cs typeface="Times New Roman" panose="02020603050405020304" pitchFamily="18" charset="0"/>
              </a:rPr>
              <a:t>are they not in thy book?”</a:t>
            </a:r>
          </a:p>
          <a:p>
            <a:pPr>
              <a:spcBef>
                <a:spcPts val="1200"/>
              </a:spcBef>
            </a:pPr>
            <a:r>
              <a:rPr lang="en-US" altLang="en-US" sz="4000" b="1" dirty="0">
                <a:sym typeface="Wingdings" panose="05000000000000000000" pitchFamily="2" charset="2"/>
              </a:rPr>
              <a:t> 2) </a:t>
            </a:r>
            <a:r>
              <a:rPr lang="en-US" altLang="en-US" sz="4000" b="1" dirty="0"/>
              <a:t>Our Decisions:  </a:t>
            </a:r>
            <a:r>
              <a:rPr lang="en-US" b="1" dirty="0"/>
              <a:t>Mal. 3:16,17 </a:t>
            </a:r>
            <a:r>
              <a:rPr lang="en-US" sz="3200" b="1" i="1" dirty="0">
                <a:solidFill>
                  <a:srgbClr val="FF0000"/>
                </a:solidFill>
                <a:effectLst>
                  <a:outerShdw blurRad="38100" dist="38100" dir="2700000" algn="tl">
                    <a:srgbClr val="000000">
                      <a:alpha val="43137"/>
                    </a:srgbClr>
                  </a:outerShdw>
                </a:effectLst>
                <a:cs typeface="Times New Roman" panose="02020603050405020304" pitchFamily="18" charset="0"/>
              </a:rPr>
              <a:t>“They that feared the Lord </a:t>
            </a:r>
            <a:r>
              <a:rPr lang="en-US" sz="3200" b="1" i="1" dirty="0" err="1">
                <a:solidFill>
                  <a:srgbClr val="FF0000"/>
                </a:solidFill>
                <a:effectLst>
                  <a:outerShdw blurRad="38100" dist="38100" dir="2700000" algn="tl">
                    <a:srgbClr val="000000">
                      <a:alpha val="43137"/>
                    </a:srgbClr>
                  </a:outerShdw>
                </a:effectLst>
                <a:cs typeface="Times New Roman" panose="02020603050405020304" pitchFamily="18" charset="0"/>
              </a:rPr>
              <a:t>spake</a:t>
            </a:r>
            <a:r>
              <a:rPr lang="en-US" sz="3200" b="1" i="1" dirty="0">
                <a:solidFill>
                  <a:srgbClr val="FF0000"/>
                </a:solidFill>
                <a:effectLst>
                  <a:outerShdw blurRad="38100" dist="38100" dir="2700000" algn="tl">
                    <a:srgbClr val="000000">
                      <a:alpha val="43137"/>
                    </a:srgbClr>
                  </a:outerShdw>
                </a:effectLst>
                <a:cs typeface="Times New Roman" panose="02020603050405020304" pitchFamily="18" charset="0"/>
              </a:rPr>
              <a:t> </a:t>
            </a:r>
          </a:p>
          <a:p>
            <a:pPr>
              <a:spcBef>
                <a:spcPts val="0"/>
              </a:spcBef>
            </a:pPr>
            <a:r>
              <a:rPr lang="en-US" sz="3200" b="1" i="1" dirty="0">
                <a:solidFill>
                  <a:srgbClr val="FF0000"/>
                </a:solidFill>
                <a:effectLst>
                  <a:outerShdw blurRad="38100" dist="38100" dir="2700000" algn="tl">
                    <a:srgbClr val="000000">
                      <a:alpha val="43137"/>
                    </a:srgbClr>
                  </a:outerShdw>
                </a:effectLst>
                <a:cs typeface="Times New Roman" panose="02020603050405020304" pitchFamily="18" charset="0"/>
              </a:rPr>
              <a:t>      often one to another and the Lord heart it …</a:t>
            </a:r>
            <a:r>
              <a:rPr lang="en-US" sz="3200" b="1" i="1" u="sng" dirty="0">
                <a:solidFill>
                  <a:srgbClr val="FF0000"/>
                </a:solidFill>
                <a:effectLst>
                  <a:outerShdw blurRad="38100" dist="38100" dir="2700000" algn="tl">
                    <a:srgbClr val="000000">
                      <a:alpha val="43137"/>
                    </a:srgbClr>
                  </a:outerShdw>
                </a:effectLst>
                <a:cs typeface="Times New Roman" panose="02020603050405020304" pitchFamily="18" charset="0"/>
              </a:rPr>
              <a:t>and a book of </a:t>
            </a:r>
          </a:p>
          <a:p>
            <a:pPr>
              <a:spcBef>
                <a:spcPts val="0"/>
              </a:spcBef>
            </a:pPr>
            <a:r>
              <a:rPr lang="en-US" sz="3200" b="1" i="1"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en-US" sz="3200" b="1" i="1" u="sng" dirty="0">
                <a:solidFill>
                  <a:srgbClr val="FF0000"/>
                </a:solidFill>
                <a:effectLst>
                  <a:outerShdw blurRad="38100" dist="38100" dir="2700000" algn="tl">
                    <a:srgbClr val="000000">
                      <a:alpha val="43137"/>
                    </a:srgbClr>
                  </a:outerShdw>
                </a:effectLst>
                <a:cs typeface="Times New Roman" panose="02020603050405020304" pitchFamily="18" charset="0"/>
              </a:rPr>
              <a:t>remembrance was written …</a:t>
            </a:r>
            <a:r>
              <a:rPr lang="en-US" sz="3200" b="1" i="1" dirty="0">
                <a:solidFill>
                  <a:srgbClr val="FF0000"/>
                </a:solidFill>
                <a:effectLst>
                  <a:outerShdw blurRad="38100" dist="38100" dir="2700000" algn="tl">
                    <a:srgbClr val="000000">
                      <a:alpha val="43137"/>
                    </a:srgbClr>
                  </a:outerShdw>
                </a:effectLst>
                <a:cs typeface="Times New Roman" panose="02020603050405020304" pitchFamily="18" charset="0"/>
              </a:rPr>
              <a:t>for them that feared the LORD...”</a:t>
            </a:r>
          </a:p>
          <a:p>
            <a:pPr>
              <a:spcBef>
                <a:spcPts val="1800"/>
              </a:spcBef>
            </a:pPr>
            <a:r>
              <a:rPr lang="en-US" sz="3200" b="1" dirty="0">
                <a:cs typeface="Times New Roman" panose="02020603050405020304" pitchFamily="18" charset="0"/>
              </a:rPr>
              <a:t> 3) </a:t>
            </a:r>
            <a:r>
              <a:rPr lang="en-US" sz="4000" b="1" dirty="0"/>
              <a:t>Our “Dreams” (Purposes or Value)  </a:t>
            </a:r>
            <a:r>
              <a:rPr lang="en-US" sz="3200" b="1" dirty="0"/>
              <a:t>Ps 139:16 </a:t>
            </a:r>
          </a:p>
          <a:p>
            <a:pPr algn="ctr">
              <a:spcBef>
                <a:spcPts val="0"/>
              </a:spcBef>
            </a:pPr>
            <a:r>
              <a:rPr lang="en-US" sz="3200" b="1" dirty="0"/>
              <a:t>   </a:t>
            </a:r>
            <a:r>
              <a:rPr lang="en-US" sz="3600" i="1" dirty="0">
                <a:solidFill>
                  <a:srgbClr val="FF0000"/>
                </a:solidFill>
                <a:cs typeface="Times New Roman" panose="02020603050405020304" pitchFamily="18" charset="0"/>
              </a:rPr>
              <a:t>“</a:t>
            </a:r>
            <a:r>
              <a:rPr lang="en-US" sz="3600" b="1" i="1" dirty="0">
                <a:solidFill>
                  <a:srgbClr val="FF0000"/>
                </a:solidFill>
                <a:cs typeface="Times New Roman" panose="02020603050405020304" pitchFamily="18" charset="0"/>
              </a:rPr>
              <a:t>Thine eyes did see my substance, </a:t>
            </a:r>
            <a:r>
              <a:rPr lang="en-US" sz="2800" b="1" i="1" dirty="0">
                <a:cs typeface="Times New Roman" panose="02020603050405020304" pitchFamily="18" charset="0"/>
              </a:rPr>
              <a:t>(</a:t>
            </a:r>
            <a:r>
              <a:rPr lang="en-US" sz="2800" b="1" i="1" dirty="0" err="1">
                <a:cs typeface="Times New Roman" panose="02020603050405020304" pitchFamily="18" charset="0"/>
              </a:rPr>
              <a:t>ʿōṣem</a:t>
            </a:r>
            <a:r>
              <a:rPr lang="en-US" sz="2800" b="1" i="1" dirty="0">
                <a:cs typeface="Times New Roman" panose="02020603050405020304" pitchFamily="18" charset="0"/>
              </a:rPr>
              <a:t>:  Might) </a:t>
            </a:r>
            <a:r>
              <a:rPr lang="en-US" sz="3600" b="1" i="1" dirty="0">
                <a:solidFill>
                  <a:srgbClr val="FF0000"/>
                </a:solidFill>
                <a:cs typeface="Times New Roman" panose="02020603050405020304" pitchFamily="18" charset="0"/>
              </a:rPr>
              <a:t>yet being unperfect; and </a:t>
            </a:r>
            <a:r>
              <a:rPr lang="en-US" sz="3600" b="1" i="1" u="sng" dirty="0">
                <a:solidFill>
                  <a:srgbClr val="FF0000"/>
                </a:solidFill>
                <a:effectLst>
                  <a:outerShdw blurRad="38100" dist="38100" dir="2700000" algn="tl">
                    <a:srgbClr val="000000">
                      <a:alpha val="43137"/>
                    </a:srgbClr>
                  </a:outerShdw>
                </a:effectLst>
                <a:cs typeface="Times New Roman" panose="02020603050405020304" pitchFamily="18" charset="0"/>
              </a:rPr>
              <a:t>in thy book all [my members] were written”</a:t>
            </a:r>
            <a:r>
              <a:rPr lang="en-US" sz="3600" b="1" i="1" dirty="0">
                <a:solidFill>
                  <a:srgbClr val="FF0000"/>
                </a:solidFill>
                <a:cs typeface="Times New Roman" panose="02020603050405020304" pitchFamily="18" charset="0"/>
              </a:rPr>
              <a:t> </a:t>
            </a:r>
          </a:p>
          <a:p>
            <a:pPr marR="0" lvl="0">
              <a:lnSpc>
                <a:spcPct val="115000"/>
              </a:lnSpc>
              <a:spcBef>
                <a:spcPts val="1200"/>
              </a:spcBef>
              <a:spcAft>
                <a:spcPts val="0"/>
              </a:spcAft>
            </a:pPr>
            <a:r>
              <a:rPr lang="en-US" sz="3600" b="1" dirty="0">
                <a:cs typeface="Times New Roman" panose="02020603050405020304" pitchFamily="18" charset="0"/>
              </a:rPr>
              <a:t>  </a:t>
            </a:r>
            <a:r>
              <a:rPr lang="en-US" sz="4000" b="1" dirty="0">
                <a:cs typeface="Times New Roman" panose="02020603050405020304" pitchFamily="18" charset="0"/>
              </a:rPr>
              <a:t>4) Our “Deeds”  </a:t>
            </a:r>
            <a:r>
              <a:rPr lang="en-US" sz="4000" b="1" i="1" dirty="0">
                <a:solidFill>
                  <a:srgbClr val="FF0000"/>
                </a:solidFill>
                <a:cs typeface="Times New Roman" panose="02020603050405020304" pitchFamily="18" charset="0"/>
              </a:rPr>
              <a:t>“According to their works” </a:t>
            </a:r>
            <a:r>
              <a:rPr lang="en-US" sz="3200" b="1" i="1" dirty="0">
                <a:cs typeface="Times New Roman" panose="02020603050405020304" pitchFamily="18" charset="0"/>
              </a:rPr>
              <a:t> </a:t>
            </a:r>
            <a:r>
              <a:rPr lang="en-US" sz="3200" b="1" dirty="0">
                <a:cs typeface="Times New Roman" panose="02020603050405020304" pitchFamily="18" charset="0"/>
              </a:rPr>
              <a:t>Rev. 20:12</a:t>
            </a:r>
          </a:p>
        </p:txBody>
      </p:sp>
    </p:spTree>
    <p:extLst>
      <p:ext uri="{BB962C8B-B14F-4D97-AF65-F5344CB8AC3E}">
        <p14:creationId xmlns:p14="http://schemas.microsoft.com/office/powerpoint/2010/main" val="83001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down)">
                                      <p:cBhvr>
                                        <p:cTn id="18" dur="500"/>
                                        <p:tgtEl>
                                          <p:spTgt spid="2">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down)">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 calcmode="lin" valueType="num">
                                      <p:cBhvr>
                                        <p:cTn id="26"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28" dur="500"/>
                                        <p:tgtEl>
                                          <p:spTgt spid="2">
                                            <p:txEl>
                                              <p:pRg st="6" end="6"/>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p:cTn id="31"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33" dur="500"/>
                                        <p:tgtEl>
                                          <p:spTgt spid="2">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 calcmode="lin" valueType="num">
                                      <p:cBhvr>
                                        <p:cTn id="38"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39"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40"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41"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600" y="0"/>
            <a:ext cx="11963400" cy="6924973"/>
          </a:xfrm>
          <a:prstGeom prst="rect">
            <a:avLst/>
          </a:prstGeom>
        </p:spPr>
        <p:txBody>
          <a:bodyPr wrap="square">
            <a:spAutoFit/>
          </a:bodyPr>
          <a:lstStyle/>
          <a:p>
            <a:r>
              <a:rPr lang="en-US" b="1"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Every legitimate “judgment” implies there must be:</a:t>
            </a:r>
          </a:p>
          <a:p>
            <a:pPr>
              <a:spcBef>
                <a:spcPts val="0"/>
              </a:spcBef>
            </a:pPr>
            <a:r>
              <a:rPr lang="en-US" sz="4800" b="1" dirty="0">
                <a:cs typeface="Times New Roman" panose="02020603050405020304" pitchFamily="18" charset="0"/>
              </a:rPr>
              <a:t>1. A </a:t>
            </a:r>
            <a:r>
              <a:rPr lang="en-US" sz="4800" b="1" i="1" u="sng" dirty="0">
                <a:solidFill>
                  <a:srgbClr val="FF0066"/>
                </a:solidFill>
                <a:cs typeface="Times New Roman" panose="02020603050405020304" pitchFamily="18" charset="0"/>
              </a:rPr>
              <a:t>Judge</a:t>
            </a:r>
            <a:r>
              <a:rPr lang="en-US" sz="4800" b="1" dirty="0">
                <a:cs typeface="Times New Roman" panose="02020603050405020304" pitchFamily="18" charset="0"/>
              </a:rPr>
              <a:t>  </a:t>
            </a:r>
            <a:r>
              <a:rPr lang="en-US" sz="3200" b="1" dirty="0">
                <a:cs typeface="Times New Roman" panose="02020603050405020304" pitchFamily="18" charset="0"/>
              </a:rPr>
              <a:t>Daniel 7:9-10</a:t>
            </a:r>
          </a:p>
          <a:p>
            <a:pPr>
              <a:spcBef>
                <a:spcPts val="0"/>
              </a:spcBef>
            </a:pPr>
            <a:r>
              <a:rPr lang="en-US" sz="4800" b="1" dirty="0">
                <a:effectLst>
                  <a:outerShdw blurRad="38100" dist="38100" dir="2700000" algn="tl">
                    <a:srgbClr val="000000">
                      <a:alpha val="43137"/>
                    </a:srgbClr>
                  </a:outerShdw>
                </a:effectLst>
                <a:cs typeface="Times New Roman" panose="02020603050405020304" pitchFamily="18" charset="0"/>
              </a:rPr>
              <a:t>2. Accurate </a:t>
            </a:r>
            <a:r>
              <a:rPr lang="en-US" sz="4800" b="1" i="1" u="sng" dirty="0">
                <a:solidFill>
                  <a:srgbClr val="FF0066"/>
                </a:solidFill>
                <a:effectLst>
                  <a:outerShdw blurRad="38100" dist="38100" dir="2700000" algn="tl">
                    <a:srgbClr val="000000">
                      <a:alpha val="43137"/>
                    </a:srgbClr>
                  </a:outerShdw>
                </a:effectLst>
                <a:cs typeface="Times New Roman" panose="02020603050405020304" pitchFamily="18" charset="0"/>
              </a:rPr>
              <a:t>Evidence</a:t>
            </a:r>
            <a:r>
              <a:rPr lang="en-US" sz="6000" b="1" dirty="0">
                <a:effectLst>
                  <a:outerShdw blurRad="38100" dist="38100" dir="2700000" algn="tl">
                    <a:srgbClr val="000000">
                      <a:alpha val="43137"/>
                    </a:srgbClr>
                  </a:outerShdw>
                </a:effectLst>
                <a:cs typeface="Times New Roman" panose="02020603050405020304" pitchFamily="18" charset="0"/>
              </a:rPr>
              <a:t>. </a:t>
            </a:r>
            <a:r>
              <a:rPr lang="en-US" sz="3600" b="1" dirty="0">
                <a:effectLst>
                  <a:outerShdw blurRad="38100" dist="38100" dir="2700000" algn="tl">
                    <a:srgbClr val="000000">
                      <a:alpha val="43137"/>
                    </a:srgbClr>
                  </a:outerShdw>
                </a:effectLst>
                <a:cs typeface="Times New Roman" panose="02020603050405020304" pitchFamily="18" charset="0"/>
              </a:rPr>
              <a:t>Dan. 7:10, Rev. 20:12  </a:t>
            </a:r>
            <a:endParaRPr lang="en-US" sz="6000" b="1" dirty="0">
              <a:solidFill>
                <a:srgbClr val="FF0000"/>
              </a:solidFill>
              <a:effectLst>
                <a:outerShdw blurRad="38100" dist="38100" dir="2700000" algn="tl">
                  <a:srgbClr val="000000">
                    <a:alpha val="43137"/>
                  </a:srgbClr>
                </a:outerShdw>
              </a:effectLst>
              <a:latin typeface="Invitation" pitchFamily="2" charset="0"/>
              <a:cs typeface="Times New Roman" panose="02020603050405020304" pitchFamily="18" charset="0"/>
            </a:endParaRPr>
          </a:p>
          <a:p>
            <a:pPr marL="742950" indent="-742950">
              <a:buAutoNum type="arabicPeriod" startAt="3"/>
            </a:pPr>
            <a:r>
              <a:rPr lang="en-US" sz="4800" b="1" dirty="0">
                <a:effectLst>
                  <a:outerShdw blurRad="38100" dist="38100" dir="2700000" algn="tl">
                    <a:srgbClr val="000000">
                      <a:alpha val="43137"/>
                    </a:srgbClr>
                  </a:outerShdw>
                </a:effectLst>
              </a:rPr>
              <a:t>A Consistent and Just </a:t>
            </a:r>
            <a:r>
              <a:rPr lang="en-US" sz="4800" b="1" i="1" u="sng" dirty="0">
                <a:solidFill>
                  <a:srgbClr val="FF0066"/>
                </a:solidFill>
                <a:effectLst>
                  <a:outerShdw blurRad="38100" dist="38100" dir="2700000" algn="tl">
                    <a:srgbClr val="000000">
                      <a:alpha val="43137"/>
                    </a:srgbClr>
                  </a:outerShdw>
                </a:effectLst>
              </a:rPr>
              <a:t>Standard  </a:t>
            </a:r>
            <a:r>
              <a:rPr lang="en-US" sz="4400" b="1" dirty="0"/>
              <a:t>(Laws)</a:t>
            </a:r>
          </a:p>
          <a:p>
            <a:r>
              <a:rPr lang="en-US" sz="4000" b="1" dirty="0"/>
              <a:t>                  “Book of the Law” 263 x in the Bible</a:t>
            </a:r>
          </a:p>
          <a:p>
            <a:r>
              <a:rPr lang="en-US" dirty="0"/>
              <a:t>  </a:t>
            </a:r>
            <a:r>
              <a:rPr lang="en-US" sz="4000" b="1" dirty="0"/>
              <a:t>A.  The Meaning of God’s Law: </a:t>
            </a:r>
            <a:endParaRPr lang="en-US" b="1" dirty="0"/>
          </a:p>
          <a:p>
            <a:r>
              <a:rPr lang="en-US" b="1" dirty="0"/>
              <a:t>    </a:t>
            </a:r>
            <a:r>
              <a:rPr lang="en-US" sz="3600" b="1" dirty="0"/>
              <a:t>1)  “Law” (</a:t>
            </a:r>
            <a:r>
              <a:rPr lang="en-US" sz="3600" b="1" dirty="0" err="1"/>
              <a:t>tôrâ</a:t>
            </a:r>
            <a:r>
              <a:rPr lang="en-US" sz="3600" b="1" dirty="0"/>
              <a:t>) means: Precept (commandment) or  </a:t>
            </a:r>
          </a:p>
          <a:p>
            <a:r>
              <a:rPr lang="en-US" sz="3600" b="1" dirty="0"/>
              <a:t>                 Statute (appointed boundary)      </a:t>
            </a:r>
          </a:p>
          <a:p>
            <a:r>
              <a:rPr lang="en-US" sz="3600" b="1" dirty="0"/>
              <a:t>     a) “Commandments” </a:t>
            </a:r>
            <a:r>
              <a:rPr lang="en-US" sz="3200" b="1" dirty="0"/>
              <a:t>(</a:t>
            </a:r>
            <a:r>
              <a:rPr lang="en-US" sz="3200" b="1" dirty="0" err="1"/>
              <a:t>miṣwâ</a:t>
            </a:r>
            <a:r>
              <a:rPr lang="en-US" sz="3200" b="1" dirty="0"/>
              <a:t>) </a:t>
            </a:r>
            <a:r>
              <a:rPr lang="en-US" sz="3600" b="1" dirty="0"/>
              <a:t>means to charge or commit  </a:t>
            </a:r>
          </a:p>
          <a:p>
            <a:r>
              <a:rPr lang="en-US" sz="3600" b="1" dirty="0"/>
              <a:t>       Comes From </a:t>
            </a:r>
            <a:r>
              <a:rPr lang="en-US" sz="3600" b="1" dirty="0" err="1"/>
              <a:t>yārâ</a:t>
            </a:r>
            <a:r>
              <a:rPr lang="en-US" sz="3600" b="1" dirty="0"/>
              <a:t>: meaning to point out, teach, aim at!</a:t>
            </a:r>
          </a:p>
          <a:p>
            <a:endParaRPr lang="en-US" dirty="0"/>
          </a:p>
        </p:txBody>
      </p:sp>
    </p:spTree>
    <p:extLst>
      <p:ext uri="{BB962C8B-B14F-4D97-AF65-F5344CB8AC3E}">
        <p14:creationId xmlns:p14="http://schemas.microsoft.com/office/powerpoint/2010/main" val="401845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4" dur="500"/>
                                        <p:tgtEl>
                                          <p:spTgt spid="3">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000"/>
                                        <p:tgtEl>
                                          <p:spTgt spid="3">
                                            <p:txEl>
                                              <p:pRg st="9" end="9"/>
                                            </p:txEl>
                                          </p:spTgt>
                                        </p:tgtEl>
                                      </p:cBhvr>
                                    </p:animEffect>
                                    <p:anim calcmode="lin" valueType="num">
                                      <p:cBhvr>
                                        <p:cTn id="3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2400" y="76200"/>
            <a:ext cx="11963400" cy="6093976"/>
          </a:xfrm>
          <a:prstGeom prst="rect">
            <a:avLst/>
          </a:prstGeom>
        </p:spPr>
        <p:txBody>
          <a:bodyPr wrap="square">
            <a:spAutoFit/>
          </a:bodyPr>
          <a:lstStyle/>
          <a:p>
            <a:pPr marL="742950" indent="-742950">
              <a:buAutoNum type="arabicPeriod" startAt="3"/>
            </a:pPr>
            <a:r>
              <a:rPr lang="en-US" sz="4800" b="1" dirty="0">
                <a:effectLst>
                  <a:outerShdw blurRad="38100" dist="38100" dir="2700000" algn="tl">
                    <a:srgbClr val="000000">
                      <a:alpha val="43137"/>
                    </a:srgbClr>
                  </a:outerShdw>
                </a:effectLst>
              </a:rPr>
              <a:t>A Consistent and Just Standard  </a:t>
            </a:r>
            <a:r>
              <a:rPr lang="en-US" sz="4400" b="1" dirty="0"/>
              <a:t>(Laws)</a:t>
            </a:r>
          </a:p>
          <a:p>
            <a:r>
              <a:rPr lang="en-US" dirty="0"/>
              <a:t> </a:t>
            </a:r>
            <a:r>
              <a:rPr lang="en-US" sz="4400" b="1" dirty="0"/>
              <a:t>B.  God’s perfect “Law” reveals:   </a:t>
            </a:r>
          </a:p>
          <a:p>
            <a:r>
              <a:rPr lang="en-US" sz="4400" b="1" dirty="0"/>
              <a:t>  1)  Our desperate </a:t>
            </a:r>
            <a:r>
              <a:rPr lang="en-US" sz="4400" b="1" i="1" u="sng" dirty="0">
                <a:solidFill>
                  <a:srgbClr val="FF0066"/>
                </a:solidFill>
              </a:rPr>
              <a:t>condition</a:t>
            </a:r>
            <a:r>
              <a:rPr lang="en-US" sz="4400" b="1" dirty="0"/>
              <a:t>!  </a:t>
            </a:r>
            <a:r>
              <a:rPr lang="en-US" sz="3600" b="1" dirty="0"/>
              <a:t>(Ro. 3:10,23)</a:t>
            </a:r>
          </a:p>
          <a:p>
            <a:r>
              <a:rPr lang="en-US" sz="3600" b="1" dirty="0"/>
              <a:t>      </a:t>
            </a:r>
            <a:r>
              <a:rPr lang="en-US" sz="3200" b="1" dirty="0">
                <a:cs typeface="Times New Roman" panose="02020603050405020304" pitchFamily="18" charset="0"/>
              </a:rPr>
              <a:t>Ro 7:7 </a:t>
            </a:r>
            <a:r>
              <a:rPr lang="en-US" sz="3600" b="1" dirty="0">
                <a:solidFill>
                  <a:srgbClr val="FF0000"/>
                </a:solidFill>
                <a:cs typeface="Times New Roman" panose="02020603050405020304" pitchFamily="18" charset="0"/>
              </a:rPr>
              <a:t>“</a:t>
            </a:r>
            <a:r>
              <a:rPr lang="en-US" sz="3600" b="1" i="1" dirty="0">
                <a:solidFill>
                  <a:srgbClr val="FF0000"/>
                </a:solidFill>
                <a:cs typeface="Times New Roman" panose="02020603050405020304" pitchFamily="18" charset="0"/>
              </a:rPr>
              <a:t>I had not known sin, but by the law: “ </a:t>
            </a:r>
            <a:endParaRPr lang="en-US" sz="3200" b="1" i="1" dirty="0">
              <a:solidFill>
                <a:srgbClr val="FF0000"/>
              </a:solidFill>
              <a:cs typeface="Times New Roman" panose="02020603050405020304" pitchFamily="18" charset="0"/>
            </a:endParaRPr>
          </a:p>
          <a:p>
            <a:pPr>
              <a:spcBef>
                <a:spcPts val="1200"/>
              </a:spcBef>
            </a:pPr>
            <a:r>
              <a:rPr lang="en-US" sz="3200" b="1" dirty="0">
                <a:cs typeface="Times New Roman" panose="02020603050405020304" pitchFamily="18" charset="0"/>
              </a:rPr>
              <a:t>    Gal. 3:10  </a:t>
            </a:r>
            <a:r>
              <a:rPr lang="en-US" sz="3600" b="1" i="1" dirty="0">
                <a:solidFill>
                  <a:srgbClr val="FF0000"/>
                </a:solidFill>
                <a:cs typeface="Times New Roman" panose="02020603050405020304" pitchFamily="18" charset="0"/>
              </a:rPr>
              <a:t>"as many as are under the works of the law are under the curse...for cursed is everyone that </a:t>
            </a:r>
            <a:r>
              <a:rPr lang="en-US" sz="3600" b="1" i="1" u="sng" dirty="0" err="1">
                <a:solidFill>
                  <a:srgbClr val="FF0000"/>
                </a:solidFill>
                <a:effectLst>
                  <a:outerShdw blurRad="38100" dist="38100" dir="2700000" algn="tl">
                    <a:srgbClr val="000000">
                      <a:alpha val="43137"/>
                    </a:srgbClr>
                  </a:outerShdw>
                </a:effectLst>
                <a:cs typeface="Times New Roman" panose="02020603050405020304" pitchFamily="18" charset="0"/>
              </a:rPr>
              <a:t>continueth</a:t>
            </a:r>
            <a:r>
              <a:rPr lang="en-US" sz="3600" b="1" i="1" u="sng" dirty="0">
                <a:solidFill>
                  <a:srgbClr val="FF0000"/>
                </a:solidFill>
                <a:effectLst>
                  <a:outerShdw blurRad="38100" dist="38100" dir="2700000" algn="tl">
                    <a:srgbClr val="000000">
                      <a:alpha val="43137"/>
                    </a:srgbClr>
                  </a:outerShdw>
                </a:effectLst>
                <a:cs typeface="Times New Roman" panose="02020603050405020304" pitchFamily="18" charset="0"/>
              </a:rPr>
              <a:t> not in all things</a:t>
            </a:r>
            <a:r>
              <a:rPr lang="en-US" sz="3600" b="1" i="1" dirty="0">
                <a:solidFill>
                  <a:srgbClr val="FF0000"/>
                </a:solidFill>
                <a:cs typeface="Times New Roman" panose="02020603050405020304" pitchFamily="18" charset="0"/>
              </a:rPr>
              <a:t> which are written in the book of the law to do them" </a:t>
            </a:r>
          </a:p>
          <a:p>
            <a:pPr>
              <a:spcBef>
                <a:spcPts val="1200"/>
              </a:spcBef>
            </a:pPr>
            <a:r>
              <a:rPr lang="en-US" sz="3600" b="1" dirty="0">
                <a:solidFill>
                  <a:srgbClr val="FF0000"/>
                </a:solidFill>
                <a:cs typeface="Times New Roman" panose="02020603050405020304" pitchFamily="18" charset="0"/>
              </a:rPr>
              <a:t> </a:t>
            </a:r>
            <a:r>
              <a:rPr lang="en-US" sz="3600" b="1" dirty="0">
                <a:cs typeface="Times New Roman" panose="02020603050405020304" pitchFamily="18" charset="0"/>
              </a:rPr>
              <a:t>James 2:10 </a:t>
            </a:r>
            <a:r>
              <a:rPr lang="en-US" sz="3600" b="1" i="1" dirty="0">
                <a:solidFill>
                  <a:srgbClr val="FF0000"/>
                </a:solidFill>
                <a:cs typeface="Times New Roman" panose="02020603050405020304" pitchFamily="18" charset="0"/>
              </a:rPr>
              <a:t>“whosoever shall keep the whole law, and yet </a:t>
            </a:r>
          </a:p>
          <a:p>
            <a:pPr>
              <a:spcBef>
                <a:spcPts val="0"/>
              </a:spcBef>
            </a:pPr>
            <a:r>
              <a:rPr lang="en-US" sz="3600" b="1" i="1" dirty="0">
                <a:solidFill>
                  <a:srgbClr val="FF0000"/>
                </a:solidFill>
                <a:cs typeface="Times New Roman" panose="02020603050405020304" pitchFamily="18" charset="0"/>
              </a:rPr>
              <a:t>         offend in one point, </a:t>
            </a:r>
            <a:r>
              <a:rPr lang="en-US" sz="3600" b="1" i="1" u="sng" dirty="0">
                <a:solidFill>
                  <a:srgbClr val="FF0000"/>
                </a:solidFill>
                <a:effectLst>
                  <a:outerShdw blurRad="38100" dist="38100" dir="2700000" algn="tl">
                    <a:srgbClr val="000000">
                      <a:alpha val="43137"/>
                    </a:srgbClr>
                  </a:outerShdw>
                </a:effectLst>
                <a:cs typeface="Times New Roman" panose="02020603050405020304" pitchFamily="18" charset="0"/>
              </a:rPr>
              <a:t>he is </a:t>
            </a:r>
            <a:r>
              <a:rPr lang="en-US" sz="4800" b="1" i="1" u="sng" dirty="0">
                <a:solidFill>
                  <a:srgbClr val="FF0000"/>
                </a:solidFill>
                <a:effectLst>
                  <a:outerShdw blurRad="38100" dist="38100" dir="2700000" algn="tl">
                    <a:srgbClr val="000000">
                      <a:alpha val="43137"/>
                    </a:srgbClr>
                  </a:outerShdw>
                </a:effectLst>
                <a:cs typeface="Times New Roman" panose="02020603050405020304" pitchFamily="18" charset="0"/>
              </a:rPr>
              <a:t>guilty</a:t>
            </a:r>
            <a:r>
              <a:rPr lang="en-US" sz="3600" b="1" i="1" u="sng"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en-US" sz="4800" b="1" i="1" u="sng" dirty="0">
                <a:solidFill>
                  <a:srgbClr val="FF0000"/>
                </a:solidFill>
                <a:effectLst>
                  <a:outerShdw blurRad="38100" dist="38100" dir="2700000" algn="tl">
                    <a:srgbClr val="000000">
                      <a:alpha val="43137"/>
                    </a:srgbClr>
                  </a:outerShdw>
                </a:effectLst>
                <a:cs typeface="Times New Roman" panose="02020603050405020304" pitchFamily="18" charset="0"/>
              </a:rPr>
              <a:t>of all</a:t>
            </a:r>
            <a:r>
              <a:rPr lang="en-US" sz="5400" b="1" i="1" u="sng" dirty="0">
                <a:solidFill>
                  <a:srgbClr val="FF0000"/>
                </a:solidFill>
                <a:effectLst>
                  <a:outerShdw blurRad="38100" dist="38100" dir="2700000" algn="tl">
                    <a:srgbClr val="000000">
                      <a:alpha val="43137"/>
                    </a:srgbClr>
                  </a:outerShdw>
                </a:effectLst>
                <a:cs typeface="Times New Roman" panose="02020603050405020304" pitchFamily="18" charset="0"/>
              </a:rPr>
              <a:t>.” </a:t>
            </a:r>
            <a:endParaRPr lang="en-US" sz="4000" b="1" i="1" u="sng" dirty="0">
              <a:solidFill>
                <a:srgbClr val="FF00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82143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5" end="5"/>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6200" y="-76200"/>
            <a:ext cx="11963400" cy="6786473"/>
          </a:xfrm>
          <a:prstGeom prst="rect">
            <a:avLst/>
          </a:prstGeom>
        </p:spPr>
        <p:txBody>
          <a:bodyPr wrap="square">
            <a:spAutoFit/>
          </a:bodyPr>
          <a:lstStyle/>
          <a:p>
            <a:r>
              <a:rPr lang="en-US" sz="4400" b="1" dirty="0"/>
              <a:t>B.  God’s perfect “Law” reveals:   </a:t>
            </a:r>
          </a:p>
          <a:p>
            <a:r>
              <a:rPr lang="en-US" sz="4400" b="1" dirty="0"/>
              <a:t>  2)	 Our desperate need of God’s </a:t>
            </a:r>
            <a:r>
              <a:rPr lang="en-US" sz="4400" b="1" i="1" u="sng" dirty="0">
                <a:solidFill>
                  <a:srgbClr val="FF0066"/>
                </a:solidFill>
              </a:rPr>
              <a:t>Grace</a:t>
            </a:r>
            <a:r>
              <a:rPr lang="en-US" sz="4400" b="1" dirty="0"/>
              <a:t>. Ps. 19:7        </a:t>
            </a:r>
          </a:p>
          <a:p>
            <a:r>
              <a:rPr lang="en-US" sz="4400" b="1" dirty="0">
                <a:solidFill>
                  <a:srgbClr val="FF0000"/>
                </a:solidFill>
                <a:latin typeface="Invitation" pitchFamily="2" charset="0"/>
              </a:rPr>
              <a:t>    </a:t>
            </a:r>
            <a:r>
              <a:rPr lang="en-US" sz="4000" b="1" i="1" dirty="0">
                <a:solidFill>
                  <a:srgbClr val="FF0000"/>
                </a:solidFill>
                <a:cs typeface="Times New Roman" panose="02020603050405020304" pitchFamily="18" charset="0"/>
              </a:rPr>
              <a:t>“</a:t>
            </a:r>
            <a:r>
              <a:rPr lang="en-US" sz="3600" b="1" i="1" dirty="0">
                <a:solidFill>
                  <a:srgbClr val="FF0000"/>
                </a:solidFill>
                <a:cs typeface="Times New Roman" panose="02020603050405020304" pitchFamily="18" charset="0"/>
              </a:rPr>
              <a:t>The law of the LORD is perfect, converting the soul:” </a:t>
            </a:r>
            <a:endParaRPr lang="en-US" sz="3200" b="1" i="1" dirty="0">
              <a:solidFill>
                <a:srgbClr val="FF0000"/>
              </a:solidFill>
              <a:cs typeface="Times New Roman" panose="02020603050405020304" pitchFamily="18" charset="0"/>
            </a:endParaRPr>
          </a:p>
          <a:p>
            <a:r>
              <a:rPr lang="en-US" sz="3600" b="1" dirty="0"/>
              <a:t>    The “conviction” it brings should bring us to repentance.                </a:t>
            </a:r>
          </a:p>
          <a:p>
            <a:pPr algn="ctr"/>
            <a:r>
              <a:rPr lang="en-US" sz="3600" b="1" dirty="0"/>
              <a:t>        Gal 2:16 </a:t>
            </a:r>
            <a:r>
              <a:rPr lang="en-US" sz="3600" b="1" i="1" dirty="0">
                <a:solidFill>
                  <a:srgbClr val="FF0000"/>
                </a:solidFill>
                <a:cs typeface="Times New Roman" panose="02020603050405020304" pitchFamily="18" charset="0"/>
              </a:rPr>
              <a:t>“a man is not justified by the works of  the law, but by the faith of Jesus Christ… that we might be justified by the faith of Christ, and not by the works of the law: </a:t>
            </a:r>
          </a:p>
          <a:p>
            <a:pPr algn="ctr"/>
            <a:r>
              <a:rPr lang="en-US" sz="3600" b="1" i="1" u="sng" dirty="0">
                <a:solidFill>
                  <a:srgbClr val="FF0000"/>
                </a:solidFill>
                <a:effectLst>
                  <a:outerShdw blurRad="38100" dist="38100" dir="2700000" algn="tl">
                    <a:srgbClr val="000000">
                      <a:alpha val="43137"/>
                    </a:srgbClr>
                  </a:outerShdw>
                </a:effectLst>
                <a:cs typeface="Times New Roman" panose="02020603050405020304" pitchFamily="18" charset="0"/>
              </a:rPr>
              <a:t>for by the works of the law shall no flesh be justified</a:t>
            </a:r>
            <a:r>
              <a:rPr lang="en-US" sz="3600" b="1" dirty="0">
                <a:solidFill>
                  <a:srgbClr val="FF0000"/>
                </a:solidFill>
                <a:cs typeface="Times New Roman" panose="02020603050405020304" pitchFamily="18" charset="0"/>
              </a:rPr>
              <a:t>.”</a:t>
            </a:r>
          </a:p>
          <a:p>
            <a:pPr algn="ctr">
              <a:spcBef>
                <a:spcPts val="1800"/>
              </a:spcBef>
            </a:pPr>
            <a:r>
              <a:rPr lang="en-US" sz="3600" b="1" dirty="0">
                <a:cs typeface="Times New Roman" panose="02020603050405020304" pitchFamily="18" charset="0"/>
              </a:rPr>
              <a:t>        </a:t>
            </a:r>
            <a:r>
              <a:rPr lang="en-US" sz="2800" b="1" dirty="0">
                <a:cs typeface="Times New Roman" panose="02020603050405020304" pitchFamily="18" charset="0"/>
              </a:rPr>
              <a:t>Gal. 3:24 </a:t>
            </a:r>
            <a:r>
              <a:rPr lang="en-US" sz="3600" b="1" i="1" dirty="0">
                <a:solidFill>
                  <a:srgbClr val="FF0000"/>
                </a:solidFill>
                <a:cs typeface="Times New Roman" panose="02020603050405020304" pitchFamily="18" charset="0"/>
              </a:rPr>
              <a:t>"The law was our schoolmaster to bring us to Christ, </a:t>
            </a:r>
            <a:r>
              <a:rPr lang="en-US" sz="3600" b="1" i="1" u="sng" dirty="0">
                <a:solidFill>
                  <a:srgbClr val="FF0000"/>
                </a:solidFill>
                <a:effectLst>
                  <a:outerShdw blurRad="38100" dist="38100" dir="2700000" algn="tl">
                    <a:srgbClr val="000000">
                      <a:alpha val="43137"/>
                    </a:srgbClr>
                  </a:outerShdw>
                </a:effectLst>
                <a:cs typeface="Times New Roman" panose="02020603050405020304" pitchFamily="18" charset="0"/>
              </a:rPr>
              <a:t>that we might be justified by faith"</a:t>
            </a:r>
            <a:r>
              <a:rPr lang="en-US" sz="3600" b="1" i="1" u="sng" dirty="0">
                <a:effectLst>
                  <a:outerShdw blurRad="38100" dist="38100" dir="2700000" algn="tl">
                    <a:srgbClr val="000000">
                      <a:alpha val="43137"/>
                    </a:srgbClr>
                  </a:outerShdw>
                </a:effectLst>
                <a:cs typeface="Times New Roman" panose="02020603050405020304" pitchFamily="18" charset="0"/>
              </a:rPr>
              <a:t> </a:t>
            </a:r>
          </a:p>
          <a:p>
            <a:pPr algn="ctr"/>
            <a:r>
              <a:rPr lang="en-US" sz="3600" b="1" dirty="0" err="1">
                <a:solidFill>
                  <a:srgbClr val="0000FF"/>
                </a:solidFill>
                <a:cs typeface="Times New Roman" panose="02020603050405020304" pitchFamily="18" charset="0"/>
              </a:rPr>
              <a:t>dikaioō</a:t>
            </a:r>
            <a:r>
              <a:rPr lang="en-US" sz="3600" b="1" dirty="0">
                <a:solidFill>
                  <a:srgbClr val="0000FF"/>
                </a:solidFill>
                <a:cs typeface="Times New Roman" panose="02020603050405020304" pitchFamily="18" charset="0"/>
              </a:rPr>
              <a:t> (</a:t>
            </a:r>
            <a:r>
              <a:rPr lang="en-US" sz="3600" b="1" dirty="0" err="1">
                <a:solidFill>
                  <a:srgbClr val="0000FF"/>
                </a:solidFill>
                <a:cs typeface="Times New Roman" panose="02020603050405020304" pitchFamily="18" charset="0"/>
              </a:rPr>
              <a:t>dik</a:t>
            </a:r>
            <a:r>
              <a:rPr lang="en-US" sz="3600" b="1" dirty="0">
                <a:solidFill>
                  <a:srgbClr val="0000FF"/>
                </a:solidFill>
                <a:cs typeface="Times New Roman" panose="02020603050405020304" pitchFamily="18" charset="0"/>
              </a:rPr>
              <a:t>-ah-</a:t>
            </a:r>
            <a:r>
              <a:rPr lang="en-US" sz="3600" b="1" dirty="0" err="1">
                <a:solidFill>
                  <a:srgbClr val="0000FF"/>
                </a:solidFill>
                <a:cs typeface="Times New Roman" panose="02020603050405020304" pitchFamily="18" charset="0"/>
              </a:rPr>
              <a:t>ya</a:t>
            </a:r>
            <a:r>
              <a:rPr lang="en-US" sz="3600" b="1" dirty="0">
                <a:solidFill>
                  <a:srgbClr val="0000FF"/>
                </a:solidFill>
                <a:cs typeface="Times New Roman" panose="02020603050405020304" pitchFamily="18" charset="0"/>
              </a:rPr>
              <a:t>'-o) </a:t>
            </a:r>
            <a:r>
              <a:rPr lang="en-US" sz="3600" b="1" i="1" u="sng" dirty="0">
                <a:solidFill>
                  <a:srgbClr val="0000FF"/>
                </a:solidFill>
                <a:effectLst>
                  <a:outerShdw blurRad="38100" dist="38100" dir="2700000" algn="tl">
                    <a:srgbClr val="000000">
                      <a:alpha val="43137"/>
                    </a:srgbClr>
                  </a:outerShdw>
                </a:effectLst>
                <a:cs typeface="Times New Roman" panose="02020603050405020304" pitchFamily="18" charset="0"/>
              </a:rPr>
              <a:t>rendered innocent</a:t>
            </a:r>
            <a:r>
              <a:rPr lang="en-US" sz="3600" b="1" dirty="0">
                <a:solidFill>
                  <a:srgbClr val="0000FF"/>
                </a:solidFill>
                <a:cs typeface="Times New Roman" panose="02020603050405020304" pitchFamily="18" charset="0"/>
              </a:rPr>
              <a:t>!   </a:t>
            </a:r>
            <a:r>
              <a:rPr lang="en-US" sz="3600" b="1" dirty="0"/>
              <a:t>Ro. 5:1</a:t>
            </a:r>
          </a:p>
        </p:txBody>
      </p:sp>
    </p:spTree>
    <p:extLst>
      <p:ext uri="{BB962C8B-B14F-4D97-AF65-F5344CB8AC3E}">
        <p14:creationId xmlns:p14="http://schemas.microsoft.com/office/powerpoint/2010/main" val="166080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p:cTn id="2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6200" y="0"/>
            <a:ext cx="11963400" cy="7232749"/>
          </a:xfrm>
          <a:prstGeom prst="rect">
            <a:avLst/>
          </a:prstGeom>
        </p:spPr>
        <p:txBody>
          <a:bodyPr wrap="square">
            <a:spAutoFit/>
          </a:bodyPr>
          <a:lstStyle/>
          <a:p>
            <a:r>
              <a:rPr lang="en-US" sz="3200" b="1" dirty="0"/>
              <a:t>  </a:t>
            </a:r>
            <a:r>
              <a:rPr lang="en-US" sz="5400" b="1" dirty="0"/>
              <a:t>God’s Law (Nature) Requires Justice!</a:t>
            </a:r>
          </a:p>
          <a:p>
            <a:pPr algn="ctr"/>
            <a:r>
              <a:rPr lang="en-US" sz="4400" b="1" dirty="0"/>
              <a:t>His “Truth” demands that his Law be upheld.</a:t>
            </a:r>
          </a:p>
          <a:p>
            <a:r>
              <a:rPr lang="en-US" sz="4400" b="1" dirty="0">
                <a:cs typeface="Times New Roman" panose="02020603050405020304" pitchFamily="18" charset="0"/>
              </a:rPr>
              <a:t>   </a:t>
            </a:r>
            <a:r>
              <a:rPr lang="en-US" sz="3600" b="1" dirty="0">
                <a:cs typeface="Times New Roman" panose="02020603050405020304" pitchFamily="18" charset="0"/>
              </a:rPr>
              <a:t>Ro 6:23 </a:t>
            </a:r>
            <a:r>
              <a:rPr lang="en-US" sz="4000" b="1" i="1" dirty="0">
                <a:solidFill>
                  <a:srgbClr val="FF0000"/>
                </a:solidFill>
                <a:cs typeface="Times New Roman" panose="02020603050405020304" pitchFamily="18" charset="0"/>
              </a:rPr>
              <a:t>“For the wages of sin </a:t>
            </a:r>
            <a:r>
              <a:rPr lang="en-US" sz="4000" b="1" i="1" u="sng" dirty="0">
                <a:solidFill>
                  <a:srgbClr val="FF0000"/>
                </a:solidFill>
                <a:effectLst>
                  <a:outerShdw blurRad="38100" dist="38100" dir="2700000" algn="tl">
                    <a:srgbClr val="000000">
                      <a:alpha val="43137"/>
                    </a:srgbClr>
                  </a:outerShdw>
                </a:effectLst>
                <a:cs typeface="Times New Roman" panose="02020603050405020304" pitchFamily="18" charset="0"/>
              </a:rPr>
              <a:t>is death</a:t>
            </a:r>
            <a:r>
              <a:rPr lang="en-US" sz="4000" b="1" i="1" dirty="0">
                <a:solidFill>
                  <a:srgbClr val="FF0000"/>
                </a:solidFill>
                <a:cs typeface="Times New Roman" panose="02020603050405020304" pitchFamily="18" charset="0"/>
              </a:rPr>
              <a:t>”</a:t>
            </a:r>
          </a:p>
          <a:p>
            <a:r>
              <a:rPr lang="en-US" sz="4400" b="1" dirty="0">
                <a:cs typeface="Times New Roman" panose="02020603050405020304" pitchFamily="18" charset="0"/>
              </a:rPr>
              <a:t>   </a:t>
            </a:r>
            <a:r>
              <a:rPr lang="en-US" sz="3600" b="1" dirty="0" err="1">
                <a:cs typeface="Times New Roman" panose="02020603050405020304" pitchFamily="18" charset="0"/>
              </a:rPr>
              <a:t>Ez</a:t>
            </a:r>
            <a:r>
              <a:rPr lang="en-US" sz="3600" b="1" dirty="0">
                <a:cs typeface="Times New Roman" panose="02020603050405020304" pitchFamily="18" charset="0"/>
              </a:rPr>
              <a:t> 18:20 </a:t>
            </a:r>
            <a:r>
              <a:rPr lang="en-US" sz="4000" b="1" i="1" dirty="0">
                <a:solidFill>
                  <a:srgbClr val="FF0000"/>
                </a:solidFill>
                <a:cs typeface="Times New Roman" panose="02020603050405020304" pitchFamily="18" charset="0"/>
              </a:rPr>
              <a:t>“The soul that </a:t>
            </a:r>
            <a:r>
              <a:rPr lang="en-US" sz="4000" b="1" i="1" dirty="0" err="1">
                <a:solidFill>
                  <a:srgbClr val="FF0000"/>
                </a:solidFill>
                <a:cs typeface="Times New Roman" panose="02020603050405020304" pitchFamily="18" charset="0"/>
              </a:rPr>
              <a:t>sinneth</a:t>
            </a:r>
            <a:r>
              <a:rPr lang="en-US" sz="4000" b="1" i="1" dirty="0">
                <a:solidFill>
                  <a:srgbClr val="FF0000"/>
                </a:solidFill>
                <a:cs typeface="Times New Roman" panose="02020603050405020304" pitchFamily="18" charset="0"/>
              </a:rPr>
              <a:t>, </a:t>
            </a:r>
            <a:r>
              <a:rPr lang="en-US" sz="4000" b="1" i="1" u="sng" dirty="0">
                <a:solidFill>
                  <a:srgbClr val="FF0000"/>
                </a:solidFill>
                <a:effectLst>
                  <a:outerShdw blurRad="38100" dist="38100" dir="2700000" algn="tl">
                    <a:srgbClr val="000000">
                      <a:alpha val="43137"/>
                    </a:srgbClr>
                  </a:outerShdw>
                </a:effectLst>
                <a:cs typeface="Times New Roman" panose="02020603050405020304" pitchFamily="18" charset="0"/>
              </a:rPr>
              <a:t>it shall die.”</a:t>
            </a:r>
            <a:endParaRPr lang="en-US" sz="4400" b="1" i="1" u="sng" dirty="0">
              <a:solidFill>
                <a:srgbClr val="FF0000"/>
              </a:solidFill>
              <a:effectLst>
                <a:outerShdw blurRad="38100" dist="38100" dir="2700000" algn="tl">
                  <a:srgbClr val="000000">
                    <a:alpha val="43137"/>
                  </a:srgbClr>
                </a:outerShdw>
              </a:effectLst>
              <a:cs typeface="Times New Roman" panose="02020603050405020304" pitchFamily="18" charset="0"/>
            </a:endParaRPr>
          </a:p>
          <a:p>
            <a:pPr algn="ctr">
              <a:spcBef>
                <a:spcPts val="1200"/>
              </a:spcBef>
            </a:pPr>
            <a:r>
              <a:rPr lang="en-US" sz="4400" b="1" dirty="0">
                <a:cs typeface="Times New Roman" panose="02020603050405020304" pitchFamily="18" charset="0"/>
              </a:rPr>
              <a:t>His Grace made a way of pardon. </a:t>
            </a:r>
            <a:r>
              <a:rPr lang="en-US" sz="4400" b="1" dirty="0" err="1">
                <a:cs typeface="Times New Roman" panose="02020603050405020304" pitchFamily="18" charset="0"/>
              </a:rPr>
              <a:t>Jn</a:t>
            </a:r>
            <a:r>
              <a:rPr lang="en-US" sz="4400" b="1" dirty="0">
                <a:cs typeface="Times New Roman" panose="02020603050405020304" pitchFamily="18" charset="0"/>
              </a:rPr>
              <a:t> 1:14</a:t>
            </a:r>
          </a:p>
          <a:p>
            <a:pPr algn="ctr"/>
            <a:r>
              <a:rPr lang="en-US" sz="4400" b="1" i="1" dirty="0">
                <a:solidFill>
                  <a:srgbClr val="FF0000"/>
                </a:solidFill>
                <a:cs typeface="Times New Roman" panose="02020603050405020304" pitchFamily="18" charset="0"/>
              </a:rPr>
              <a:t>“We beheld his glory…</a:t>
            </a:r>
            <a:r>
              <a:rPr lang="en-US" sz="4400" b="1" i="1" dirty="0">
                <a:solidFill>
                  <a:srgbClr val="FF0000"/>
                </a:solidFill>
                <a:effectLst>
                  <a:outerShdw blurRad="38100" dist="38100" dir="2700000" algn="tl">
                    <a:srgbClr val="000000">
                      <a:alpha val="43137"/>
                    </a:srgbClr>
                  </a:outerShdw>
                </a:effectLst>
                <a:cs typeface="Times New Roman" panose="02020603050405020304" pitchFamily="18" charset="0"/>
              </a:rPr>
              <a:t>full of </a:t>
            </a:r>
            <a:r>
              <a:rPr lang="en-US" sz="4400" b="1" i="1" u="sng" dirty="0">
                <a:solidFill>
                  <a:srgbClr val="FF0000"/>
                </a:solidFill>
                <a:effectLst>
                  <a:outerShdw blurRad="38100" dist="38100" dir="2700000" algn="tl">
                    <a:srgbClr val="000000">
                      <a:alpha val="43137"/>
                    </a:srgbClr>
                  </a:outerShdw>
                </a:effectLst>
                <a:cs typeface="Times New Roman" panose="02020603050405020304" pitchFamily="18" charset="0"/>
              </a:rPr>
              <a:t>Grace </a:t>
            </a:r>
            <a:r>
              <a:rPr lang="en-US" sz="4400" b="1" i="1" dirty="0">
                <a:solidFill>
                  <a:srgbClr val="FF0000"/>
                </a:solidFill>
                <a:cs typeface="Times New Roman" panose="02020603050405020304" pitchFamily="18" charset="0"/>
              </a:rPr>
              <a:t>and </a:t>
            </a:r>
            <a:r>
              <a:rPr lang="en-US" sz="4400" b="1" i="1" u="sng" dirty="0">
                <a:solidFill>
                  <a:srgbClr val="FF0000"/>
                </a:solidFill>
                <a:effectLst>
                  <a:outerShdw blurRad="38100" dist="38100" dir="2700000" algn="tl">
                    <a:srgbClr val="000000">
                      <a:alpha val="43137"/>
                    </a:srgbClr>
                  </a:outerShdw>
                </a:effectLst>
                <a:cs typeface="Times New Roman" panose="02020603050405020304" pitchFamily="18" charset="0"/>
              </a:rPr>
              <a:t>Truth</a:t>
            </a:r>
            <a:r>
              <a:rPr lang="en-US" sz="4400" b="1" i="1" dirty="0">
                <a:solidFill>
                  <a:srgbClr val="FF0000"/>
                </a:solidFill>
                <a:cs typeface="Times New Roman" panose="02020603050405020304" pitchFamily="18" charset="0"/>
              </a:rPr>
              <a:t>”</a:t>
            </a:r>
            <a:endParaRPr lang="en-US" b="1" i="1" dirty="0">
              <a:cs typeface="Times New Roman" panose="02020603050405020304" pitchFamily="18" charset="0"/>
            </a:endParaRPr>
          </a:p>
          <a:p>
            <a:pPr algn="ctr">
              <a:spcBef>
                <a:spcPts val="1200"/>
              </a:spcBef>
            </a:pPr>
            <a:r>
              <a:rPr lang="en-US" b="1" dirty="0">
                <a:cs typeface="Times New Roman" panose="02020603050405020304" pitchFamily="18" charset="0"/>
              </a:rPr>
              <a:t>Ps 85:9-10 </a:t>
            </a:r>
            <a:r>
              <a:rPr lang="en-US" sz="3600" b="1" dirty="0">
                <a:solidFill>
                  <a:srgbClr val="FF0000"/>
                </a:solidFill>
                <a:cs typeface="Times New Roman" panose="02020603050405020304" pitchFamily="18" charset="0"/>
              </a:rPr>
              <a:t>“</a:t>
            </a:r>
            <a:r>
              <a:rPr lang="en-US" sz="4000" b="1" i="1" dirty="0">
                <a:solidFill>
                  <a:srgbClr val="FF0000"/>
                </a:solidFill>
                <a:cs typeface="Times New Roman" panose="02020603050405020304" pitchFamily="18" charset="0"/>
              </a:rPr>
              <a:t>Surely his salvation is nigh them that fear him; </a:t>
            </a:r>
          </a:p>
          <a:p>
            <a:pPr algn="ctr"/>
            <a:r>
              <a:rPr lang="en-US" sz="4000" b="1" i="1" u="sng" dirty="0">
                <a:solidFill>
                  <a:srgbClr val="FF0000"/>
                </a:solidFill>
                <a:effectLst>
                  <a:outerShdw blurRad="38100" dist="38100" dir="2700000" algn="tl">
                    <a:srgbClr val="000000">
                      <a:alpha val="43137"/>
                    </a:srgbClr>
                  </a:outerShdw>
                </a:effectLst>
                <a:cs typeface="Times New Roman" panose="02020603050405020304" pitchFamily="18" charset="0"/>
              </a:rPr>
              <a:t>Mercy and truth are met together</a:t>
            </a:r>
            <a:r>
              <a:rPr lang="en-US" sz="4000" b="1" i="1" dirty="0">
                <a:solidFill>
                  <a:srgbClr val="FF0000"/>
                </a:solidFill>
                <a:cs typeface="Times New Roman" panose="02020603050405020304" pitchFamily="18" charset="0"/>
              </a:rPr>
              <a:t>; </a:t>
            </a:r>
          </a:p>
          <a:p>
            <a:pPr algn="ctr"/>
            <a:r>
              <a:rPr lang="en-US" sz="4000" b="1" i="1" dirty="0">
                <a:solidFill>
                  <a:srgbClr val="FF0000"/>
                </a:solidFill>
                <a:effectLst>
                  <a:outerShdw blurRad="38100" dist="38100" dir="2700000" algn="tl">
                    <a:srgbClr val="000000">
                      <a:alpha val="43137"/>
                    </a:srgbClr>
                  </a:outerShdw>
                </a:effectLst>
                <a:cs typeface="Times New Roman" panose="02020603050405020304" pitchFamily="18" charset="0"/>
              </a:rPr>
              <a:t>righteousness and peace have kissed each other. </a:t>
            </a:r>
            <a:r>
              <a:rPr lang="en-US" sz="4000" b="1" i="1" dirty="0">
                <a:solidFill>
                  <a:srgbClr val="FF0000"/>
                </a:solidFill>
                <a:cs typeface="Times New Roman" panose="02020603050405020304" pitchFamily="18" charset="0"/>
              </a:rPr>
              <a:t>“</a:t>
            </a:r>
          </a:p>
          <a:p>
            <a:pPr algn="ctr">
              <a:spcBef>
                <a:spcPts val="1200"/>
              </a:spcBef>
            </a:pPr>
            <a:endParaRPr lang="en-US" sz="4400" b="1" dirty="0"/>
          </a:p>
        </p:txBody>
      </p:sp>
    </p:spTree>
    <p:extLst>
      <p:ext uri="{BB962C8B-B14F-4D97-AF65-F5344CB8AC3E}">
        <p14:creationId xmlns:p14="http://schemas.microsoft.com/office/powerpoint/2010/main" val="129800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6200" y="0"/>
            <a:ext cx="11963400" cy="6509474"/>
          </a:xfrm>
          <a:prstGeom prst="rect">
            <a:avLst/>
          </a:prstGeom>
        </p:spPr>
        <p:txBody>
          <a:bodyPr wrap="square">
            <a:spAutoFit/>
          </a:bodyPr>
          <a:lstStyle/>
          <a:p>
            <a:pPr algn="ctr">
              <a:spcBef>
                <a:spcPts val="1200"/>
              </a:spcBef>
            </a:pPr>
            <a:r>
              <a:rPr lang="en-US" sz="6000" b="1" dirty="0"/>
              <a:t>His Pardon comes at a Price!  </a:t>
            </a:r>
            <a:r>
              <a:rPr lang="en-US" sz="4400" b="1" dirty="0"/>
              <a:t>Ro 5:8</a:t>
            </a:r>
          </a:p>
          <a:p>
            <a:pPr algn="ctr"/>
            <a:r>
              <a:rPr lang="en-US" sz="4000" b="1" i="1" dirty="0">
                <a:solidFill>
                  <a:srgbClr val="FF0000"/>
                </a:solidFill>
                <a:cs typeface="Times New Roman" panose="02020603050405020304" pitchFamily="18" charset="0"/>
              </a:rPr>
              <a:t>“God </a:t>
            </a:r>
            <a:r>
              <a:rPr lang="en-US" sz="4000" b="1" i="1" dirty="0" err="1">
                <a:solidFill>
                  <a:srgbClr val="FF0000"/>
                </a:solidFill>
                <a:cs typeface="Times New Roman" panose="02020603050405020304" pitchFamily="18" charset="0"/>
              </a:rPr>
              <a:t>commendeth</a:t>
            </a:r>
            <a:r>
              <a:rPr lang="en-US" sz="4000" b="1" i="1" dirty="0">
                <a:solidFill>
                  <a:srgbClr val="FF0000"/>
                </a:solidFill>
                <a:cs typeface="Times New Roman" panose="02020603050405020304" pitchFamily="18" charset="0"/>
              </a:rPr>
              <a:t> his love toward us, in that, while we were yet sinners, </a:t>
            </a:r>
            <a:r>
              <a:rPr lang="en-US" sz="5400" b="1" i="1" u="sng" dirty="0">
                <a:solidFill>
                  <a:srgbClr val="FF0000"/>
                </a:solidFill>
                <a:effectLst>
                  <a:outerShdw blurRad="38100" dist="38100" dir="2700000" algn="tl">
                    <a:srgbClr val="000000">
                      <a:alpha val="43137"/>
                    </a:srgbClr>
                  </a:outerShdw>
                </a:effectLst>
                <a:cs typeface="Times New Roman" panose="02020603050405020304" pitchFamily="18" charset="0"/>
              </a:rPr>
              <a:t>Christ died for us. “</a:t>
            </a:r>
          </a:p>
          <a:p>
            <a:pPr>
              <a:spcBef>
                <a:spcPts val="1200"/>
              </a:spcBef>
            </a:pPr>
            <a:r>
              <a:rPr lang="en-US" sz="3600" b="1" dirty="0">
                <a:cs typeface="Times New Roman" panose="02020603050405020304" pitchFamily="18" charset="0"/>
              </a:rPr>
              <a:t>Mt 1:21 </a:t>
            </a:r>
            <a:r>
              <a:rPr lang="en-US" sz="3600" b="1" i="1" dirty="0">
                <a:solidFill>
                  <a:srgbClr val="FF0000"/>
                </a:solidFill>
                <a:cs typeface="Times New Roman" panose="02020603050405020304" pitchFamily="18" charset="0"/>
              </a:rPr>
              <a:t>“</a:t>
            </a:r>
            <a:r>
              <a:rPr lang="en-US" sz="4400" b="1" i="1" dirty="0">
                <a:solidFill>
                  <a:srgbClr val="FF0000"/>
                </a:solidFill>
                <a:cs typeface="Times New Roman" panose="02020603050405020304" pitchFamily="18" charset="0"/>
              </a:rPr>
              <a:t>thou shalt call his name JESUS: </a:t>
            </a:r>
          </a:p>
          <a:p>
            <a:pPr algn="ctr"/>
            <a:r>
              <a:rPr lang="en-US" sz="4800" b="1" i="1" u="sng" dirty="0">
                <a:solidFill>
                  <a:srgbClr val="FF0000"/>
                </a:solidFill>
                <a:effectLst>
                  <a:outerShdw blurRad="38100" dist="38100" dir="2700000" algn="tl">
                    <a:srgbClr val="000000">
                      <a:alpha val="43137"/>
                    </a:srgbClr>
                  </a:outerShdw>
                </a:effectLst>
                <a:cs typeface="Times New Roman" panose="02020603050405020304" pitchFamily="18" charset="0"/>
              </a:rPr>
              <a:t>for he shall save his people from their sins</a:t>
            </a:r>
            <a:r>
              <a:rPr lang="en-US" sz="4800" b="1" i="1" dirty="0">
                <a:solidFill>
                  <a:srgbClr val="FF0000"/>
                </a:solidFill>
                <a:cs typeface="Times New Roman" panose="02020603050405020304" pitchFamily="18" charset="0"/>
              </a:rPr>
              <a:t>.”</a:t>
            </a:r>
          </a:p>
          <a:p>
            <a:pPr>
              <a:spcBef>
                <a:spcPts val="1800"/>
              </a:spcBef>
            </a:pPr>
            <a:r>
              <a:rPr lang="en-US" sz="3600" b="1" dirty="0">
                <a:cs typeface="Times New Roman" panose="02020603050405020304" pitchFamily="18" charset="0"/>
              </a:rPr>
              <a:t>Ro. 6:23  </a:t>
            </a:r>
            <a:r>
              <a:rPr lang="en-US" sz="4400" b="1" i="1" dirty="0">
                <a:solidFill>
                  <a:srgbClr val="FF0000"/>
                </a:solidFill>
                <a:cs typeface="Times New Roman" panose="02020603050405020304" pitchFamily="18" charset="0"/>
              </a:rPr>
              <a:t>“The wages of sin is death, but the gift of </a:t>
            </a:r>
          </a:p>
          <a:p>
            <a:r>
              <a:rPr lang="en-US" sz="4400" b="1" i="1" dirty="0">
                <a:solidFill>
                  <a:srgbClr val="FF0000"/>
                </a:solidFill>
                <a:cs typeface="Times New Roman" panose="02020603050405020304" pitchFamily="18" charset="0"/>
              </a:rPr>
              <a:t>      God is eternal life, </a:t>
            </a:r>
            <a:r>
              <a:rPr lang="en-US" sz="5400" b="1" i="1" u="sng" dirty="0">
                <a:solidFill>
                  <a:srgbClr val="FF0000"/>
                </a:solidFill>
                <a:effectLst>
                  <a:outerShdw blurRad="38100" dist="38100" dir="2700000" algn="tl">
                    <a:srgbClr val="000000">
                      <a:alpha val="43137"/>
                    </a:srgbClr>
                  </a:outerShdw>
                </a:effectLst>
                <a:cs typeface="Times New Roman" panose="02020603050405020304" pitchFamily="18" charset="0"/>
              </a:rPr>
              <a:t>through</a:t>
            </a:r>
            <a:r>
              <a:rPr lang="en-US" sz="4400" b="1" i="1" u="sng"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en-US" sz="5400" b="1" i="1" u="sng" dirty="0">
                <a:solidFill>
                  <a:srgbClr val="FF0000"/>
                </a:solidFill>
                <a:effectLst>
                  <a:outerShdw blurRad="38100" dist="38100" dir="2700000" algn="tl">
                    <a:srgbClr val="000000">
                      <a:alpha val="43137"/>
                    </a:srgbClr>
                  </a:outerShdw>
                </a:effectLst>
                <a:cs typeface="Times New Roman" panose="02020603050405020304" pitchFamily="18" charset="0"/>
              </a:rPr>
              <a:t>Jesus Christ</a:t>
            </a:r>
            <a:r>
              <a:rPr lang="en-US" sz="5400" b="1" i="1" dirty="0">
                <a:solidFill>
                  <a:srgbClr val="FF0000"/>
                </a:solidFill>
                <a:cs typeface="Times New Roman" panose="02020603050405020304" pitchFamily="18" charset="0"/>
              </a:rPr>
              <a:t>.”</a:t>
            </a:r>
            <a:endParaRPr lang="en-US" sz="4400" b="1" i="1" dirty="0">
              <a:solidFill>
                <a:srgbClr val="FF0000"/>
              </a:solidFill>
              <a:cs typeface="Times New Roman" panose="02020603050405020304" pitchFamily="18" charset="0"/>
            </a:endParaRPr>
          </a:p>
          <a:p>
            <a:pPr algn="ctr"/>
            <a:endParaRPr lang="en-US" sz="4800" b="1" dirty="0"/>
          </a:p>
        </p:txBody>
      </p:sp>
    </p:spTree>
    <p:extLst>
      <p:ext uri="{BB962C8B-B14F-4D97-AF65-F5344CB8AC3E}">
        <p14:creationId xmlns:p14="http://schemas.microsoft.com/office/powerpoint/2010/main" val="269260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6200" y="0"/>
            <a:ext cx="11963400" cy="2431435"/>
          </a:xfrm>
          <a:prstGeom prst="rect">
            <a:avLst/>
          </a:prstGeom>
        </p:spPr>
        <p:txBody>
          <a:bodyPr wrap="square">
            <a:spAutoFit/>
          </a:bodyPr>
          <a:lstStyle/>
          <a:p>
            <a:r>
              <a:rPr lang="en-US" sz="3200" b="1" dirty="0"/>
              <a:t>  </a:t>
            </a:r>
            <a:r>
              <a:rPr lang="en-US" sz="5400" b="1" dirty="0"/>
              <a:t>God’s Law (Nature) Requires Justice!</a:t>
            </a:r>
          </a:p>
          <a:p>
            <a:pPr algn="ctr"/>
            <a:r>
              <a:rPr lang="en-US" sz="5400" b="1" dirty="0"/>
              <a:t>  His “Justice” was satisfied by Christ.</a:t>
            </a:r>
          </a:p>
          <a:p>
            <a:pPr algn="ctr"/>
            <a:r>
              <a:rPr lang="en-US" sz="4400" b="1" i="1" dirty="0">
                <a:solidFill>
                  <a:srgbClr val="FF0000"/>
                </a:solidFill>
                <a:effectLst>
                  <a:outerShdw blurRad="38100" dist="38100" dir="2700000" algn="tl">
                    <a:srgbClr val="000000">
                      <a:alpha val="43137"/>
                    </a:srgbClr>
                  </a:outerShdw>
                </a:effectLst>
                <a:cs typeface="Times New Roman" panose="02020603050405020304" pitchFamily="18" charset="0"/>
              </a:rPr>
              <a:t>“He hath made him to be sin for us...”  </a:t>
            </a:r>
            <a:r>
              <a:rPr lang="en-US" sz="4400" b="1" dirty="0"/>
              <a:t>2 Cor. 5:21</a:t>
            </a:r>
          </a:p>
        </p:txBody>
      </p:sp>
      <p:pic>
        <p:nvPicPr>
          <p:cNvPr id="4" name="Picture 3" descr="A close up of a sign&#10;&#10;Description generated with high confidence"/>
          <p:cNvPicPr>
            <a:picLocks noChangeAspect="1"/>
          </p:cNvPicPr>
          <p:nvPr/>
        </p:nvPicPr>
        <p:blipFill rotWithShape="1">
          <a:blip r:embed="rId4">
            <a:extLst>
              <a:ext uri="{28A0092B-C50C-407E-A947-70E740481C1C}">
                <a14:useLocalDpi xmlns:a14="http://schemas.microsoft.com/office/drawing/2010/main" val="0"/>
              </a:ext>
            </a:extLst>
          </a:blip>
          <a:srcRect l="10001" t="6000" r="9999" b="4000"/>
          <a:stretch/>
        </p:blipFill>
        <p:spPr>
          <a:xfrm>
            <a:off x="76200" y="2403704"/>
            <a:ext cx="6137031" cy="4454296"/>
          </a:xfrm>
          <a:prstGeom prst="rect">
            <a:avLst/>
          </a:prstGeom>
        </p:spPr>
      </p:pic>
      <p:sp>
        <p:nvSpPr>
          <p:cNvPr id="2" name="Rectangle 1"/>
          <p:cNvSpPr/>
          <p:nvPr/>
        </p:nvSpPr>
        <p:spPr>
          <a:xfrm>
            <a:off x="6248400" y="2743200"/>
            <a:ext cx="5638800" cy="3847207"/>
          </a:xfrm>
          <a:prstGeom prst="rect">
            <a:avLst/>
          </a:prstGeom>
        </p:spPr>
        <p:txBody>
          <a:bodyPr wrap="square">
            <a:spAutoFit/>
          </a:bodyPr>
          <a:lstStyle/>
          <a:p>
            <a:pPr algn="ctr"/>
            <a:r>
              <a:rPr lang="en-US" sz="6000" b="1" i="1" dirty="0">
                <a:solidFill>
                  <a:srgbClr val="FF0000"/>
                </a:solidFill>
                <a:effectLst>
                  <a:outerShdw blurRad="38100" dist="38100" dir="2700000" algn="tl">
                    <a:srgbClr val="000000">
                      <a:alpha val="43137"/>
                    </a:srgbClr>
                  </a:outerShdw>
                </a:effectLst>
                <a:cs typeface="Times New Roman" panose="02020603050405020304" pitchFamily="18" charset="0"/>
              </a:rPr>
              <a:t>“</a:t>
            </a:r>
            <a:r>
              <a:rPr lang="en-US" sz="6600" b="1" i="1" dirty="0">
                <a:solidFill>
                  <a:srgbClr val="FF0000"/>
                </a:solidFill>
                <a:effectLst>
                  <a:outerShdw blurRad="38100" dist="38100" dir="2700000" algn="tl">
                    <a:srgbClr val="000000">
                      <a:alpha val="43137"/>
                    </a:srgbClr>
                  </a:outerShdw>
                </a:effectLst>
                <a:cs typeface="Times New Roman" panose="02020603050405020304" pitchFamily="18" charset="0"/>
              </a:rPr>
              <a:t>It is finished”  </a:t>
            </a:r>
          </a:p>
          <a:p>
            <a:pPr algn="ctr"/>
            <a:r>
              <a:rPr lang="en-US" sz="6600" b="1" dirty="0">
                <a:solidFill>
                  <a:srgbClr val="FF0000"/>
                </a:solidFill>
                <a:effectLst>
                  <a:outerShdw blurRad="38100" dist="38100" dir="2700000" algn="tl">
                    <a:srgbClr val="000000">
                      <a:alpha val="43137"/>
                    </a:srgbClr>
                  </a:outerShdw>
                </a:effectLst>
                <a:latin typeface="Invitation" pitchFamily="2" charset="0"/>
              </a:rPr>
              <a:t> </a:t>
            </a:r>
            <a:r>
              <a:rPr lang="en-US" sz="3600" b="1" dirty="0" err="1">
                <a:cs typeface="Times New Roman" panose="02020603050405020304" pitchFamily="18" charset="0"/>
              </a:rPr>
              <a:t>Jn</a:t>
            </a:r>
            <a:r>
              <a:rPr lang="en-US" sz="3600" b="1" dirty="0">
                <a:cs typeface="Times New Roman" panose="02020603050405020304" pitchFamily="18" charset="0"/>
              </a:rPr>
              <a:t> 19:30</a:t>
            </a:r>
            <a:endParaRPr lang="en-US" sz="4800" b="1" dirty="0">
              <a:cs typeface="Times New Roman" panose="02020603050405020304" pitchFamily="18" charset="0"/>
            </a:endParaRPr>
          </a:p>
          <a:p>
            <a:pPr algn="ctr"/>
            <a:r>
              <a:rPr lang="en-US" sz="4000" b="1" i="1" dirty="0" err="1">
                <a:solidFill>
                  <a:srgbClr val="0000FF"/>
                </a:solidFill>
              </a:rPr>
              <a:t>teleō</a:t>
            </a:r>
            <a:r>
              <a:rPr lang="en-US" sz="4000" b="1" i="1" dirty="0">
                <a:solidFill>
                  <a:srgbClr val="0000FF"/>
                </a:solidFill>
              </a:rPr>
              <a:t>: the debt</a:t>
            </a:r>
            <a:r>
              <a:rPr lang="en-US" sz="4800" b="1" i="1" dirty="0">
                <a:solidFill>
                  <a:srgbClr val="0000FF"/>
                </a:solidFill>
              </a:rPr>
              <a:t> </a:t>
            </a:r>
            <a:r>
              <a:rPr lang="en-US" sz="4000" b="1" i="1" dirty="0">
                <a:solidFill>
                  <a:srgbClr val="0000FF"/>
                </a:solidFill>
              </a:rPr>
              <a:t>has been paid and discharged!</a:t>
            </a:r>
          </a:p>
          <a:p>
            <a:pPr algn="ctr"/>
            <a:endParaRPr lang="en-US" dirty="0">
              <a:solidFill>
                <a:srgbClr val="FF0000"/>
              </a:solidFill>
              <a:latin typeface="Invitation" pitchFamily="2" charset="0"/>
            </a:endParaRPr>
          </a:p>
        </p:txBody>
      </p:sp>
    </p:spTree>
    <p:extLst>
      <p:ext uri="{BB962C8B-B14F-4D97-AF65-F5344CB8AC3E}">
        <p14:creationId xmlns:p14="http://schemas.microsoft.com/office/powerpoint/2010/main" val="331248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 calcmode="lin" valueType="num">
                                      <p:cBhvr>
                                        <p:cTn id="2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2">
                                            <p:txEl>
                                              <p:pRg st="0" end="0"/>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 calcmode="lin" valueType="num">
                                      <p:cBhvr>
                                        <p:cTn id="31"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fade">
                                      <p:cBhvr>
                                        <p:cTn id="38" dur="1000"/>
                                        <p:tgtEl>
                                          <p:spTgt spid="2">
                                            <p:txEl>
                                              <p:pRg st="2" end="2"/>
                                            </p:txEl>
                                          </p:spTgt>
                                        </p:tgtEl>
                                      </p:cBhvr>
                                    </p:animEffect>
                                    <p:anim calcmode="lin" valueType="num">
                                      <p:cBhvr>
                                        <p:cTn id="3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6200" y="0"/>
            <a:ext cx="11963400" cy="6801862"/>
          </a:xfrm>
          <a:prstGeom prst="rect">
            <a:avLst/>
          </a:prstGeom>
        </p:spPr>
        <p:txBody>
          <a:bodyPr wrap="square">
            <a:spAutoFit/>
          </a:bodyPr>
          <a:lstStyle/>
          <a:p>
            <a:pPr algn="ctr"/>
            <a:r>
              <a:rPr lang="en-US" sz="4800" b="1" dirty="0"/>
              <a:t>The only </a:t>
            </a:r>
            <a:r>
              <a:rPr lang="en-US" sz="5400" b="1" dirty="0"/>
              <a:t>way</a:t>
            </a:r>
            <a:r>
              <a:rPr lang="en-US" sz="4800" b="1" dirty="0"/>
              <a:t> to received God’s Grace is to “receive” Christ</a:t>
            </a:r>
            <a:r>
              <a:rPr lang="en-US" sz="4400" b="1" dirty="0"/>
              <a:t>.  </a:t>
            </a:r>
            <a:r>
              <a:rPr lang="en-US" sz="4000" b="1" dirty="0"/>
              <a:t>(</a:t>
            </a:r>
            <a:r>
              <a:rPr lang="en-US" sz="4000" b="1" dirty="0" err="1"/>
              <a:t>Jn</a:t>
            </a:r>
            <a:r>
              <a:rPr lang="en-US" sz="4000" b="1" dirty="0"/>
              <a:t> 1:12,13)</a:t>
            </a:r>
          </a:p>
          <a:p>
            <a:pPr algn="ctr"/>
            <a:r>
              <a:rPr lang="en-US" sz="4000" b="1" i="1" dirty="0">
                <a:solidFill>
                  <a:srgbClr val="FF0000"/>
                </a:solidFill>
                <a:cs typeface="Times New Roman" panose="02020603050405020304" pitchFamily="18" charset="0"/>
              </a:rPr>
              <a:t>“He came unto his own but His own received him not.</a:t>
            </a:r>
          </a:p>
          <a:p>
            <a:pPr algn="ctr"/>
            <a:r>
              <a:rPr lang="en-US" sz="4000" b="1" i="1" dirty="0">
                <a:solidFill>
                  <a:srgbClr val="FF0000"/>
                </a:solidFill>
                <a:cs typeface="Times New Roman" panose="02020603050405020304" pitchFamily="18" charset="0"/>
              </a:rPr>
              <a:t>  But as many as received him to them gave he the power to become the sons of God. </a:t>
            </a:r>
          </a:p>
          <a:p>
            <a:pPr algn="ctr"/>
            <a:r>
              <a:rPr lang="en-US" sz="4000" b="1" i="1" dirty="0">
                <a:solidFill>
                  <a:srgbClr val="FF0000"/>
                </a:solidFill>
                <a:cs typeface="Times New Roman" panose="02020603050405020304" pitchFamily="18" charset="0"/>
              </a:rPr>
              <a:t> </a:t>
            </a:r>
            <a:r>
              <a:rPr lang="en-US" sz="4000" b="1" i="1" dirty="0">
                <a:solidFill>
                  <a:srgbClr val="FF0000"/>
                </a:solidFill>
                <a:effectLst>
                  <a:outerShdw blurRad="38100" dist="38100" dir="2700000" algn="tl">
                    <a:srgbClr val="000000">
                      <a:alpha val="43137"/>
                    </a:srgbClr>
                  </a:outerShdw>
                </a:effectLst>
                <a:cs typeface="Times New Roman" panose="02020603050405020304" pitchFamily="18" charset="0"/>
              </a:rPr>
              <a:t>Which were …born of God</a:t>
            </a:r>
            <a:r>
              <a:rPr lang="en-US" sz="4000" b="1" i="1" dirty="0">
                <a:solidFill>
                  <a:srgbClr val="FF0000"/>
                </a:solidFill>
                <a:cs typeface="Times New Roman" panose="02020603050405020304" pitchFamily="18" charset="0"/>
              </a:rPr>
              <a:t>.”</a:t>
            </a:r>
          </a:p>
          <a:p>
            <a:pPr algn="ctr">
              <a:spcBef>
                <a:spcPts val="1200"/>
              </a:spcBef>
            </a:pPr>
            <a:r>
              <a:rPr lang="en-US" sz="4000" b="1" dirty="0" err="1"/>
              <a:t>Jn</a:t>
            </a:r>
            <a:r>
              <a:rPr lang="en-US" sz="4000" b="1" dirty="0"/>
              <a:t> 3:18 </a:t>
            </a:r>
            <a:r>
              <a:rPr lang="en-US" sz="3600" b="1" i="1" dirty="0">
                <a:solidFill>
                  <a:srgbClr val="FF0000"/>
                </a:solidFill>
                <a:latin typeface="Invitation" pitchFamily="2" charset="0"/>
              </a:rPr>
              <a:t>“He that believeth on him is not condemned: </a:t>
            </a:r>
          </a:p>
          <a:p>
            <a:pPr algn="ctr"/>
            <a:r>
              <a:rPr lang="en-US" sz="4000" b="1" i="1" dirty="0">
                <a:solidFill>
                  <a:srgbClr val="FF0000"/>
                </a:solidFill>
                <a:latin typeface="Invitation" pitchFamily="2" charset="0"/>
              </a:rPr>
              <a:t>but he that </a:t>
            </a:r>
            <a:r>
              <a:rPr lang="en-US" sz="4000" b="1" i="1" u="sng" dirty="0">
                <a:solidFill>
                  <a:srgbClr val="FF0000"/>
                </a:solidFill>
                <a:effectLst>
                  <a:outerShdw blurRad="38100" dist="38100" dir="2700000" algn="tl">
                    <a:srgbClr val="000000">
                      <a:alpha val="43137"/>
                    </a:srgbClr>
                  </a:outerShdw>
                </a:effectLst>
                <a:latin typeface="Invitation" pitchFamily="2" charset="0"/>
              </a:rPr>
              <a:t>believeth not is condemned already</a:t>
            </a:r>
            <a:r>
              <a:rPr lang="en-US" sz="4000" b="1" i="1" dirty="0">
                <a:solidFill>
                  <a:srgbClr val="FF0000"/>
                </a:solidFill>
                <a:latin typeface="Invitation" pitchFamily="2" charset="0"/>
              </a:rPr>
              <a:t>, </a:t>
            </a:r>
          </a:p>
          <a:p>
            <a:pPr algn="ctr"/>
            <a:r>
              <a:rPr lang="en-US" sz="3600" b="1" i="1" dirty="0">
                <a:solidFill>
                  <a:srgbClr val="FF0000"/>
                </a:solidFill>
                <a:latin typeface="Invitation" pitchFamily="2" charset="0"/>
              </a:rPr>
              <a:t>because he hath not </a:t>
            </a:r>
            <a:r>
              <a:rPr lang="en-US" sz="3600" b="1" i="1" u="sng" dirty="0">
                <a:solidFill>
                  <a:srgbClr val="FF0000"/>
                </a:solidFill>
                <a:effectLst>
                  <a:outerShdw blurRad="38100" dist="38100" dir="2700000" algn="tl">
                    <a:srgbClr val="000000">
                      <a:alpha val="43137"/>
                    </a:srgbClr>
                  </a:outerShdw>
                </a:effectLst>
                <a:latin typeface="Invitation" pitchFamily="2" charset="0"/>
              </a:rPr>
              <a:t>believed </a:t>
            </a:r>
            <a:r>
              <a:rPr lang="en-US" sz="3600" b="1" i="1" dirty="0">
                <a:solidFill>
                  <a:srgbClr val="FF0000"/>
                </a:solidFill>
                <a:latin typeface="Invitation" pitchFamily="2" charset="0"/>
              </a:rPr>
              <a:t>in …the only …Son of God” </a:t>
            </a:r>
          </a:p>
          <a:p>
            <a:pPr algn="ctr"/>
            <a:r>
              <a:rPr lang="en-US" sz="4400" b="1" dirty="0" err="1">
                <a:solidFill>
                  <a:srgbClr val="0000FF"/>
                </a:solidFill>
                <a:cs typeface="Times New Roman" panose="02020603050405020304" pitchFamily="18" charset="0"/>
              </a:rPr>
              <a:t>pisteuō</a:t>
            </a:r>
            <a:r>
              <a:rPr lang="en-US" sz="4400" b="1" dirty="0">
                <a:solidFill>
                  <a:srgbClr val="0000FF"/>
                </a:solidFill>
                <a:cs typeface="Times New Roman" panose="02020603050405020304" pitchFamily="18" charset="0"/>
              </a:rPr>
              <a:t>: to entrust and </a:t>
            </a:r>
            <a:r>
              <a:rPr lang="en-US" sz="4400" b="1" i="1" u="sng" dirty="0">
                <a:solidFill>
                  <a:srgbClr val="FF0066"/>
                </a:solidFill>
                <a:cs typeface="Times New Roman" panose="02020603050405020304" pitchFamily="18" charset="0"/>
              </a:rPr>
              <a:t>commit </a:t>
            </a:r>
            <a:r>
              <a:rPr lang="en-US" sz="4800" b="1" dirty="0">
                <a:solidFill>
                  <a:srgbClr val="0000FF"/>
                </a:solidFill>
                <a:cs typeface="Times New Roman" panose="02020603050405020304" pitchFamily="18" charset="0"/>
              </a:rPr>
              <a:t>to.</a:t>
            </a:r>
            <a:endParaRPr lang="en-US" sz="6000" b="1"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82905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723900" y="5085546"/>
            <a:ext cx="10744200" cy="1446550"/>
          </a:xfrm>
          <a:prstGeom prst="rect">
            <a:avLst/>
          </a:prstGeom>
        </p:spPr>
        <p:txBody>
          <a:bodyPr wrap="square">
            <a:spAutoFit/>
          </a:bodyPr>
          <a:lstStyle/>
          <a:p>
            <a:pPr algn="ctr"/>
            <a:r>
              <a:rPr lang="en-US" sz="6000" b="1" i="1" dirty="0">
                <a:solidFill>
                  <a:srgbClr val="FF0000"/>
                </a:solidFill>
                <a:effectLst>
                  <a:outerShdw blurRad="38100" dist="38100" dir="2700000" algn="tl">
                    <a:srgbClr val="000000">
                      <a:alpha val="43137"/>
                    </a:srgbClr>
                  </a:outerShdw>
                </a:effectLst>
              </a:rPr>
              <a:t>“and the books were opened” </a:t>
            </a:r>
          </a:p>
          <a:p>
            <a:pPr algn="ctr"/>
            <a:r>
              <a:rPr lang="en-US" sz="2800" b="1" i="1" dirty="0"/>
              <a:t> Rev. 22:12</a:t>
            </a:r>
          </a:p>
        </p:txBody>
      </p:sp>
      <p:sp>
        <p:nvSpPr>
          <p:cNvPr id="5" name="Rectangle 4"/>
          <p:cNvSpPr/>
          <p:nvPr/>
        </p:nvSpPr>
        <p:spPr>
          <a:xfrm>
            <a:off x="2819400" y="3124200"/>
            <a:ext cx="6851556" cy="1938992"/>
          </a:xfrm>
          <a:prstGeom prst="rect">
            <a:avLst/>
          </a:prstGeom>
        </p:spPr>
        <p:txBody>
          <a:bodyPr wrap="none">
            <a:spAutoFit/>
          </a:bodyPr>
          <a:lstStyle/>
          <a:p>
            <a:pPr algn="ctr"/>
            <a:r>
              <a:rPr lang="en-US" sz="6000" b="1" i="1"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“God will bring thee </a:t>
            </a:r>
          </a:p>
          <a:p>
            <a:pPr algn="ctr"/>
            <a:r>
              <a:rPr lang="en-US" sz="6000" b="1" i="1"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into </a:t>
            </a:r>
            <a:r>
              <a:rPr lang="en-US" sz="6000" b="1" i="1" u="sng"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judgment.</a:t>
            </a:r>
            <a:r>
              <a:rPr lang="en-US" sz="6000" b="1" i="1"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endParaRPr lang="en-US" sz="6000" dirty="0">
              <a:effectLst>
                <a:outerShdw blurRad="38100" dist="38100" dir="2700000" algn="tl">
                  <a:srgbClr val="000000">
                    <a:alpha val="43137"/>
                  </a:srgbClr>
                </a:outerShdw>
              </a:effectLst>
            </a:endParaRPr>
          </a:p>
        </p:txBody>
      </p:sp>
      <p:sp>
        <p:nvSpPr>
          <p:cNvPr id="7" name="Rectangle 6"/>
          <p:cNvSpPr/>
          <p:nvPr/>
        </p:nvSpPr>
        <p:spPr>
          <a:xfrm>
            <a:off x="304800" y="439579"/>
            <a:ext cx="2971800" cy="1323439"/>
          </a:xfrm>
          <a:prstGeom prst="rect">
            <a:avLst/>
          </a:prstGeom>
        </p:spPr>
        <p:txBody>
          <a:bodyPr wrap="square">
            <a:spAutoFit/>
          </a:bodyPr>
          <a:lstStyle/>
          <a:p>
            <a:pPr algn="ctr"/>
            <a:r>
              <a:rPr lang="en-US" sz="3200" dirty="0"/>
              <a:t>‎    </a:t>
            </a:r>
            <a:r>
              <a:rPr lang="en-US" sz="4000" b="1" dirty="0" err="1">
                <a:solidFill>
                  <a:schemeClr val="bg1"/>
                </a:solidFill>
              </a:rPr>
              <a:t>mishpāt</a:t>
            </a:r>
            <a:r>
              <a:rPr lang="en-US" sz="4000" b="1" dirty="0">
                <a:solidFill>
                  <a:schemeClr val="bg1"/>
                </a:solidFill>
              </a:rPr>
              <a:t>̣’:</a:t>
            </a:r>
          </a:p>
          <a:p>
            <a:pPr algn="ctr"/>
            <a:r>
              <a:rPr lang="en-US" sz="4000" b="1" dirty="0">
                <a:solidFill>
                  <a:schemeClr val="bg1"/>
                </a:solidFill>
              </a:rPr>
              <a:t>  A verdict</a:t>
            </a:r>
            <a:r>
              <a:rPr lang="en-US" sz="3200" b="1" dirty="0">
                <a:solidFill>
                  <a:schemeClr val="bg1"/>
                </a:solidFill>
              </a:rPr>
              <a:t>.  </a:t>
            </a:r>
            <a:endParaRPr lang="en-US" b="1" dirty="0">
              <a:solidFill>
                <a:schemeClr val="bg1"/>
              </a:solidFill>
            </a:endParaRPr>
          </a:p>
        </p:txBody>
      </p:sp>
      <p:sp>
        <p:nvSpPr>
          <p:cNvPr id="8" name="Rectangle 7"/>
          <p:cNvSpPr/>
          <p:nvPr/>
        </p:nvSpPr>
        <p:spPr>
          <a:xfrm>
            <a:off x="8747200" y="439579"/>
            <a:ext cx="3379451" cy="1938992"/>
          </a:xfrm>
          <a:prstGeom prst="rect">
            <a:avLst/>
          </a:prstGeom>
        </p:spPr>
        <p:txBody>
          <a:bodyPr wrap="none">
            <a:spAutoFit/>
          </a:bodyPr>
          <a:lstStyle/>
          <a:p>
            <a:pPr algn="ctr"/>
            <a:r>
              <a:rPr lang="en-US" sz="4000" b="1" i="1" dirty="0">
                <a:solidFill>
                  <a:schemeClr val="bg1"/>
                </a:solidFill>
                <a:effectLst>
                  <a:outerShdw blurRad="38100" dist="38100" dir="2700000" algn="tl">
                    <a:srgbClr val="000000">
                      <a:alpha val="43137"/>
                    </a:srgbClr>
                  </a:outerShdw>
                </a:effectLst>
              </a:rPr>
              <a:t>From </a:t>
            </a:r>
            <a:r>
              <a:rPr lang="en-US" sz="4000" b="1" i="1" dirty="0" err="1">
                <a:solidFill>
                  <a:schemeClr val="bg1"/>
                </a:solidFill>
                <a:effectLst>
                  <a:outerShdw blurRad="38100" dist="38100" dir="2700000" algn="tl">
                    <a:srgbClr val="000000">
                      <a:alpha val="43137"/>
                    </a:srgbClr>
                  </a:outerShdw>
                </a:effectLst>
              </a:rPr>
              <a:t>shāpat</a:t>
            </a:r>
            <a:r>
              <a:rPr lang="en-US" sz="4000" b="1" i="1" dirty="0">
                <a:solidFill>
                  <a:schemeClr val="bg1"/>
                </a:solidFill>
                <a:effectLst>
                  <a:outerShdw blurRad="38100" dist="38100" dir="2700000" algn="tl">
                    <a:srgbClr val="000000">
                      <a:alpha val="43137"/>
                    </a:srgbClr>
                  </a:outerShdw>
                </a:effectLst>
              </a:rPr>
              <a:t>̣’: </a:t>
            </a:r>
          </a:p>
          <a:p>
            <a:pPr algn="ctr"/>
            <a:r>
              <a:rPr lang="en-US" sz="4000" b="1" i="1" dirty="0">
                <a:solidFill>
                  <a:schemeClr val="bg1"/>
                </a:solidFill>
                <a:effectLst>
                  <a:outerShdw blurRad="38100" dist="38100" dir="2700000" algn="tl">
                    <a:srgbClr val="000000">
                      <a:alpha val="43137"/>
                    </a:srgbClr>
                  </a:outerShdw>
                </a:effectLst>
              </a:rPr>
              <a:t>to vindicate </a:t>
            </a:r>
          </a:p>
          <a:p>
            <a:pPr algn="ctr"/>
            <a:r>
              <a:rPr lang="en-US" sz="4000" b="1" i="1" u="sng" dirty="0">
                <a:solidFill>
                  <a:schemeClr val="bg1"/>
                </a:solidFill>
                <a:effectLst>
                  <a:outerShdw blurRad="38100" dist="38100" dir="2700000" algn="tl">
                    <a:srgbClr val="000000">
                      <a:alpha val="43137"/>
                    </a:srgbClr>
                  </a:outerShdw>
                </a:effectLst>
              </a:rPr>
              <a:t>or</a:t>
            </a:r>
            <a:r>
              <a:rPr lang="en-US" sz="4000" b="1" i="1" dirty="0">
                <a:solidFill>
                  <a:schemeClr val="bg1"/>
                </a:solidFill>
                <a:effectLst>
                  <a:outerShdw blurRad="38100" dist="38100" dir="2700000" algn="tl">
                    <a:srgbClr val="000000">
                      <a:alpha val="43137"/>
                    </a:srgbClr>
                  </a:outerShdw>
                </a:effectLst>
              </a:rPr>
              <a:t> punish. </a:t>
            </a:r>
          </a:p>
        </p:txBody>
      </p:sp>
    </p:spTree>
    <p:extLst>
      <p:ext uri="{BB962C8B-B14F-4D97-AF65-F5344CB8AC3E}">
        <p14:creationId xmlns:p14="http://schemas.microsoft.com/office/powerpoint/2010/main" val="226443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6200" y="0"/>
            <a:ext cx="11963400" cy="6771084"/>
          </a:xfrm>
          <a:prstGeom prst="rect">
            <a:avLst/>
          </a:prstGeom>
        </p:spPr>
        <p:txBody>
          <a:bodyPr wrap="square">
            <a:spAutoFit/>
          </a:bodyPr>
          <a:lstStyle/>
          <a:p>
            <a:pPr algn="ctr"/>
            <a:r>
              <a:rPr lang="en-US" sz="4400" b="1" dirty="0"/>
              <a:t>1 John 5:11-12</a:t>
            </a:r>
            <a:br>
              <a:rPr lang="en-US" sz="4400" dirty="0"/>
            </a:br>
            <a:r>
              <a:rPr lang="en-US" sz="4000" i="1" baseline="30000" dirty="0">
                <a:solidFill>
                  <a:srgbClr val="FF0000"/>
                </a:solidFill>
                <a:cs typeface="Times New Roman" panose="02020603050405020304" pitchFamily="18" charset="0"/>
              </a:rPr>
              <a:t>“</a:t>
            </a:r>
            <a:r>
              <a:rPr lang="en-US" sz="4000" b="1" i="1" dirty="0">
                <a:solidFill>
                  <a:srgbClr val="FF0000"/>
                </a:solidFill>
                <a:cs typeface="Times New Roman" panose="02020603050405020304" pitchFamily="18" charset="0"/>
              </a:rPr>
              <a:t>this is the record, that God hath given to us eternal life, </a:t>
            </a:r>
            <a:r>
              <a:rPr lang="en-US" sz="5400" b="1" i="1" dirty="0">
                <a:solidFill>
                  <a:srgbClr val="FF0000"/>
                </a:solidFill>
                <a:effectLst>
                  <a:outerShdw blurRad="38100" dist="38100" dir="2700000" algn="tl">
                    <a:srgbClr val="000000">
                      <a:alpha val="43137"/>
                    </a:srgbClr>
                  </a:outerShdw>
                </a:effectLst>
                <a:cs typeface="Times New Roman" panose="02020603050405020304" pitchFamily="18" charset="0"/>
              </a:rPr>
              <a:t>and this life is in his Son.</a:t>
            </a:r>
          </a:p>
          <a:p>
            <a:pPr algn="ctr"/>
            <a:r>
              <a:rPr lang="en-US" sz="4000" b="1" i="1" baseline="30000" dirty="0">
                <a:solidFill>
                  <a:srgbClr val="FF0000"/>
                </a:solidFill>
                <a:cs typeface="Times New Roman" panose="02020603050405020304" pitchFamily="18" charset="0"/>
              </a:rPr>
              <a:t>12 </a:t>
            </a:r>
            <a:r>
              <a:rPr lang="en-US" sz="4000" b="1" i="1" dirty="0">
                <a:solidFill>
                  <a:srgbClr val="FF0000"/>
                </a:solidFill>
                <a:cs typeface="Times New Roman" panose="02020603050405020304" pitchFamily="18" charset="0"/>
              </a:rPr>
              <a:t> </a:t>
            </a:r>
            <a:r>
              <a:rPr lang="en-US" sz="5400" b="1" i="1" u="sng" dirty="0">
                <a:solidFill>
                  <a:srgbClr val="FF0000"/>
                </a:solidFill>
                <a:effectLst>
                  <a:outerShdw blurRad="38100" dist="38100" dir="2700000" algn="tl">
                    <a:srgbClr val="000000">
                      <a:alpha val="43137"/>
                    </a:srgbClr>
                  </a:outerShdw>
                </a:effectLst>
                <a:cs typeface="Times New Roman" panose="02020603050405020304" pitchFamily="18" charset="0"/>
              </a:rPr>
              <a:t>He that hath the Son hath life</a:t>
            </a:r>
            <a:r>
              <a:rPr lang="en-US" sz="4000" b="1" i="1" dirty="0">
                <a:solidFill>
                  <a:srgbClr val="FF0000"/>
                </a:solidFill>
                <a:cs typeface="Times New Roman" panose="02020603050405020304" pitchFamily="18" charset="0"/>
              </a:rPr>
              <a:t>; </a:t>
            </a:r>
          </a:p>
          <a:p>
            <a:pPr algn="ctr"/>
            <a:r>
              <a:rPr lang="en-US" sz="4000" b="1" i="1" dirty="0">
                <a:solidFill>
                  <a:srgbClr val="FF0000"/>
                </a:solidFill>
                <a:cs typeface="Times New Roman" panose="02020603050405020304" pitchFamily="18" charset="0"/>
              </a:rPr>
              <a:t>and he that hath not the Son of God </a:t>
            </a:r>
            <a:r>
              <a:rPr lang="en-US" sz="4800" b="1" i="1" u="sng" dirty="0">
                <a:solidFill>
                  <a:srgbClr val="FF0000"/>
                </a:solidFill>
                <a:effectLst>
                  <a:outerShdw blurRad="38100" dist="38100" dir="2700000" algn="tl">
                    <a:srgbClr val="000000">
                      <a:alpha val="43137"/>
                    </a:srgbClr>
                  </a:outerShdw>
                </a:effectLst>
                <a:cs typeface="Times New Roman" panose="02020603050405020304" pitchFamily="18" charset="0"/>
              </a:rPr>
              <a:t>hath not life.”</a:t>
            </a:r>
          </a:p>
          <a:p>
            <a:pPr algn="ctr"/>
            <a:r>
              <a:rPr lang="en-US" sz="5400" b="1" dirty="0">
                <a:solidFill>
                  <a:srgbClr val="0000FF"/>
                </a:solidFill>
                <a:effectLst>
                  <a:outerShdw blurRad="38100" dist="38100" dir="2700000" algn="tl">
                    <a:srgbClr val="000000">
                      <a:alpha val="43137"/>
                    </a:srgbClr>
                  </a:outerShdw>
                </a:effectLst>
                <a:cs typeface="Times New Roman" panose="02020603050405020304" pitchFamily="18" charset="0"/>
              </a:rPr>
              <a:t>This divides the human race into either the “quick” or the “dead.” </a:t>
            </a:r>
          </a:p>
          <a:p>
            <a:pPr algn="ctr"/>
            <a:r>
              <a:rPr lang="en-US" sz="8000" b="1" dirty="0">
                <a:effectLst>
                  <a:outerShdw blurRad="38100" dist="38100" dir="2700000" algn="tl">
                    <a:srgbClr val="000000">
                      <a:alpha val="43137"/>
                    </a:srgbClr>
                  </a:outerShdw>
                </a:effectLst>
                <a:cs typeface="Times New Roman" panose="02020603050405020304" pitchFamily="18" charset="0"/>
              </a:rPr>
              <a:t>Which group are you in?</a:t>
            </a:r>
            <a:endParaRPr lang="en-US" sz="6600" b="1" dirty="0">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18052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6200" y="0"/>
            <a:ext cx="11963400" cy="7402026"/>
          </a:xfrm>
          <a:prstGeom prst="rect">
            <a:avLst/>
          </a:prstGeom>
        </p:spPr>
        <p:txBody>
          <a:bodyPr wrap="square">
            <a:spAutoFit/>
          </a:bodyPr>
          <a:lstStyle/>
          <a:p>
            <a:pPr algn="ctr"/>
            <a:r>
              <a:rPr lang="en-US" sz="6600" b="1" dirty="0">
                <a:effectLst>
                  <a:outerShdw blurRad="38100" dist="38100" dir="2700000" algn="tl">
                    <a:srgbClr val="000000">
                      <a:alpha val="43137"/>
                    </a:srgbClr>
                  </a:outerShdw>
                </a:effectLst>
                <a:cs typeface="Times New Roman" panose="02020603050405020304" pitchFamily="18" charset="0"/>
              </a:rPr>
              <a:t>Begin with an end if view!</a:t>
            </a:r>
          </a:p>
          <a:p>
            <a:pPr algn="ctr"/>
            <a:r>
              <a:rPr lang="en-US" b="1" dirty="0"/>
              <a:t> </a:t>
            </a:r>
            <a:r>
              <a:rPr lang="en-US" sz="2800" b="1" dirty="0"/>
              <a:t>Eccl 11:9  </a:t>
            </a:r>
            <a:r>
              <a:rPr lang="en-US" sz="3600" b="1" i="1" dirty="0">
                <a:cs typeface="Times New Roman" panose="02020603050405020304" pitchFamily="18" charset="0"/>
              </a:rPr>
              <a:t>“</a:t>
            </a:r>
            <a:r>
              <a:rPr lang="en-US" sz="3600" b="1" i="1" u="sng" dirty="0">
                <a:solidFill>
                  <a:srgbClr val="FF0000"/>
                </a:solidFill>
                <a:cs typeface="Times New Roman" panose="02020603050405020304" pitchFamily="18" charset="0"/>
              </a:rPr>
              <a:t>Rejoice</a:t>
            </a:r>
            <a:r>
              <a:rPr lang="en-US" sz="3600" b="1" i="1" dirty="0">
                <a:solidFill>
                  <a:srgbClr val="FF0000"/>
                </a:solidFill>
                <a:cs typeface="Times New Roman" panose="02020603050405020304" pitchFamily="18" charset="0"/>
              </a:rPr>
              <a:t>, O young man, in thy youth; and let thy heart cheer thee in the days of thy youth, and walk in the ways of thine heart, and in the sight of thine eyes: but know thou, </a:t>
            </a:r>
          </a:p>
          <a:p>
            <a:pPr algn="ctr"/>
            <a:r>
              <a:rPr lang="en-US" sz="3600" b="1" i="1" dirty="0">
                <a:solidFill>
                  <a:srgbClr val="FF0000"/>
                </a:solidFill>
                <a:effectLst>
                  <a:outerShdw blurRad="38100" dist="38100" dir="2700000" algn="tl">
                    <a:srgbClr val="000000">
                      <a:alpha val="43137"/>
                    </a:srgbClr>
                  </a:outerShdw>
                </a:effectLst>
                <a:cs typeface="Times New Roman" panose="02020603050405020304" pitchFamily="18" charset="0"/>
              </a:rPr>
              <a:t>that for all these things God will bring thee into judgment.”  </a:t>
            </a:r>
            <a:r>
              <a:rPr lang="en-US" sz="3600" b="1" i="1" dirty="0">
                <a:effectLst>
                  <a:outerShdw blurRad="38100" dist="38100" dir="2700000" algn="tl">
                    <a:srgbClr val="000000">
                      <a:alpha val="43137"/>
                    </a:srgbClr>
                  </a:outerShdw>
                </a:effectLst>
                <a:cs typeface="Times New Roman" panose="02020603050405020304" pitchFamily="18" charset="0"/>
              </a:rPr>
              <a:t>‏</a:t>
            </a:r>
          </a:p>
          <a:p>
            <a:pPr algn="ctr">
              <a:spcBef>
                <a:spcPts val="1800"/>
              </a:spcBef>
            </a:pPr>
            <a:r>
              <a:rPr lang="en-US" sz="5400" b="1" dirty="0">
                <a:solidFill>
                  <a:srgbClr val="0000FF"/>
                </a:solidFill>
                <a:cs typeface="Times New Roman" panose="02020603050405020304" pitchFamily="18" charset="0"/>
              </a:rPr>
              <a:t>In light of this inevitable truth:</a:t>
            </a:r>
          </a:p>
          <a:p>
            <a:pPr>
              <a:spcBef>
                <a:spcPts val="1200"/>
              </a:spcBef>
            </a:pPr>
            <a:r>
              <a:rPr lang="en-US" sz="3600" b="1" dirty="0">
                <a:latin typeface="Invitation" pitchFamily="2" charset="0"/>
              </a:rPr>
              <a:t>Eccl 12:1 </a:t>
            </a:r>
            <a:r>
              <a:rPr lang="en-US" sz="4000" b="1" i="1" u="sng" dirty="0">
                <a:solidFill>
                  <a:srgbClr val="FF0000"/>
                </a:solidFill>
                <a:cs typeface="Times New Roman" panose="02020603050405020304" pitchFamily="18" charset="0"/>
              </a:rPr>
              <a:t>“Remember now thy Creator</a:t>
            </a:r>
            <a:r>
              <a:rPr lang="en-US" sz="4000" b="1" i="1" dirty="0">
                <a:solidFill>
                  <a:srgbClr val="FF0000"/>
                </a:solidFill>
                <a:cs typeface="Times New Roman" panose="02020603050405020304" pitchFamily="18" charset="0"/>
              </a:rPr>
              <a:t> in the days of thy youth,  while the evil days come not, nor the years draw nigh, when thou shalt say, I have no pleasure in them;” </a:t>
            </a:r>
            <a:endParaRPr lang="en-US" sz="4000" i="1" dirty="0">
              <a:solidFill>
                <a:srgbClr val="FF0000"/>
              </a:solidFill>
              <a:cs typeface="Times New Roman" panose="02020603050405020304" pitchFamily="18" charset="0"/>
            </a:endParaRPr>
          </a:p>
          <a:p>
            <a:pPr algn="ctr"/>
            <a:endParaRPr lang="en-US" sz="6600" b="1" dirty="0">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43291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152400"/>
            <a:ext cx="11734800" cy="5967788"/>
          </a:xfrm>
          <a:prstGeom prst="rect">
            <a:avLst/>
          </a:prstGeom>
        </p:spPr>
        <p:txBody>
          <a:bodyPr wrap="square">
            <a:spAutoFit/>
          </a:bodyPr>
          <a:lstStyle/>
          <a:p>
            <a:pPr marL="0" marR="0" algn="ctr">
              <a:lnSpc>
                <a:spcPct val="115000"/>
              </a:lnSpc>
              <a:spcBef>
                <a:spcPts val="0"/>
              </a:spcBef>
              <a:spcAft>
                <a:spcPts val="0"/>
              </a:spcAft>
            </a:pPr>
            <a:r>
              <a:rPr lang="en-US" sz="3200" b="1" i="1"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r>
              <a:rPr lang="en-US" sz="4000" b="1" i="1"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words of the wise are as goads, and as nails fastened by the masters of assemblies, </a:t>
            </a:r>
          </a:p>
          <a:p>
            <a:pPr marL="0" marR="0" algn="ctr">
              <a:lnSpc>
                <a:spcPct val="115000"/>
              </a:lnSpc>
              <a:spcBef>
                <a:spcPts val="0"/>
              </a:spcBef>
              <a:spcAft>
                <a:spcPts val="0"/>
              </a:spcAft>
            </a:pPr>
            <a:r>
              <a:rPr lang="en-US" sz="4000" b="1" i="1"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which are given from one shepherd…  </a:t>
            </a:r>
            <a:r>
              <a:rPr lang="en-US" sz="4400" b="1" i="1" dirty="0">
                <a:solidFill>
                  <a:srgbClr val="0000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r>
              <a:rPr lang="en-US" sz="3600" b="1" i="1" dirty="0" err="1">
                <a:solidFill>
                  <a:srgbClr val="0000FF"/>
                </a:solidFill>
                <a:effectLst>
                  <a:outerShdw blurRad="38100" dist="38100" dir="2700000" algn="tl">
                    <a:srgbClr val="000000">
                      <a:alpha val="43137"/>
                    </a:srgbClr>
                  </a:outerShdw>
                </a:effectLst>
                <a:cs typeface="Times New Roman" panose="02020603050405020304" pitchFamily="18" charset="0"/>
              </a:rPr>
              <a:t>rāʿâ</a:t>
            </a:r>
            <a:r>
              <a:rPr lang="en-US" sz="4000" b="1" i="1" dirty="0">
                <a:solidFill>
                  <a:srgbClr val="0000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Pastor) </a:t>
            </a:r>
          </a:p>
          <a:p>
            <a:pPr marL="0" marR="0" algn="ctr">
              <a:lnSpc>
                <a:spcPct val="115000"/>
              </a:lnSpc>
              <a:spcBef>
                <a:spcPts val="0"/>
              </a:spcBef>
              <a:spcAft>
                <a:spcPts val="0"/>
              </a:spcAft>
            </a:pPr>
            <a:r>
              <a:rPr lang="en-US" sz="4400" b="1" i="1" u="sng"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Let us hear the conclusion of the whole matter:</a:t>
            </a:r>
          </a:p>
          <a:p>
            <a:pPr marL="0" marR="0" algn="ctr">
              <a:lnSpc>
                <a:spcPct val="115000"/>
              </a:lnSpc>
              <a:spcBef>
                <a:spcPts val="0"/>
              </a:spcBef>
              <a:spcAft>
                <a:spcPts val="0"/>
              </a:spcAft>
            </a:pPr>
            <a:r>
              <a:rPr lang="en-US" sz="4000" b="1" i="1"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Fear God, and keep his commandments: for this is the whole duty of man.  </a:t>
            </a:r>
            <a:r>
              <a:rPr lang="en-US" sz="4000" b="1" i="1" u="sng"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For God shall bring every work into judgment</a:t>
            </a:r>
            <a:r>
              <a:rPr lang="en-US" sz="4000" b="1" i="1"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with every secret thing, whether it be good, or whether it be evil.”</a:t>
            </a:r>
            <a:r>
              <a:rPr lang="en-US" sz="4400" b="1" i="1"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en-US" sz="3200" b="1" i="1" dirty="0" err="1">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Ecc</a:t>
            </a:r>
            <a:r>
              <a:rPr lang="en-US" sz="3200" b="1" i="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12:11-14</a:t>
            </a:r>
            <a:r>
              <a:rPr lang="en-US" sz="36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endParaRPr lang="en-US" sz="20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478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609600" y="482203"/>
            <a:ext cx="9540478" cy="589359"/>
          </a:xfrm>
        </p:spPr>
        <p:txBody>
          <a:bodyPr vert="horz" wrap="square" lIns="0" tIns="0" rIns="81279" bIns="0" numCol="1" anchor="ctr" anchorCtr="0" compatLnSpc="1">
            <a:prstTxWarp prst="textNoShape">
              <a:avLst/>
            </a:prstTxWarp>
          </a:bodyPr>
          <a:lstStyle/>
          <a:p>
            <a:pPr marL="40182" indent="-40182" eaLnBrk="1" hangingPunct="1">
              <a:defRPr/>
            </a:pPr>
            <a:r>
              <a:rPr lang="en-US" sz="8800" dirty="0">
                <a:ea typeface="+mj-ea"/>
                <a:cs typeface="+mj-cs"/>
                <a:sym typeface="Georgia" charset="0"/>
              </a:rPr>
              <a:t>Book of The Law</a:t>
            </a:r>
          </a:p>
        </p:txBody>
      </p:sp>
    </p:spTree>
    <p:extLst>
      <p:ext uri="{BB962C8B-B14F-4D97-AF65-F5344CB8AC3E}">
        <p14:creationId xmlns:p14="http://schemas.microsoft.com/office/powerpoint/2010/main" val="215320578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 y="0"/>
            <a:ext cx="11734800" cy="2923877"/>
          </a:xfrm>
          <a:prstGeom prst="rect">
            <a:avLst/>
          </a:prstGeom>
        </p:spPr>
        <p:txBody>
          <a:bodyPr wrap="square">
            <a:spAutoFit/>
          </a:bodyPr>
          <a:lstStyle/>
          <a:p>
            <a:pPr marL="0" marR="0" algn="ctr">
              <a:spcBef>
                <a:spcPts val="0"/>
              </a:spcBef>
              <a:spcAft>
                <a:spcPts val="0"/>
              </a:spcAft>
            </a:pPr>
            <a:r>
              <a:rPr lang="en-US" sz="4800" b="1" dirty="0">
                <a:ea typeface="Calibri" panose="020F0502020204030204" pitchFamily="34" charset="0"/>
                <a:cs typeface="Times New Roman" panose="02020603050405020304" pitchFamily="18" charset="0"/>
              </a:rPr>
              <a:t>This Judgment is inevitable and universal!</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800" b="1" dirty="0">
                <a:ea typeface="Calibri" panose="020F0502020204030204" pitchFamily="34" charset="0"/>
                <a:cs typeface="Times New Roman" panose="02020603050405020304" pitchFamily="18" charset="0"/>
              </a:rPr>
              <a:t>Heb. 9:27 </a:t>
            </a:r>
            <a:r>
              <a:rPr lang="en-US" sz="4800" b="1" i="1" dirty="0">
                <a:solidFill>
                  <a:srgbClr val="FF0000"/>
                </a:solidFill>
                <a:ea typeface="Calibri" panose="020F0502020204030204" pitchFamily="34" charset="0"/>
                <a:cs typeface="Times New Roman" panose="02020603050405020304" pitchFamily="18" charset="0"/>
              </a:rPr>
              <a:t>“it is appointed unto men once to die,</a:t>
            </a:r>
          </a:p>
          <a:p>
            <a:pPr marL="0" marR="0" algn="ctr">
              <a:spcBef>
                <a:spcPts val="0"/>
              </a:spcBef>
              <a:spcAft>
                <a:spcPts val="0"/>
              </a:spcAft>
            </a:pPr>
            <a:r>
              <a:rPr lang="en-US" sz="4800" b="1" i="1"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but after this the judgment:”</a:t>
            </a:r>
            <a:endParaRPr lang="en-US" sz="3200" b="1" i="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4000" b="1" dirty="0" err="1">
                <a:ea typeface="Calibri" panose="020F0502020204030204" pitchFamily="34" charset="0"/>
                <a:cs typeface="Times New Roman" panose="02020603050405020304" pitchFamily="18" charset="0"/>
              </a:rPr>
              <a:t>Kri’sis</a:t>
            </a:r>
            <a:r>
              <a:rPr lang="en-US" sz="4000" b="1" dirty="0">
                <a:ea typeface="Calibri" panose="020F0502020204030204" pitchFamily="34" charset="0"/>
                <a:cs typeface="Times New Roman" panose="02020603050405020304" pitchFamily="18" charset="0"/>
              </a:rPr>
              <a:t>: a decision about justice in light of divine law.</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019800" y="3082166"/>
            <a:ext cx="5867400" cy="3785652"/>
          </a:xfrm>
          <a:prstGeom prst="rect">
            <a:avLst/>
          </a:prstGeom>
        </p:spPr>
        <p:txBody>
          <a:bodyPr wrap="square">
            <a:spAutoFit/>
          </a:bodyPr>
          <a:lstStyle/>
          <a:p>
            <a:pPr algn="ctr"/>
            <a:r>
              <a:rPr lang="en-US" sz="3200" b="1" dirty="0">
                <a:ea typeface="Calibri" panose="020F0502020204030204" pitchFamily="34" charset="0"/>
                <a:cs typeface="Times New Roman" panose="02020603050405020304" pitchFamily="18" charset="0"/>
              </a:rPr>
              <a:t> </a:t>
            </a:r>
            <a:r>
              <a:rPr lang="en-US" sz="5400" b="1" i="1" dirty="0">
                <a:solidFill>
                  <a:srgbClr val="FF0000"/>
                </a:solidFill>
                <a:ea typeface="Calibri" panose="020F0502020204030204" pitchFamily="34" charset="0"/>
                <a:cs typeface="Times New Roman" panose="02020603050405020304" pitchFamily="18" charset="0"/>
              </a:rPr>
              <a:t>“</a:t>
            </a:r>
            <a:r>
              <a:rPr lang="en-US" sz="6000" b="1" i="1" dirty="0">
                <a:solidFill>
                  <a:srgbClr val="FF0000"/>
                </a:solidFill>
                <a:cs typeface="Times New Roman" panose="02020603050405020304" pitchFamily="18" charset="0"/>
              </a:rPr>
              <a:t>we must all appear before the judgment seat”</a:t>
            </a:r>
          </a:p>
          <a:p>
            <a:pPr algn="ctr"/>
            <a:r>
              <a:rPr lang="en-US" sz="6000" b="1" i="1" dirty="0">
                <a:solidFill>
                  <a:srgbClr val="FF0000"/>
                </a:solidFill>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2 Cor. 5:10</a:t>
            </a:r>
            <a:endParaRPr lang="en-US" dirty="0">
              <a:solidFill>
                <a:srgbClr val="FF0000"/>
              </a:solidFill>
              <a:latin typeface="Invitation" pitchFamily="2" charset="0"/>
              <a:cs typeface="Times New Roman" panose="02020603050405020304" pitchFamily="18" charset="0"/>
            </a:endParaRPr>
          </a:p>
        </p:txBody>
      </p:sp>
      <p:pic>
        <p:nvPicPr>
          <p:cNvPr id="7" name="Picture 6" descr="A picture containing indoor, table, food&#10;&#10;Description generated with high confid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35" y="2400300"/>
            <a:ext cx="5943600" cy="4457700"/>
          </a:xfrm>
          <a:prstGeom prst="rect">
            <a:avLst/>
          </a:prstGeom>
        </p:spPr>
      </p:pic>
    </p:spTree>
    <p:extLst>
      <p:ext uri="{BB962C8B-B14F-4D97-AF65-F5344CB8AC3E}">
        <p14:creationId xmlns:p14="http://schemas.microsoft.com/office/powerpoint/2010/main" val="247774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30" dur="500"/>
                                        <p:tgtEl>
                                          <p:spTgt spid="3">
                                            <p:txEl>
                                              <p:pRg st="0" end="0"/>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63769" y="152400"/>
            <a:ext cx="11963400" cy="6724918"/>
          </a:xfrm>
          <a:prstGeom prst="rect">
            <a:avLst/>
          </a:prstGeom>
        </p:spPr>
        <p:txBody>
          <a:bodyPr wrap="square">
            <a:spAutoFit/>
          </a:bodyPr>
          <a:lstStyle/>
          <a:p>
            <a:r>
              <a:rPr lang="en-US" b="1"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Every legitimate “judgment” implies there must be:</a:t>
            </a:r>
          </a:p>
          <a:p>
            <a:r>
              <a:rPr lang="en-US" sz="6000" b="1" dirty="0">
                <a:cs typeface="Times New Roman" panose="02020603050405020304" pitchFamily="18" charset="0"/>
              </a:rPr>
              <a:t>1. A </a:t>
            </a:r>
            <a:r>
              <a:rPr lang="en-US" sz="6000" b="1" i="1" u="sng" dirty="0">
                <a:solidFill>
                  <a:srgbClr val="FF0066"/>
                </a:solidFill>
                <a:cs typeface="Times New Roman" panose="02020603050405020304" pitchFamily="18" charset="0"/>
              </a:rPr>
              <a:t>Judge</a:t>
            </a:r>
            <a:r>
              <a:rPr lang="en-US" sz="6000" b="1" dirty="0">
                <a:cs typeface="Times New Roman" panose="02020603050405020304" pitchFamily="18" charset="0"/>
              </a:rPr>
              <a:t>  </a:t>
            </a:r>
            <a:r>
              <a:rPr lang="en-US" sz="4000" b="1" dirty="0">
                <a:cs typeface="Times New Roman" panose="02020603050405020304" pitchFamily="18" charset="0"/>
              </a:rPr>
              <a:t>Daniel 7:9-10</a:t>
            </a:r>
          </a:p>
          <a:p>
            <a:pPr algn="ctr"/>
            <a:r>
              <a:rPr lang="en-US" sz="3600" b="1" i="1" dirty="0">
                <a:cs typeface="Times New Roman" panose="02020603050405020304" pitchFamily="18" charset="0"/>
              </a:rPr>
              <a:t>    </a:t>
            </a:r>
            <a:r>
              <a:rPr lang="en-US" sz="3600" b="1" i="1" dirty="0">
                <a:solidFill>
                  <a:srgbClr val="FF0000"/>
                </a:solidFill>
                <a:effectLst>
                  <a:outerShdw blurRad="38100" dist="38100" dir="2700000" algn="tl">
                    <a:srgbClr val="000000">
                      <a:alpha val="43137"/>
                    </a:srgbClr>
                  </a:outerShdw>
                </a:effectLst>
                <a:cs typeface="Times New Roman" panose="02020603050405020304" pitchFamily="18" charset="0"/>
              </a:rPr>
              <a:t>“I beheld till the thrones were cast down, and the Ancient of days did sit, whose garment was white as snow, and the hair of his head like the pure wool: his throne was like the fiery flame, and his wheels as burning fire.  A fiery stream issued and came forth from before him: thousand thousands ministered unto him, and ten thousand times ten thousand stood before him: </a:t>
            </a:r>
          </a:p>
          <a:p>
            <a:pPr>
              <a:spcBef>
                <a:spcPts val="1800"/>
              </a:spcBef>
            </a:pPr>
            <a:r>
              <a:rPr lang="en-US" sz="4400" b="1" i="1" dirty="0">
                <a:solidFill>
                  <a:srgbClr val="FF0000"/>
                </a:solidFill>
                <a:effectLst>
                  <a:outerShdw blurRad="38100" dist="38100" dir="2700000" algn="tl">
                    <a:srgbClr val="000000">
                      <a:alpha val="43137"/>
                    </a:srgbClr>
                  </a:outerShdw>
                </a:effectLst>
                <a:cs typeface="Times New Roman" panose="02020603050405020304" pitchFamily="18" charset="0"/>
              </a:rPr>
              <a:t>the judgment was set, </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51614"/>
            <a:ext cx="10017368" cy="5634770"/>
          </a:xfrm>
          <a:prstGeom prst="rect">
            <a:avLst/>
          </a:prstGeom>
        </p:spPr>
      </p:pic>
      <p:sp>
        <p:nvSpPr>
          <p:cNvPr id="4" name="Rectangle 3"/>
          <p:cNvSpPr/>
          <p:nvPr/>
        </p:nvSpPr>
        <p:spPr>
          <a:xfrm>
            <a:off x="5321866" y="5715000"/>
            <a:ext cx="6877204" cy="769441"/>
          </a:xfrm>
          <a:prstGeom prst="rect">
            <a:avLst/>
          </a:prstGeom>
        </p:spPr>
        <p:txBody>
          <a:bodyPr wrap="none">
            <a:spAutoFit/>
          </a:bodyPr>
          <a:lstStyle/>
          <a:p>
            <a:r>
              <a:rPr lang="en-US" sz="4400" b="1" i="1" dirty="0">
                <a:solidFill>
                  <a:srgbClr val="FF0000"/>
                </a:solidFill>
                <a:effectLst>
                  <a:outerShdw blurRad="38100" dist="38100" dir="2700000" algn="tl">
                    <a:srgbClr val="000000">
                      <a:alpha val="43137"/>
                    </a:srgbClr>
                  </a:outerShdw>
                </a:effectLst>
                <a:cs typeface="Times New Roman" panose="02020603050405020304" pitchFamily="18" charset="0"/>
              </a:rPr>
              <a:t>and the books were opened.”</a:t>
            </a:r>
            <a:endParaRPr lang="en-US" sz="4400" i="1" dirty="0">
              <a:cs typeface="Times New Roman" panose="02020603050405020304" pitchFamily="18" charset="0"/>
            </a:endParaRPr>
          </a:p>
        </p:txBody>
      </p:sp>
    </p:spTree>
    <p:extLst>
      <p:ext uri="{BB962C8B-B14F-4D97-AF65-F5344CB8AC3E}">
        <p14:creationId xmlns:p14="http://schemas.microsoft.com/office/powerpoint/2010/main" val="42671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6200" y="0"/>
            <a:ext cx="11887200" cy="769441"/>
          </a:xfrm>
          <a:prstGeom prst="rect">
            <a:avLst/>
          </a:prstGeom>
        </p:spPr>
        <p:txBody>
          <a:bodyPr wrap="square">
            <a:spAutoFit/>
          </a:bodyPr>
          <a:lstStyle/>
          <a:p>
            <a:pPr marL="571500" indent="-571500">
              <a:buFont typeface="Wingdings" panose="05000000000000000000" pitchFamily="2" charset="2"/>
              <a:buChar char="Ø"/>
            </a:pPr>
            <a:endParaRPr lang="en-US" sz="4400" b="1" dirty="0"/>
          </a:p>
        </p:txBody>
      </p:sp>
      <p:sp>
        <p:nvSpPr>
          <p:cNvPr id="2" name="Rectangle 1"/>
          <p:cNvSpPr/>
          <p:nvPr/>
        </p:nvSpPr>
        <p:spPr>
          <a:xfrm>
            <a:off x="76200" y="0"/>
            <a:ext cx="11658600" cy="2676117"/>
          </a:xfrm>
          <a:prstGeom prst="rect">
            <a:avLst/>
          </a:prstGeom>
        </p:spPr>
        <p:txBody>
          <a:bodyPr wrap="square">
            <a:spAutoFit/>
          </a:bodyPr>
          <a:lstStyle/>
          <a:p>
            <a:pPr>
              <a:lnSpc>
                <a:spcPct val="115000"/>
              </a:lnSpc>
              <a:spcBef>
                <a:spcPts val="0"/>
              </a:spcBef>
              <a:spcAft>
                <a:spcPts val="0"/>
              </a:spcAft>
              <a:buSzPts val="1600"/>
            </a:pPr>
            <a:r>
              <a:rPr lang="en-US" sz="5400" b="1" dirty="0">
                <a:cs typeface="Times New Roman" panose="02020603050405020304" pitchFamily="18" charset="0"/>
              </a:rPr>
              <a:t>1. A </a:t>
            </a:r>
            <a:r>
              <a:rPr lang="en-US" sz="5400" b="1" i="1" u="sng" dirty="0">
                <a:solidFill>
                  <a:srgbClr val="FF0066"/>
                </a:solidFill>
                <a:cs typeface="Times New Roman" panose="02020603050405020304" pitchFamily="18" charset="0"/>
              </a:rPr>
              <a:t>Judge</a:t>
            </a:r>
            <a:r>
              <a:rPr lang="en-US" sz="5400" b="1" dirty="0">
                <a:cs typeface="Times New Roman" panose="02020603050405020304" pitchFamily="18" charset="0"/>
              </a:rPr>
              <a:t>  </a:t>
            </a:r>
            <a:r>
              <a:rPr lang="en-US" sz="2800" b="1" dirty="0">
                <a:cs typeface="Times New Roman" panose="02020603050405020304" pitchFamily="18" charset="0"/>
              </a:rPr>
              <a:t>Daniel 7:9-10  </a:t>
            </a:r>
            <a:r>
              <a:rPr lang="en-US" sz="3200" b="1" i="1" dirty="0">
                <a:solidFill>
                  <a:srgbClr val="FF0000"/>
                </a:solidFill>
                <a:cs typeface="Times New Roman" panose="02020603050405020304" pitchFamily="18" charset="0"/>
              </a:rPr>
              <a:t>“The Ancient of Days did sit…”</a:t>
            </a:r>
            <a:endParaRPr lang="en-US" sz="2000" b="1" i="1" dirty="0">
              <a:solidFill>
                <a:srgbClr val="FF0000"/>
              </a:solidFill>
              <a:cs typeface="Times New Roman" panose="02020603050405020304" pitchFamily="18" charset="0"/>
            </a:endParaRPr>
          </a:p>
          <a:p>
            <a:pPr marR="0" lvl="0">
              <a:lnSpc>
                <a:spcPct val="115000"/>
              </a:lnSpc>
              <a:spcBef>
                <a:spcPts val="0"/>
              </a:spcBef>
              <a:spcAft>
                <a:spcPts val="0"/>
              </a:spcAft>
              <a:buSzPts val="1600"/>
            </a:pPr>
            <a:r>
              <a:rPr lang="en-US" sz="2800" b="1" dirty="0">
                <a:ea typeface="Calibri" panose="020F0502020204030204" pitchFamily="34" charset="0"/>
                <a:cs typeface="Times New Roman" panose="02020603050405020304" pitchFamily="18" charset="0"/>
              </a:rPr>
              <a:t>  </a:t>
            </a:r>
            <a:r>
              <a:rPr lang="en-US" sz="3600" b="1" dirty="0">
                <a:ea typeface="Calibri" panose="020F0502020204030204" pitchFamily="34" charset="0"/>
                <a:cs typeface="Times New Roman" panose="02020603050405020304" pitchFamily="18" charset="0"/>
              </a:rPr>
              <a:t>A. Who is this “ancient of days”?</a:t>
            </a:r>
          </a:p>
          <a:p>
            <a:pPr marR="0" lvl="0">
              <a:lnSpc>
                <a:spcPct val="115000"/>
              </a:lnSpc>
              <a:spcBef>
                <a:spcPts val="0"/>
              </a:spcBef>
              <a:spcAft>
                <a:spcPts val="0"/>
              </a:spcAft>
              <a:buSzPts val="1600"/>
            </a:pPr>
            <a:r>
              <a:rPr lang="en-US" sz="3600" b="1" dirty="0">
                <a:ea typeface="Calibri" panose="020F0502020204030204" pitchFamily="34" charset="0"/>
                <a:cs typeface="Times New Roman" panose="02020603050405020304" pitchFamily="18" charset="0"/>
              </a:rPr>
              <a:t> </a:t>
            </a:r>
            <a:r>
              <a:rPr lang="en-US" sz="3200" b="1" dirty="0">
                <a:ea typeface="Calibri" panose="020F0502020204030204" pitchFamily="34" charset="0"/>
                <a:cs typeface="Times New Roman" panose="02020603050405020304" pitchFamily="18" charset="0"/>
              </a:rPr>
              <a:t>Compare Dan. 7:9,10 with</a:t>
            </a:r>
            <a:r>
              <a:rPr lang="en-US" b="1" dirty="0">
                <a:ea typeface="Calibri" panose="020F0502020204030204" pitchFamily="34" charset="0"/>
                <a:cs typeface="Times New Roman" panose="02020603050405020304" pitchFamily="18" charset="0"/>
              </a:rPr>
              <a:t> </a:t>
            </a:r>
            <a:r>
              <a:rPr lang="en-US" sz="3200" b="1" dirty="0">
                <a:ea typeface="Calibri" panose="020F0502020204030204" pitchFamily="34" charset="0"/>
                <a:cs typeface="Times New Roman" panose="02020603050405020304" pitchFamily="18" charset="0"/>
              </a:rPr>
              <a:t>Rev. 1:12-15</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man, outdoor, person, standing&#10;&#10;Description generated with very high confidence"/>
          <p:cNvPicPr>
            <a:picLocks noChangeAspect="1"/>
          </p:cNvPicPr>
          <p:nvPr/>
        </p:nvPicPr>
        <p:blipFill rotWithShape="1">
          <a:blip r:embed="rId4">
            <a:extLst>
              <a:ext uri="{28A0092B-C50C-407E-A947-70E740481C1C}">
                <a14:useLocalDpi xmlns:a14="http://schemas.microsoft.com/office/drawing/2010/main" val="0"/>
              </a:ext>
            </a:extLst>
          </a:blip>
          <a:srcRect l="23333" t="8846" r="22500" b="6710"/>
          <a:stretch/>
        </p:blipFill>
        <p:spPr>
          <a:xfrm>
            <a:off x="7239000" y="1100929"/>
            <a:ext cx="4953000" cy="5791200"/>
          </a:xfrm>
          <a:prstGeom prst="rect">
            <a:avLst/>
          </a:prstGeom>
        </p:spPr>
      </p:pic>
      <p:sp>
        <p:nvSpPr>
          <p:cNvPr id="5" name="Rectangle 4"/>
          <p:cNvSpPr/>
          <p:nvPr/>
        </p:nvSpPr>
        <p:spPr>
          <a:xfrm>
            <a:off x="103695" y="2209800"/>
            <a:ext cx="7162800" cy="4385816"/>
          </a:xfrm>
          <a:prstGeom prst="rect">
            <a:avLst/>
          </a:prstGeom>
        </p:spPr>
        <p:txBody>
          <a:bodyPr wrap="square">
            <a:spAutoFit/>
          </a:bodyPr>
          <a:lstStyle/>
          <a:p>
            <a:pPr marL="0" marR="0" algn="ctr">
              <a:spcBef>
                <a:spcPts val="0"/>
              </a:spcBef>
              <a:spcAft>
                <a:spcPts val="0"/>
              </a:spcAft>
            </a:pPr>
            <a:r>
              <a:rPr lang="en-US" sz="2800"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Jn</a:t>
            </a:r>
            <a:r>
              <a:rPr lang="en-US" b="1" dirty="0">
                <a:ea typeface="Calibri" panose="020F0502020204030204" pitchFamily="34" charset="0"/>
                <a:cs typeface="Times New Roman" panose="02020603050405020304" pitchFamily="18" charset="0"/>
              </a:rPr>
              <a:t> 5:22 </a:t>
            </a:r>
            <a:r>
              <a:rPr lang="en-US" sz="2800" b="1" dirty="0">
                <a:solidFill>
                  <a:srgbClr val="FF0000"/>
                </a:solidFill>
                <a:latin typeface="Invitation" pitchFamily="2" charset="0"/>
                <a:ea typeface="Calibri" panose="020F0502020204030204" pitchFamily="34" charset="0"/>
                <a:cs typeface="Times New Roman" panose="02020603050405020304" pitchFamily="18" charset="0"/>
              </a:rPr>
              <a:t>“</a:t>
            </a:r>
            <a:r>
              <a:rPr lang="en-US" sz="3600" b="1" i="1" dirty="0">
                <a:solidFill>
                  <a:srgbClr val="FF0000"/>
                </a:solidFill>
                <a:ea typeface="Calibri" panose="020F0502020204030204" pitchFamily="34" charset="0"/>
                <a:cs typeface="Times New Roman" panose="02020603050405020304" pitchFamily="18" charset="0"/>
              </a:rPr>
              <a:t>the Father … hath committed all judgment </a:t>
            </a:r>
            <a:r>
              <a:rPr lang="en-US" sz="3600" b="1" i="1" u="sng"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unto the Son”</a:t>
            </a:r>
            <a:endParaRPr lang="en-US" sz="3600" i="1" u="sng"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114300" marR="0" algn="ctr">
              <a:lnSpc>
                <a:spcPct val="115000"/>
              </a:lnSpc>
              <a:spcBef>
                <a:spcPts val="0"/>
              </a:spcBef>
              <a:spcAft>
                <a:spcPts val="0"/>
              </a:spcAft>
            </a:pPr>
            <a:r>
              <a:rPr lang="en-US" b="1" dirty="0">
                <a:ea typeface="Calibri" panose="020F0502020204030204" pitchFamily="34" charset="0"/>
                <a:cs typeface="Times New Roman" panose="02020603050405020304" pitchFamily="18" charset="0"/>
              </a:rPr>
              <a:t>Acts 10:42 </a:t>
            </a:r>
            <a:r>
              <a:rPr lang="en-US" sz="3600" b="1" i="1" dirty="0">
                <a:solidFill>
                  <a:srgbClr val="FF0000"/>
                </a:solidFill>
                <a:ea typeface="Calibri" panose="020F0502020204030204" pitchFamily="34" charset="0"/>
                <a:cs typeface="Times New Roman" panose="02020603050405020304" pitchFamily="18" charset="0"/>
              </a:rPr>
              <a:t>“he </a:t>
            </a:r>
            <a:r>
              <a:rPr lang="en-US" sz="3600" b="1" i="1" dirty="0">
                <a:ea typeface="Calibri" panose="020F0502020204030204" pitchFamily="34" charset="0"/>
                <a:cs typeface="Times New Roman" panose="02020603050405020304" pitchFamily="18" charset="0"/>
              </a:rPr>
              <a:t>(Jesus) </a:t>
            </a:r>
            <a:r>
              <a:rPr lang="en-US" sz="3600" b="1" i="1" dirty="0">
                <a:solidFill>
                  <a:srgbClr val="FF0000"/>
                </a:solidFill>
                <a:ea typeface="Calibri" panose="020F0502020204030204" pitchFamily="34" charset="0"/>
                <a:cs typeface="Times New Roman" panose="02020603050405020304" pitchFamily="18" charset="0"/>
              </a:rPr>
              <a:t>commanded us to preach unto the people, and to testify that </a:t>
            </a:r>
            <a:r>
              <a:rPr lang="en-US" sz="3600" b="1" i="1" u="sng"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it is he which was ordained of God </a:t>
            </a:r>
            <a:r>
              <a:rPr lang="en-US" sz="3600" b="1" i="1" dirty="0">
                <a:solidFill>
                  <a:srgbClr val="FF0000"/>
                </a:solidFill>
                <a:ea typeface="Calibri" panose="020F0502020204030204" pitchFamily="34" charset="0"/>
                <a:cs typeface="Times New Roman" panose="02020603050405020304" pitchFamily="18" charset="0"/>
              </a:rPr>
              <a:t>to be the Judge </a:t>
            </a:r>
          </a:p>
          <a:p>
            <a:pPr marL="114300" marR="0" algn="ctr">
              <a:lnSpc>
                <a:spcPct val="115000"/>
              </a:lnSpc>
              <a:spcBef>
                <a:spcPts val="0"/>
              </a:spcBef>
              <a:spcAft>
                <a:spcPts val="0"/>
              </a:spcAft>
            </a:pPr>
            <a:r>
              <a:rPr lang="en-US" sz="3600" b="1" i="1" dirty="0">
                <a:solidFill>
                  <a:srgbClr val="FF0000"/>
                </a:solidFill>
                <a:ea typeface="Calibri" panose="020F0502020204030204" pitchFamily="34" charset="0"/>
                <a:cs typeface="Times New Roman" panose="02020603050405020304" pitchFamily="18" charset="0"/>
              </a:rPr>
              <a:t>of the quick and dead.” </a:t>
            </a:r>
            <a:endParaRPr lang="en-US" sz="3600" i="1" dirty="0">
              <a:cs typeface="Times New Roman" panose="02020603050405020304" pitchFamily="18" charset="0"/>
            </a:endParaRPr>
          </a:p>
        </p:txBody>
      </p:sp>
    </p:spTree>
    <p:extLst>
      <p:ext uri="{BB962C8B-B14F-4D97-AF65-F5344CB8AC3E}">
        <p14:creationId xmlns:p14="http://schemas.microsoft.com/office/powerpoint/2010/main" val="139549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6200" y="0"/>
            <a:ext cx="11887200" cy="769441"/>
          </a:xfrm>
          <a:prstGeom prst="rect">
            <a:avLst/>
          </a:prstGeom>
        </p:spPr>
        <p:txBody>
          <a:bodyPr wrap="square">
            <a:spAutoFit/>
          </a:bodyPr>
          <a:lstStyle/>
          <a:p>
            <a:pPr marL="571500" indent="-571500">
              <a:buFont typeface="Wingdings" panose="05000000000000000000" pitchFamily="2" charset="2"/>
              <a:buChar char="Ø"/>
            </a:pPr>
            <a:endParaRPr lang="en-US" sz="4400" b="1" dirty="0"/>
          </a:p>
        </p:txBody>
      </p:sp>
      <p:sp>
        <p:nvSpPr>
          <p:cNvPr id="2" name="Rectangle 1"/>
          <p:cNvSpPr/>
          <p:nvPr/>
        </p:nvSpPr>
        <p:spPr>
          <a:xfrm>
            <a:off x="37483" y="-19291"/>
            <a:ext cx="11658600" cy="2817694"/>
          </a:xfrm>
          <a:prstGeom prst="rect">
            <a:avLst/>
          </a:prstGeom>
        </p:spPr>
        <p:txBody>
          <a:bodyPr wrap="square">
            <a:spAutoFit/>
          </a:bodyPr>
          <a:lstStyle/>
          <a:p>
            <a:pPr>
              <a:lnSpc>
                <a:spcPct val="115000"/>
              </a:lnSpc>
              <a:spcBef>
                <a:spcPts val="0"/>
              </a:spcBef>
              <a:spcAft>
                <a:spcPts val="0"/>
              </a:spcAft>
              <a:buSzPts val="1600"/>
            </a:pPr>
            <a:r>
              <a:rPr lang="en-US" sz="5400" b="1" dirty="0">
                <a:cs typeface="Times New Roman" panose="02020603050405020304" pitchFamily="18" charset="0"/>
              </a:rPr>
              <a:t>1. A </a:t>
            </a:r>
            <a:r>
              <a:rPr lang="en-US" sz="5400" b="1" i="1" u="sng" dirty="0">
                <a:solidFill>
                  <a:srgbClr val="FF0066"/>
                </a:solidFill>
                <a:cs typeface="Times New Roman" panose="02020603050405020304" pitchFamily="18" charset="0"/>
              </a:rPr>
              <a:t>Judge</a:t>
            </a:r>
            <a:r>
              <a:rPr lang="en-US" sz="5400" b="1" dirty="0">
                <a:cs typeface="Times New Roman" panose="02020603050405020304" pitchFamily="18" charset="0"/>
              </a:rPr>
              <a:t> </a:t>
            </a:r>
            <a:r>
              <a:rPr lang="en-US" sz="2800" b="1" dirty="0">
                <a:cs typeface="Times New Roman" panose="02020603050405020304" pitchFamily="18" charset="0"/>
              </a:rPr>
              <a:t>Daniel 7:9-10  </a:t>
            </a:r>
            <a:r>
              <a:rPr lang="en-US" sz="3600" b="1" i="1" dirty="0">
                <a:solidFill>
                  <a:srgbClr val="FF0000"/>
                </a:solidFill>
                <a:cs typeface="Times New Roman" panose="02020603050405020304" pitchFamily="18" charset="0"/>
              </a:rPr>
              <a:t>“The Ancient of Days did sit…”</a:t>
            </a:r>
            <a:endParaRPr lang="en-US" sz="2800" b="1" i="1" dirty="0">
              <a:solidFill>
                <a:srgbClr val="FF0000"/>
              </a:solidFill>
              <a:cs typeface="Times New Roman" panose="02020603050405020304" pitchFamily="18" charset="0"/>
            </a:endParaRPr>
          </a:p>
          <a:p>
            <a:pPr marR="0" lvl="0">
              <a:lnSpc>
                <a:spcPct val="115000"/>
              </a:lnSpc>
              <a:spcBef>
                <a:spcPts val="0"/>
              </a:spcBef>
              <a:spcAft>
                <a:spcPts val="0"/>
              </a:spcAft>
              <a:buSzPts val="1600"/>
            </a:pPr>
            <a:r>
              <a:rPr lang="en-US" sz="2800" b="1"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A. Who’s this “ancient of days”?</a:t>
            </a:r>
            <a:endParaRPr lang="en-US" sz="3600" b="1" dirty="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600"/>
            </a:pPr>
            <a:r>
              <a:rPr lang="en-US" sz="3600" b="1"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B. Who will He “Judge”?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man, outdoor, person, standing&#10;&#10;Description generated with very high confidence"/>
          <p:cNvPicPr>
            <a:picLocks noChangeAspect="1"/>
          </p:cNvPicPr>
          <p:nvPr/>
        </p:nvPicPr>
        <p:blipFill rotWithShape="1">
          <a:blip r:embed="rId4">
            <a:extLst>
              <a:ext uri="{28A0092B-C50C-407E-A947-70E740481C1C}">
                <a14:useLocalDpi xmlns:a14="http://schemas.microsoft.com/office/drawing/2010/main" val="0"/>
              </a:ext>
            </a:extLst>
          </a:blip>
          <a:srcRect l="27500" t="8846" r="25833" b="28767"/>
          <a:stretch/>
        </p:blipFill>
        <p:spPr>
          <a:xfrm>
            <a:off x="9601199" y="40968"/>
            <a:ext cx="2629517" cy="2702232"/>
          </a:xfrm>
          <a:prstGeom prst="rect">
            <a:avLst/>
          </a:prstGeom>
        </p:spPr>
      </p:pic>
      <p:sp>
        <p:nvSpPr>
          <p:cNvPr id="3" name="Rectangle 2"/>
          <p:cNvSpPr/>
          <p:nvPr/>
        </p:nvSpPr>
        <p:spPr>
          <a:xfrm>
            <a:off x="381000" y="2452979"/>
            <a:ext cx="11811000" cy="689099"/>
          </a:xfrm>
          <a:prstGeom prst="rect">
            <a:avLst/>
          </a:prstGeom>
        </p:spPr>
        <p:txBody>
          <a:bodyPr wrap="square">
            <a:spAutoFit/>
          </a:bodyPr>
          <a:lstStyle/>
          <a:p>
            <a:pPr marL="342900" marR="0" lvl="0" indent="-342900">
              <a:lnSpc>
                <a:spcPct val="115000"/>
              </a:lnSpc>
              <a:spcBef>
                <a:spcPts val="0"/>
              </a:spcBef>
              <a:spcAft>
                <a:spcPts val="0"/>
              </a:spcAft>
              <a:buClr>
                <a:srgbClr val="FF0000"/>
              </a:buClr>
              <a:buFont typeface="+mj-lt"/>
              <a:buAutoNum type="arabicParenR"/>
            </a:pPr>
            <a:r>
              <a:rPr lang="en-US" sz="3600" b="1" dirty="0">
                <a:ea typeface="Calibri" panose="020F0502020204030204" pitchFamily="34" charset="0"/>
                <a:cs typeface="Times New Roman" panose="02020603050405020304" pitchFamily="18" charset="0"/>
              </a:rPr>
              <a:t> The </a:t>
            </a:r>
            <a:r>
              <a:rPr lang="en-US" sz="3600" b="1" i="1" u="sng" dirty="0">
                <a:solidFill>
                  <a:srgbClr val="FF0066"/>
                </a:solidFill>
                <a:ea typeface="Calibri" panose="020F0502020204030204" pitchFamily="34" charset="0"/>
                <a:cs typeface="Times New Roman" panose="02020603050405020304" pitchFamily="18" charset="0"/>
              </a:rPr>
              <a:t>Quick</a:t>
            </a:r>
            <a:r>
              <a:rPr lang="en-US" sz="3600" b="1" dirty="0">
                <a:ea typeface="Calibri" panose="020F0502020204030204" pitchFamily="34" charset="0"/>
                <a:cs typeface="Times New Roman" panose="02020603050405020304" pitchFamily="18" charset="0"/>
              </a:rPr>
              <a:t>  (</a:t>
            </a:r>
            <a:r>
              <a:rPr lang="en-US" sz="3600" b="1" dirty="0" err="1">
                <a:ea typeface="Calibri" panose="020F0502020204030204" pitchFamily="34" charset="0"/>
                <a:cs typeface="Times New Roman" panose="02020603050405020304" pitchFamily="18" charset="0"/>
              </a:rPr>
              <a:t>zaō</a:t>
            </a:r>
            <a:r>
              <a:rPr lang="en-US" sz="3600" b="1" dirty="0">
                <a:ea typeface="Calibri" panose="020F0502020204030204" pitchFamily="34" charset="0"/>
                <a:cs typeface="Times New Roman" panose="02020603050405020304" pitchFamily="18" charset="0"/>
              </a:rPr>
              <a:t>)    Ep 2:1 </a:t>
            </a:r>
            <a:r>
              <a:rPr lang="en-US" sz="3600" b="1" i="1" dirty="0">
                <a:solidFill>
                  <a:srgbClr val="FF0000"/>
                </a:solidFill>
                <a:ea typeface="Calibri" panose="020F0502020204030204" pitchFamily="34" charset="0"/>
                <a:cs typeface="Times New Roman" panose="02020603050405020304" pitchFamily="18" charset="0"/>
              </a:rPr>
              <a:t>“you hath he quickened..” </a:t>
            </a:r>
            <a:endParaRPr lang="en-US" sz="3600" i="1" dirty="0">
              <a:solidFill>
                <a:srgbClr val="FF0000"/>
              </a:solidFill>
              <a:ea typeface="Calibri" panose="020F0502020204030204" pitchFamily="34" charset="0"/>
              <a:cs typeface="Times New Roman" panose="02020603050405020304" pitchFamily="18" charset="0"/>
            </a:endParaRPr>
          </a:p>
        </p:txBody>
      </p:sp>
      <p:sp>
        <p:nvSpPr>
          <p:cNvPr id="7" name="Rectangle 6"/>
          <p:cNvSpPr/>
          <p:nvPr/>
        </p:nvSpPr>
        <p:spPr>
          <a:xfrm>
            <a:off x="76200" y="3050065"/>
            <a:ext cx="12039600" cy="3348609"/>
          </a:xfrm>
          <a:prstGeom prst="rect">
            <a:avLst/>
          </a:prstGeom>
        </p:spPr>
        <p:txBody>
          <a:bodyPr wrap="square">
            <a:spAutoFit/>
          </a:bodyPr>
          <a:lstStyle/>
          <a:p>
            <a:pPr marR="0" lvl="0" algn="ctr">
              <a:lnSpc>
                <a:spcPct val="115000"/>
              </a:lnSpc>
              <a:spcBef>
                <a:spcPts val="0"/>
              </a:spcBef>
              <a:spcAft>
                <a:spcPts val="0"/>
              </a:spcAft>
              <a:buClr>
                <a:srgbClr val="FF0000"/>
              </a:buClr>
            </a:pPr>
            <a:r>
              <a:rPr lang="en-US" sz="4000" b="1" dirty="0">
                <a:solidFill>
                  <a:srgbClr val="0000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Given new life through Christ!  (2 Cor 5:17)</a:t>
            </a:r>
            <a:endParaRPr lang="en-US" sz="4000" b="1" dirty="0">
              <a:ea typeface="Calibri" panose="020F0502020204030204" pitchFamily="34" charset="0"/>
              <a:cs typeface="Times New Roman" panose="02020603050405020304" pitchFamily="18" charset="0"/>
            </a:endParaRPr>
          </a:p>
          <a:p>
            <a:pPr marR="0" lvl="0" algn="ctr">
              <a:lnSpc>
                <a:spcPct val="115000"/>
              </a:lnSpc>
              <a:spcBef>
                <a:spcPts val="0"/>
              </a:spcBef>
              <a:spcAft>
                <a:spcPts val="0"/>
              </a:spcAft>
              <a:buClr>
                <a:srgbClr val="FF0000"/>
              </a:buClr>
            </a:pPr>
            <a:r>
              <a:rPr lang="en-US" b="1" dirty="0">
                <a:ea typeface="Calibri" panose="020F0502020204030204" pitchFamily="34" charset="0"/>
                <a:cs typeface="Times New Roman" panose="02020603050405020304" pitchFamily="18" charset="0"/>
              </a:rPr>
              <a:t>2 Cor 5:9-11 </a:t>
            </a:r>
            <a:r>
              <a:rPr lang="en-US" sz="3200" b="1" i="1" dirty="0">
                <a:solidFill>
                  <a:srgbClr val="FF0000"/>
                </a:solidFill>
                <a:ea typeface="Calibri" panose="020F0502020204030204" pitchFamily="34" charset="0"/>
                <a:cs typeface="Times New Roman" panose="02020603050405020304" pitchFamily="18" charset="0"/>
              </a:rPr>
              <a:t>“</a:t>
            </a:r>
            <a:r>
              <a:rPr lang="en-US" sz="3600" b="1" i="1" dirty="0">
                <a:solidFill>
                  <a:srgbClr val="FF0000"/>
                </a:solidFill>
                <a:ea typeface="Calibri" panose="020F0502020204030204" pitchFamily="34" charset="0"/>
                <a:cs typeface="Times New Roman" panose="02020603050405020304" pitchFamily="18" charset="0"/>
              </a:rPr>
              <a:t>we must all appear before the judgment seat of Christ; that every one may receive the things done in his body, according to that he hath done, whether it be good or bad. </a:t>
            </a:r>
          </a:p>
          <a:p>
            <a:pPr marR="0" lvl="0" algn="ctr">
              <a:lnSpc>
                <a:spcPct val="115000"/>
              </a:lnSpc>
              <a:spcBef>
                <a:spcPts val="0"/>
              </a:spcBef>
              <a:spcAft>
                <a:spcPts val="0"/>
              </a:spcAft>
              <a:buClr>
                <a:srgbClr val="FF0000"/>
              </a:buClr>
            </a:pPr>
            <a:r>
              <a:rPr lang="en-US" sz="3600" b="1" i="1" dirty="0">
                <a:solidFill>
                  <a:srgbClr val="FF0000"/>
                </a:solidFill>
                <a:ea typeface="Calibri" panose="020F0502020204030204" pitchFamily="34" charset="0"/>
                <a:cs typeface="Times New Roman" panose="02020603050405020304" pitchFamily="18" charset="0"/>
              </a:rPr>
              <a:t>Knowing therefore the terror of the Lord, </a:t>
            </a:r>
            <a:r>
              <a:rPr lang="en-US" sz="3600" b="1" i="1" u="sng"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we persuade men…”</a:t>
            </a:r>
          </a:p>
        </p:txBody>
      </p:sp>
    </p:spTree>
    <p:extLst>
      <p:ext uri="{BB962C8B-B14F-4D97-AF65-F5344CB8AC3E}">
        <p14:creationId xmlns:p14="http://schemas.microsoft.com/office/powerpoint/2010/main" val="278547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6200" y="0"/>
            <a:ext cx="11887200" cy="769441"/>
          </a:xfrm>
          <a:prstGeom prst="rect">
            <a:avLst/>
          </a:prstGeom>
        </p:spPr>
        <p:txBody>
          <a:bodyPr wrap="square">
            <a:spAutoFit/>
          </a:bodyPr>
          <a:lstStyle/>
          <a:p>
            <a:pPr marL="571500" indent="-571500">
              <a:buFont typeface="Wingdings" panose="05000000000000000000" pitchFamily="2" charset="2"/>
              <a:buChar char="Ø"/>
            </a:pPr>
            <a:endParaRPr lang="en-US" sz="4400" b="1" dirty="0"/>
          </a:p>
        </p:txBody>
      </p:sp>
      <p:sp>
        <p:nvSpPr>
          <p:cNvPr id="2" name="Rectangle 1"/>
          <p:cNvSpPr/>
          <p:nvPr/>
        </p:nvSpPr>
        <p:spPr>
          <a:xfrm>
            <a:off x="-32238" y="152400"/>
            <a:ext cx="11658600" cy="1133387"/>
          </a:xfrm>
          <a:prstGeom prst="rect">
            <a:avLst/>
          </a:prstGeom>
        </p:spPr>
        <p:txBody>
          <a:bodyPr wrap="square">
            <a:spAutoFit/>
          </a:bodyPr>
          <a:lstStyle/>
          <a:p>
            <a:pPr marR="0" lvl="0">
              <a:lnSpc>
                <a:spcPct val="115000"/>
              </a:lnSpc>
              <a:spcBef>
                <a:spcPts val="0"/>
              </a:spcBef>
              <a:spcAft>
                <a:spcPts val="0"/>
              </a:spcAft>
              <a:buSzPts val="1600"/>
            </a:pPr>
            <a:r>
              <a:rPr lang="en-US" sz="4000" b="1" dirty="0">
                <a:ea typeface="Calibri" panose="020F0502020204030204" pitchFamily="34" charset="0"/>
                <a:cs typeface="Times New Roman" panose="02020603050405020304" pitchFamily="18" charset="0"/>
              </a:rPr>
              <a:t>  B. Who will He “Judge”?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man, outdoor, person, standing&#10;&#10;Description generated with very high confidence"/>
          <p:cNvPicPr>
            <a:picLocks noChangeAspect="1"/>
          </p:cNvPicPr>
          <p:nvPr/>
        </p:nvPicPr>
        <p:blipFill rotWithShape="1">
          <a:blip r:embed="rId4">
            <a:extLst>
              <a:ext uri="{28A0092B-C50C-407E-A947-70E740481C1C}">
                <a14:useLocalDpi xmlns:a14="http://schemas.microsoft.com/office/drawing/2010/main" val="0"/>
              </a:ext>
            </a:extLst>
          </a:blip>
          <a:srcRect l="27500" t="8847" r="25833" b="38579"/>
          <a:stretch/>
        </p:blipFill>
        <p:spPr>
          <a:xfrm>
            <a:off x="9535643" y="40968"/>
            <a:ext cx="2695074" cy="2277222"/>
          </a:xfrm>
          <a:prstGeom prst="rect">
            <a:avLst/>
          </a:prstGeom>
        </p:spPr>
      </p:pic>
      <p:sp>
        <p:nvSpPr>
          <p:cNvPr id="3" name="Rectangle 2"/>
          <p:cNvSpPr/>
          <p:nvPr/>
        </p:nvSpPr>
        <p:spPr>
          <a:xfrm>
            <a:off x="381000" y="880873"/>
            <a:ext cx="9344526" cy="1437317"/>
          </a:xfrm>
          <a:prstGeom prst="rect">
            <a:avLst/>
          </a:prstGeom>
        </p:spPr>
        <p:txBody>
          <a:bodyPr wrap="square">
            <a:spAutoFit/>
          </a:bodyPr>
          <a:lstStyle/>
          <a:p>
            <a:pPr marL="342900" marR="0" lvl="0" indent="-342900">
              <a:lnSpc>
                <a:spcPct val="115000"/>
              </a:lnSpc>
              <a:spcBef>
                <a:spcPts val="0"/>
              </a:spcBef>
              <a:spcAft>
                <a:spcPts val="0"/>
              </a:spcAft>
              <a:buClr>
                <a:srgbClr val="FF0000"/>
              </a:buClr>
              <a:buFont typeface="+mj-lt"/>
              <a:buAutoNum type="arabicParenR"/>
            </a:pPr>
            <a:r>
              <a:rPr lang="en-US" sz="3600" b="1" dirty="0">
                <a:ea typeface="Calibri" panose="020F0502020204030204" pitchFamily="34" charset="0"/>
                <a:cs typeface="Times New Roman" panose="02020603050405020304" pitchFamily="18" charset="0"/>
              </a:rPr>
              <a:t> The </a:t>
            </a:r>
            <a:r>
              <a:rPr lang="en-US" sz="3600" b="1" i="1" u="sng" dirty="0">
                <a:solidFill>
                  <a:srgbClr val="FF0066"/>
                </a:solidFill>
                <a:ea typeface="Calibri" panose="020F0502020204030204" pitchFamily="34" charset="0"/>
                <a:cs typeface="Times New Roman" panose="02020603050405020304" pitchFamily="18" charset="0"/>
              </a:rPr>
              <a:t>Quick</a:t>
            </a:r>
            <a:r>
              <a:rPr lang="en-US" sz="3600" b="1" dirty="0">
                <a:ea typeface="Calibri" panose="020F0502020204030204" pitchFamily="34" charset="0"/>
                <a:cs typeface="Times New Roman" panose="02020603050405020304" pitchFamily="18" charset="0"/>
              </a:rPr>
              <a:t>  (</a:t>
            </a:r>
            <a:r>
              <a:rPr lang="en-US" sz="3600" b="1" dirty="0" err="1">
                <a:ea typeface="Calibri" panose="020F0502020204030204" pitchFamily="34" charset="0"/>
                <a:cs typeface="Times New Roman" panose="02020603050405020304" pitchFamily="18" charset="0"/>
              </a:rPr>
              <a:t>zaō</a:t>
            </a:r>
            <a:r>
              <a:rPr lang="en-US" sz="3600" b="1" dirty="0">
                <a:ea typeface="Calibri" panose="020F0502020204030204" pitchFamily="34" charset="0"/>
                <a:cs typeface="Times New Roman" panose="02020603050405020304" pitchFamily="18" charset="0"/>
              </a:rPr>
              <a:t>)   Ep 2:1</a:t>
            </a:r>
          </a:p>
          <a:p>
            <a:pPr marL="342900" marR="0" lvl="0" indent="-342900">
              <a:lnSpc>
                <a:spcPct val="115000"/>
              </a:lnSpc>
              <a:spcBef>
                <a:spcPts val="0"/>
              </a:spcBef>
              <a:spcAft>
                <a:spcPts val="0"/>
              </a:spcAft>
              <a:buClr>
                <a:srgbClr val="FF0000"/>
              </a:buClr>
              <a:buFont typeface="+mj-lt"/>
              <a:buAutoNum type="arabicParenR"/>
            </a:pPr>
            <a:r>
              <a:rPr lang="en-US" sz="3600" b="1" dirty="0">
                <a:latin typeface="Calibri" panose="020F0502020204030204" pitchFamily="34" charset="0"/>
                <a:ea typeface="Calibri" panose="020F0502020204030204" pitchFamily="34" charset="0"/>
                <a:cs typeface="Times New Roman" panose="02020603050405020304" pitchFamily="18" charset="0"/>
              </a:rPr>
              <a:t> </a:t>
            </a:r>
            <a:r>
              <a:rPr lang="en-US" sz="4000" b="1" dirty="0">
                <a:latin typeface="Calibri" panose="020F0502020204030204" pitchFamily="34" charset="0"/>
                <a:ea typeface="Calibri" panose="020F0502020204030204" pitchFamily="34" charset="0"/>
                <a:cs typeface="Times New Roman" panose="02020603050405020304" pitchFamily="18" charset="0"/>
              </a:rPr>
              <a:t>The </a:t>
            </a:r>
            <a:r>
              <a:rPr lang="en-US" sz="4000" b="1" i="1" u="sng" dirty="0">
                <a:solidFill>
                  <a:srgbClr val="FF0066"/>
                </a:solidFill>
                <a:latin typeface="Calibri" panose="020F0502020204030204" pitchFamily="34" charset="0"/>
                <a:ea typeface="Calibri" panose="020F0502020204030204" pitchFamily="34" charset="0"/>
                <a:cs typeface="Times New Roman" panose="02020603050405020304" pitchFamily="18" charset="0"/>
              </a:rPr>
              <a:t>Dead </a:t>
            </a:r>
            <a:r>
              <a:rPr lang="en-US" sz="4000" b="1" dirty="0">
                <a:latin typeface="Calibri" panose="020F0502020204030204" pitchFamily="34" charset="0"/>
                <a:ea typeface="Calibri" panose="020F0502020204030204" pitchFamily="34" charset="0"/>
                <a:cs typeface="Times New Roman" panose="02020603050405020304" pitchFamily="18" charset="0"/>
              </a:rPr>
              <a:t> </a:t>
            </a:r>
            <a:r>
              <a:rPr lang="en-US" sz="4000" b="1" i="1" dirty="0">
                <a:solidFill>
                  <a:srgbClr val="FF0000"/>
                </a:solidFill>
                <a:ea typeface="Calibri" panose="020F0502020204030204" pitchFamily="34" charset="0"/>
                <a:cs typeface="Times New Roman" panose="02020603050405020304" pitchFamily="18" charset="0"/>
              </a:rPr>
              <a:t>“Who were dead in …sins”</a:t>
            </a:r>
            <a:endParaRPr lang="en-US" sz="3600" i="1" dirty="0">
              <a:solidFill>
                <a:srgbClr val="FF0000"/>
              </a:solidFill>
              <a:ea typeface="Calibri" panose="020F0502020204030204" pitchFamily="34" charset="0"/>
              <a:cs typeface="Times New Roman" panose="02020603050405020304" pitchFamily="18" charset="0"/>
            </a:endParaRPr>
          </a:p>
        </p:txBody>
      </p:sp>
      <p:sp>
        <p:nvSpPr>
          <p:cNvPr id="7" name="Rectangle 6"/>
          <p:cNvSpPr/>
          <p:nvPr/>
        </p:nvSpPr>
        <p:spPr>
          <a:xfrm>
            <a:off x="152400" y="2133600"/>
            <a:ext cx="12039600" cy="4870564"/>
          </a:xfrm>
          <a:prstGeom prst="rect">
            <a:avLst/>
          </a:prstGeom>
        </p:spPr>
        <p:txBody>
          <a:bodyPr wrap="square">
            <a:spAutoFit/>
          </a:bodyPr>
          <a:lstStyle/>
          <a:p>
            <a:pPr marR="0" lvl="0" algn="ctr">
              <a:lnSpc>
                <a:spcPct val="115000"/>
              </a:lnSpc>
              <a:spcBef>
                <a:spcPts val="0"/>
              </a:spcBef>
              <a:spcAft>
                <a:spcPts val="0"/>
              </a:spcAft>
              <a:buClr>
                <a:srgbClr val="FF0000"/>
              </a:buClr>
            </a:pPr>
            <a:r>
              <a:rPr lang="en-US" b="1" dirty="0">
                <a:ea typeface="Calibri" panose="020F0502020204030204" pitchFamily="34" charset="0"/>
                <a:cs typeface="Times New Roman" panose="02020603050405020304" pitchFamily="18" charset="0"/>
              </a:rPr>
              <a:t>Rev 6:15-17 </a:t>
            </a:r>
            <a:r>
              <a:rPr lang="en-US" sz="3200" b="1" i="1" dirty="0">
                <a:solidFill>
                  <a:srgbClr val="FF0000"/>
                </a:solidFill>
                <a:ea typeface="Calibri" panose="020F0502020204030204" pitchFamily="34" charset="0"/>
                <a:cs typeface="Times New Roman" panose="02020603050405020304" pitchFamily="18" charset="0"/>
              </a:rPr>
              <a:t>“</a:t>
            </a:r>
            <a:r>
              <a:rPr lang="en-US" sz="3600" b="1" i="1" dirty="0">
                <a:solidFill>
                  <a:srgbClr val="FF0000"/>
                </a:solidFill>
                <a:ea typeface="Calibri" panose="020F0502020204030204" pitchFamily="34" charset="0"/>
                <a:cs typeface="Times New Roman" panose="02020603050405020304" pitchFamily="18" charset="0"/>
              </a:rPr>
              <a:t>kings ..great men…rich men…chief captains</a:t>
            </a:r>
          </a:p>
          <a:p>
            <a:pPr marR="0" lvl="0" algn="ctr">
              <a:lnSpc>
                <a:spcPct val="115000"/>
              </a:lnSpc>
              <a:spcBef>
                <a:spcPts val="0"/>
              </a:spcBef>
              <a:spcAft>
                <a:spcPts val="0"/>
              </a:spcAft>
              <a:buClr>
                <a:srgbClr val="FF0000"/>
              </a:buClr>
            </a:pPr>
            <a:r>
              <a:rPr lang="en-US" sz="3600" b="1" i="1" dirty="0">
                <a:solidFill>
                  <a:srgbClr val="FF0000"/>
                </a:solidFill>
                <a:ea typeface="Calibri" panose="020F0502020204030204" pitchFamily="34" charset="0"/>
                <a:cs typeface="Times New Roman" panose="02020603050405020304" pitchFamily="18" charset="0"/>
              </a:rPr>
              <a:t>…mighty men…every bondman, and every free man, hid themselves</a:t>
            </a:r>
          </a:p>
          <a:p>
            <a:pPr marR="0" lvl="0" algn="ctr">
              <a:lnSpc>
                <a:spcPct val="115000"/>
              </a:lnSpc>
              <a:spcBef>
                <a:spcPts val="0"/>
              </a:spcBef>
              <a:spcAft>
                <a:spcPts val="0"/>
              </a:spcAft>
              <a:buClr>
                <a:srgbClr val="FF0000"/>
              </a:buClr>
            </a:pPr>
            <a:r>
              <a:rPr lang="en-US" sz="3600" b="1" i="1" dirty="0">
                <a:solidFill>
                  <a:srgbClr val="FF0000"/>
                </a:solidFill>
                <a:ea typeface="Calibri" panose="020F0502020204030204" pitchFamily="34" charset="0"/>
                <a:cs typeface="Times New Roman" panose="02020603050405020304" pitchFamily="18" charset="0"/>
              </a:rPr>
              <a:t> …And said to the mountains and rocks, Fall on us, and hide us from the face of him that </a:t>
            </a:r>
            <a:r>
              <a:rPr lang="en-US" sz="3600" b="1" i="1" dirty="0" err="1">
                <a:solidFill>
                  <a:srgbClr val="FF0000"/>
                </a:solidFill>
                <a:ea typeface="Calibri" panose="020F0502020204030204" pitchFamily="34" charset="0"/>
                <a:cs typeface="Times New Roman" panose="02020603050405020304" pitchFamily="18" charset="0"/>
              </a:rPr>
              <a:t>sitteth</a:t>
            </a:r>
            <a:r>
              <a:rPr lang="en-US" sz="3600" b="1" i="1" dirty="0">
                <a:solidFill>
                  <a:srgbClr val="FF0000"/>
                </a:solidFill>
                <a:ea typeface="Calibri" panose="020F0502020204030204" pitchFamily="34" charset="0"/>
                <a:cs typeface="Times New Roman" panose="02020603050405020304" pitchFamily="18" charset="0"/>
              </a:rPr>
              <a:t> on the throne, and from the wrath of the Lamb:  For the great  day of his wrath is come; </a:t>
            </a:r>
          </a:p>
          <a:p>
            <a:pPr marR="0" lvl="0" algn="ctr">
              <a:lnSpc>
                <a:spcPct val="115000"/>
              </a:lnSpc>
              <a:spcBef>
                <a:spcPts val="0"/>
              </a:spcBef>
              <a:spcAft>
                <a:spcPts val="0"/>
              </a:spcAft>
              <a:buClr>
                <a:srgbClr val="FF0000"/>
              </a:buClr>
            </a:pPr>
            <a:r>
              <a:rPr lang="en-US" sz="4000" b="1" i="1" u="sng"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and who shall be able to stand?”</a:t>
            </a:r>
          </a:p>
          <a:p>
            <a:pPr marR="0" lvl="0" algn="ctr">
              <a:lnSpc>
                <a:spcPct val="115000"/>
              </a:lnSpc>
              <a:spcBef>
                <a:spcPts val="0"/>
              </a:spcBef>
              <a:spcAft>
                <a:spcPts val="0"/>
              </a:spcAft>
              <a:buClr>
                <a:srgbClr val="FF0000"/>
              </a:buClr>
            </a:pPr>
            <a:endParaRPr lang="en-US" sz="14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774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4" dur="500"/>
                                        <p:tgtEl>
                                          <p:spTgt spid="7">
                                            <p:txEl>
                                              <p:pRg st="2" end="2"/>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6200" y="0"/>
            <a:ext cx="11887200" cy="769441"/>
          </a:xfrm>
          <a:prstGeom prst="rect">
            <a:avLst/>
          </a:prstGeom>
        </p:spPr>
        <p:txBody>
          <a:bodyPr wrap="square">
            <a:spAutoFit/>
          </a:bodyPr>
          <a:lstStyle/>
          <a:p>
            <a:pPr marL="571500" indent="-571500">
              <a:buFont typeface="Wingdings" panose="05000000000000000000" pitchFamily="2" charset="2"/>
              <a:buChar char="Ø"/>
            </a:pPr>
            <a:endParaRPr lang="en-US" sz="4400" b="1" dirty="0"/>
          </a:p>
        </p:txBody>
      </p:sp>
      <p:sp>
        <p:nvSpPr>
          <p:cNvPr id="2" name="Rectangle 1"/>
          <p:cNvSpPr/>
          <p:nvPr/>
        </p:nvSpPr>
        <p:spPr>
          <a:xfrm>
            <a:off x="2931" y="-13946"/>
            <a:ext cx="11658600" cy="1133387"/>
          </a:xfrm>
          <a:prstGeom prst="rect">
            <a:avLst/>
          </a:prstGeom>
        </p:spPr>
        <p:txBody>
          <a:bodyPr wrap="square">
            <a:spAutoFit/>
          </a:bodyPr>
          <a:lstStyle/>
          <a:p>
            <a:pPr marR="0" lvl="0">
              <a:lnSpc>
                <a:spcPct val="115000"/>
              </a:lnSpc>
              <a:spcBef>
                <a:spcPts val="0"/>
              </a:spcBef>
              <a:spcAft>
                <a:spcPts val="0"/>
              </a:spcAft>
              <a:buSzPts val="1600"/>
            </a:pPr>
            <a:r>
              <a:rPr lang="en-US" sz="4000" b="1" dirty="0">
                <a:ea typeface="Calibri" panose="020F0502020204030204" pitchFamily="34" charset="0"/>
                <a:cs typeface="Times New Roman" panose="02020603050405020304" pitchFamily="18" charset="0"/>
              </a:rPr>
              <a:t>  B. Who will He “Judge”?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81000" y="593634"/>
            <a:ext cx="9344526" cy="764376"/>
          </a:xfrm>
          <a:prstGeom prst="rect">
            <a:avLst/>
          </a:prstGeom>
        </p:spPr>
        <p:txBody>
          <a:bodyPr wrap="square">
            <a:spAutoFit/>
          </a:bodyPr>
          <a:lstStyle/>
          <a:p>
            <a:pPr marR="0" lvl="0">
              <a:lnSpc>
                <a:spcPct val="115000"/>
              </a:lnSpc>
              <a:spcBef>
                <a:spcPts val="0"/>
              </a:spcBef>
              <a:spcAft>
                <a:spcPts val="0"/>
              </a:spcAft>
              <a:buClr>
                <a:srgbClr val="FF0000"/>
              </a:buClr>
            </a:pPr>
            <a:r>
              <a:rPr lang="en-US" sz="4000" b="1" dirty="0">
                <a:latin typeface="Calibri" panose="020F0502020204030204" pitchFamily="34" charset="0"/>
                <a:ea typeface="Calibri" panose="020F0502020204030204" pitchFamily="34" charset="0"/>
                <a:cs typeface="Times New Roman" panose="02020603050405020304" pitchFamily="18" charset="0"/>
              </a:rPr>
              <a:t>2. The </a:t>
            </a:r>
            <a:r>
              <a:rPr lang="en-US" sz="4000" b="1" i="1" u="sng" dirty="0">
                <a:solidFill>
                  <a:srgbClr val="FF0066"/>
                </a:solidFill>
                <a:latin typeface="Calibri" panose="020F0502020204030204" pitchFamily="34" charset="0"/>
                <a:ea typeface="Calibri" panose="020F0502020204030204" pitchFamily="34" charset="0"/>
                <a:cs typeface="Times New Roman" panose="02020603050405020304" pitchFamily="18" charset="0"/>
              </a:rPr>
              <a:t>Dead </a:t>
            </a:r>
            <a:r>
              <a:rPr lang="en-US" sz="4000" b="1" dirty="0">
                <a:latin typeface="Calibri" panose="020F0502020204030204" pitchFamily="34" charset="0"/>
                <a:ea typeface="Calibri" panose="020F0502020204030204" pitchFamily="34" charset="0"/>
                <a:cs typeface="Times New Roman" panose="02020603050405020304" pitchFamily="18" charset="0"/>
              </a:rPr>
              <a:t> </a:t>
            </a:r>
            <a:r>
              <a:rPr lang="en-US" sz="4000" b="1" dirty="0">
                <a:solidFill>
                  <a:srgbClr val="FF0000"/>
                </a:solidFill>
                <a:latin typeface="Invitation" pitchFamily="2" charset="0"/>
                <a:ea typeface="Calibri" panose="020F0502020204030204" pitchFamily="34" charset="0"/>
                <a:cs typeface="Times New Roman" panose="02020603050405020304" pitchFamily="18" charset="0"/>
              </a:rPr>
              <a:t>Rev. 20:11-15</a:t>
            </a:r>
            <a:endParaRPr lang="en-US" sz="3600" dirty="0">
              <a:solidFill>
                <a:srgbClr val="FF0000"/>
              </a:solidFill>
              <a:latin typeface="Invitation" pitchFamily="2" charset="0"/>
              <a:ea typeface="Calibri" panose="020F0502020204030204" pitchFamily="34" charset="0"/>
              <a:cs typeface="Times New Roman" panose="02020603050405020304" pitchFamily="18" charset="0"/>
            </a:endParaRPr>
          </a:p>
        </p:txBody>
      </p:sp>
      <p:sp>
        <p:nvSpPr>
          <p:cNvPr id="7" name="Rectangle 6"/>
          <p:cNvSpPr/>
          <p:nvPr/>
        </p:nvSpPr>
        <p:spPr>
          <a:xfrm>
            <a:off x="76200" y="1447800"/>
            <a:ext cx="11734800" cy="5404172"/>
          </a:xfrm>
          <a:prstGeom prst="rect">
            <a:avLst/>
          </a:prstGeom>
        </p:spPr>
        <p:txBody>
          <a:bodyPr wrap="square">
            <a:spAutoFit/>
          </a:bodyPr>
          <a:lstStyle/>
          <a:p>
            <a:pPr marR="0" lvl="0" algn="ctr">
              <a:lnSpc>
                <a:spcPct val="115000"/>
              </a:lnSpc>
              <a:spcBef>
                <a:spcPts val="0"/>
              </a:spcBef>
              <a:spcAft>
                <a:spcPts val="0"/>
              </a:spcAft>
              <a:buClr>
                <a:srgbClr val="FF0000"/>
              </a:buClr>
            </a:pPr>
            <a:r>
              <a:rPr lang="en-US" b="1" dirty="0">
                <a:ea typeface="Calibri" panose="020F0502020204030204" pitchFamily="34" charset="0"/>
                <a:cs typeface="Times New Roman" panose="02020603050405020304" pitchFamily="18" charset="0"/>
              </a:rPr>
              <a:t> Rev 20:11 </a:t>
            </a:r>
            <a:r>
              <a:rPr lang="en-US" sz="4000" b="1" i="1" dirty="0">
                <a:solidFill>
                  <a:srgbClr val="FF0000"/>
                </a:solidFill>
                <a:ea typeface="Calibri" panose="020F0502020204030204" pitchFamily="34" charset="0"/>
                <a:cs typeface="Times New Roman" panose="02020603050405020304" pitchFamily="18" charset="0"/>
              </a:rPr>
              <a:t>“I saw a great white throne, and him that sat on it, from whose face the earth and the heaven fled </a:t>
            </a:r>
          </a:p>
          <a:p>
            <a:pPr marR="0" lvl="0" algn="ctr">
              <a:lnSpc>
                <a:spcPct val="115000"/>
              </a:lnSpc>
              <a:spcBef>
                <a:spcPts val="0"/>
              </a:spcBef>
              <a:spcAft>
                <a:spcPts val="0"/>
              </a:spcAft>
              <a:buClr>
                <a:srgbClr val="FF0000"/>
              </a:buClr>
            </a:pPr>
            <a:r>
              <a:rPr lang="en-US" sz="4000" b="1" i="1" dirty="0">
                <a:solidFill>
                  <a:srgbClr val="FF0000"/>
                </a:solidFill>
                <a:ea typeface="Calibri" panose="020F0502020204030204" pitchFamily="34" charset="0"/>
                <a:cs typeface="Times New Roman" panose="02020603050405020304" pitchFamily="18" charset="0"/>
              </a:rPr>
              <a:t>             away; and there was found no place for them. </a:t>
            </a:r>
          </a:p>
          <a:p>
            <a:pPr marR="0" lvl="0" algn="ctr">
              <a:lnSpc>
                <a:spcPct val="115000"/>
              </a:lnSpc>
              <a:spcBef>
                <a:spcPts val="0"/>
              </a:spcBef>
              <a:spcAft>
                <a:spcPts val="0"/>
              </a:spcAft>
              <a:buClr>
                <a:srgbClr val="FF0000"/>
              </a:buClr>
            </a:pPr>
            <a:r>
              <a:rPr lang="en-US" sz="4000" b="1" i="1" dirty="0">
                <a:solidFill>
                  <a:srgbClr val="FF0000"/>
                </a:solidFill>
                <a:ea typeface="Calibri" panose="020F0502020204030204" pitchFamily="34" charset="0"/>
                <a:cs typeface="Times New Roman" panose="02020603050405020304" pitchFamily="18" charset="0"/>
              </a:rPr>
              <a:t>And I saw the dead, small and great, stand before God; </a:t>
            </a:r>
          </a:p>
          <a:p>
            <a:pPr marR="0" lvl="0" algn="ctr">
              <a:lnSpc>
                <a:spcPct val="115000"/>
              </a:lnSpc>
              <a:spcBef>
                <a:spcPts val="0"/>
              </a:spcBef>
              <a:spcAft>
                <a:spcPts val="0"/>
              </a:spcAft>
              <a:buClr>
                <a:srgbClr val="FF0000"/>
              </a:buClr>
            </a:pPr>
            <a:r>
              <a:rPr lang="en-US" sz="4000" b="1" i="1" dirty="0">
                <a:solidFill>
                  <a:srgbClr val="FF0000"/>
                </a:solidFill>
                <a:ea typeface="Calibri" panose="020F0502020204030204" pitchFamily="34" charset="0"/>
                <a:cs typeface="Times New Roman" panose="02020603050405020304" pitchFamily="18" charset="0"/>
              </a:rPr>
              <a:t>and the books were opened: … </a:t>
            </a:r>
            <a:r>
              <a:rPr lang="en-US" sz="4800" b="1" i="1" dirty="0">
                <a:solidFill>
                  <a:srgbClr val="FF0000"/>
                </a:solidFill>
                <a:ea typeface="Calibri" panose="020F0502020204030204" pitchFamily="34" charset="0"/>
                <a:cs typeface="Times New Roman" panose="02020603050405020304" pitchFamily="18" charset="0"/>
              </a:rPr>
              <a:t>and the dead were judged</a:t>
            </a:r>
          </a:p>
          <a:p>
            <a:pPr marR="0" lvl="0" algn="ctr">
              <a:lnSpc>
                <a:spcPct val="115000"/>
              </a:lnSpc>
              <a:spcBef>
                <a:spcPts val="0"/>
              </a:spcBef>
              <a:spcAft>
                <a:spcPts val="0"/>
              </a:spcAft>
              <a:buClr>
                <a:srgbClr val="FF0000"/>
              </a:buClr>
            </a:pPr>
            <a:r>
              <a:rPr lang="en-US" sz="4800" b="1" i="1" dirty="0">
                <a:solidFill>
                  <a:srgbClr val="FF0000"/>
                </a:solidFill>
                <a:ea typeface="Calibri" panose="020F0502020204030204" pitchFamily="34" charset="0"/>
                <a:cs typeface="Times New Roman" panose="02020603050405020304" pitchFamily="18" charset="0"/>
              </a:rPr>
              <a:t> </a:t>
            </a:r>
            <a:endParaRPr lang="en-US" sz="3200" i="1" u="sng"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pic>
        <p:nvPicPr>
          <p:cNvPr id="8" name="Picture 7" descr="A picture containing indoor, table, food&#10;&#10;Description generated with high confid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1" y="1359968"/>
            <a:ext cx="11895906" cy="5520444"/>
          </a:xfrm>
          <a:prstGeom prst="rect">
            <a:avLst/>
          </a:prstGeom>
        </p:spPr>
      </p:pic>
    </p:spTree>
    <p:extLst>
      <p:ext uri="{BB962C8B-B14F-4D97-AF65-F5344CB8AC3E}">
        <p14:creationId xmlns:p14="http://schemas.microsoft.com/office/powerpoint/2010/main" val="42180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1000"/>
                                        <p:tgtEl>
                                          <p:spTgt spid="7">
                                            <p:txEl>
                                              <p:pRg st="3" end="3"/>
                                            </p:txEl>
                                          </p:spTgt>
                                        </p:tgtEl>
                                      </p:cBhvr>
                                    </p:animEffect>
                                    <p:anim calcmode="lin" valueType="num">
                                      <p:cBhvr>
                                        <p:cTn id="1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600" y="0"/>
            <a:ext cx="11963400" cy="5386090"/>
          </a:xfrm>
          <a:prstGeom prst="rect">
            <a:avLst/>
          </a:prstGeom>
        </p:spPr>
        <p:txBody>
          <a:bodyPr wrap="square">
            <a:spAutoFit/>
          </a:bodyPr>
          <a:lstStyle/>
          <a:p>
            <a:r>
              <a:rPr lang="en-US" b="1"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Every legitimate “judgment” implies there must be:</a:t>
            </a:r>
          </a:p>
          <a:p>
            <a:r>
              <a:rPr lang="en-US" sz="5400" b="1" dirty="0">
                <a:cs typeface="Times New Roman" panose="02020603050405020304" pitchFamily="18" charset="0"/>
              </a:rPr>
              <a:t>1. A </a:t>
            </a:r>
            <a:r>
              <a:rPr lang="en-US" sz="5400" b="1" i="1" u="sng" dirty="0">
                <a:solidFill>
                  <a:srgbClr val="FF0066"/>
                </a:solidFill>
                <a:cs typeface="Times New Roman" panose="02020603050405020304" pitchFamily="18" charset="0"/>
              </a:rPr>
              <a:t>Judge</a:t>
            </a:r>
            <a:r>
              <a:rPr lang="en-US" sz="5400" b="1" dirty="0">
                <a:cs typeface="Times New Roman" panose="02020603050405020304" pitchFamily="18" charset="0"/>
              </a:rPr>
              <a:t>  </a:t>
            </a:r>
            <a:r>
              <a:rPr lang="en-US" sz="3600" b="1" dirty="0">
                <a:cs typeface="Times New Roman" panose="02020603050405020304" pitchFamily="18" charset="0"/>
              </a:rPr>
              <a:t>Daniel 7:9-10</a:t>
            </a:r>
          </a:p>
          <a:p>
            <a:pPr>
              <a:spcBef>
                <a:spcPts val="1800"/>
              </a:spcBef>
            </a:pPr>
            <a:r>
              <a:rPr lang="en-US" sz="5400" b="1" dirty="0">
                <a:effectLst>
                  <a:outerShdw blurRad="38100" dist="38100" dir="2700000" algn="tl">
                    <a:srgbClr val="000000">
                      <a:alpha val="43137"/>
                    </a:srgbClr>
                  </a:outerShdw>
                </a:effectLst>
                <a:cs typeface="Times New Roman" panose="02020603050405020304" pitchFamily="18" charset="0"/>
              </a:rPr>
              <a:t>2. Accurate </a:t>
            </a:r>
            <a:r>
              <a:rPr lang="en-US" sz="5400" b="1" i="1" u="sng" dirty="0">
                <a:solidFill>
                  <a:srgbClr val="FF0066"/>
                </a:solidFill>
                <a:effectLst>
                  <a:outerShdw blurRad="38100" dist="38100" dir="2700000" algn="tl">
                    <a:srgbClr val="000000">
                      <a:alpha val="43137"/>
                    </a:srgbClr>
                  </a:outerShdw>
                </a:effectLst>
                <a:cs typeface="Times New Roman" panose="02020603050405020304" pitchFamily="18" charset="0"/>
              </a:rPr>
              <a:t>Evidence</a:t>
            </a:r>
            <a:r>
              <a:rPr lang="en-US" sz="6000" b="1" dirty="0">
                <a:effectLst>
                  <a:outerShdw blurRad="38100" dist="38100" dir="2700000" algn="tl">
                    <a:srgbClr val="000000">
                      <a:alpha val="43137"/>
                    </a:srgbClr>
                  </a:outerShdw>
                </a:effectLst>
                <a:cs typeface="Times New Roman" panose="02020603050405020304" pitchFamily="18" charset="0"/>
              </a:rPr>
              <a:t>.  </a:t>
            </a:r>
            <a:r>
              <a:rPr lang="en-US" sz="3600" b="1" i="1" dirty="0">
                <a:solidFill>
                  <a:srgbClr val="FF0000"/>
                </a:solidFill>
                <a:effectLst>
                  <a:outerShdw blurRad="38100" dist="38100" dir="2700000" algn="tl">
                    <a:srgbClr val="000000">
                      <a:alpha val="43137"/>
                    </a:srgbClr>
                  </a:outerShdw>
                </a:effectLst>
                <a:cs typeface="Times New Roman" panose="02020603050405020304" pitchFamily="18" charset="0"/>
              </a:rPr>
              <a:t>“the books were opened”</a:t>
            </a:r>
            <a:endParaRPr lang="en-US" sz="6000" b="1" i="1" dirty="0">
              <a:solidFill>
                <a:srgbClr val="FF0000"/>
              </a:solidFill>
              <a:effectLst>
                <a:outerShdw blurRad="38100" dist="38100" dir="2700000" algn="tl">
                  <a:srgbClr val="000000">
                    <a:alpha val="43137"/>
                  </a:srgbClr>
                </a:outerShdw>
              </a:effectLst>
              <a:cs typeface="Times New Roman" panose="02020603050405020304" pitchFamily="18" charset="0"/>
            </a:endParaRPr>
          </a:p>
          <a:p>
            <a:pPr algn="ctr">
              <a:spcBef>
                <a:spcPts val="1800"/>
              </a:spcBef>
            </a:pPr>
            <a:r>
              <a:rPr lang="en-US" sz="3200" b="1" dirty="0">
                <a:effectLst>
                  <a:outerShdw blurRad="38100" dist="38100" dir="2700000" algn="tl">
                    <a:srgbClr val="000000">
                      <a:alpha val="43137"/>
                    </a:srgbClr>
                  </a:outerShdw>
                </a:effectLst>
                <a:cs typeface="Times New Roman" panose="02020603050405020304" pitchFamily="18" charset="0"/>
              </a:rPr>
              <a:t>Rev. 20:12  </a:t>
            </a:r>
            <a:r>
              <a:rPr lang="en-US" sz="4800" b="1" i="1" dirty="0">
                <a:solidFill>
                  <a:srgbClr val="FF0000"/>
                </a:solidFill>
                <a:effectLst>
                  <a:outerShdw blurRad="38100" dist="38100" dir="2700000" algn="tl">
                    <a:srgbClr val="000000">
                      <a:alpha val="43137"/>
                    </a:srgbClr>
                  </a:outerShdw>
                </a:effectLst>
                <a:cs typeface="Times New Roman" panose="02020603050405020304" pitchFamily="18" charset="0"/>
              </a:rPr>
              <a:t>“</a:t>
            </a:r>
            <a:r>
              <a:rPr lang="en-US" sz="4400" b="1" i="1" dirty="0">
                <a:solidFill>
                  <a:srgbClr val="FF0000"/>
                </a:solidFill>
                <a:effectLst>
                  <a:outerShdw blurRad="38100" dist="38100" dir="2700000" algn="tl">
                    <a:srgbClr val="000000">
                      <a:alpha val="43137"/>
                    </a:srgbClr>
                  </a:outerShdw>
                </a:effectLst>
                <a:cs typeface="Times New Roman" panose="02020603050405020304" pitchFamily="18" charset="0"/>
              </a:rPr>
              <a:t>The dead were judged out of those things which were written in the books, according to their works ” </a:t>
            </a:r>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01" y="585788"/>
            <a:ext cx="11150598" cy="6272212"/>
          </a:xfrm>
          <a:prstGeom prst="rect">
            <a:avLst/>
          </a:prstGeom>
        </p:spPr>
      </p:pic>
    </p:spTree>
    <p:extLst>
      <p:ext uri="{BB962C8B-B14F-4D97-AF65-F5344CB8AC3E}">
        <p14:creationId xmlns:p14="http://schemas.microsoft.com/office/powerpoint/2010/main" val="68623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Mysteries of the Bible">
      <a:dk1>
        <a:srgbClr val="FFFCF2"/>
      </a:dk1>
      <a:lt1>
        <a:srgbClr val="783722"/>
      </a:lt1>
      <a:dk2>
        <a:srgbClr val="FFF8FC"/>
      </a:dk2>
      <a:lt2>
        <a:srgbClr val="783722"/>
      </a:lt2>
      <a:accent1>
        <a:srgbClr val="C0993B"/>
      </a:accent1>
      <a:accent2>
        <a:srgbClr val="5E7F4D"/>
      </a:accent2>
      <a:accent3>
        <a:srgbClr val="A33F0A"/>
      </a:accent3>
      <a:accent4>
        <a:srgbClr val="495E80"/>
      </a:accent4>
      <a:accent5>
        <a:srgbClr val="866910"/>
      </a:accent5>
      <a:accent6>
        <a:srgbClr val="B06D4C"/>
      </a:accent6>
      <a:hlink>
        <a:srgbClr val="C0993B"/>
      </a:hlink>
      <a:folHlink>
        <a:srgbClr val="5E7F4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A7B70"/>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sym typeface="Arial" charset="0"/>
          </a:defRPr>
        </a:defPPr>
      </a:lstStyle>
    </a:spDef>
    <a:lnDef>
      <a:spPr bwMode="auto">
        <a:xfrm>
          <a:off x="0" y="0"/>
          <a:ext cx="1" cy="1"/>
        </a:xfrm>
        <a:custGeom>
          <a:avLst/>
          <a:gdLst/>
          <a:ahLst/>
          <a:cxnLst/>
          <a:rect l="0" t="0" r="0" b="0"/>
          <a:pathLst/>
        </a:custGeom>
        <a:solidFill>
          <a:srgbClr val="8A7B70"/>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sym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4297</TotalTime>
  <Words>1792</Words>
  <Application>Microsoft Office PowerPoint</Application>
  <PresentationFormat>Widescreen</PresentationFormat>
  <Paragraphs>167</Paragraphs>
  <Slides>23</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ＭＳ Ｐゴシック</vt:lpstr>
      <vt:lpstr>ＭＳ Ｐゴシック</vt:lpstr>
      <vt:lpstr>Arial</vt:lpstr>
      <vt:lpstr>Calibri</vt:lpstr>
      <vt:lpstr>Georgia</vt:lpstr>
      <vt:lpstr>Invitation</vt:lpstr>
      <vt:lpstr>Lucida Grande</vt:lpstr>
      <vt:lpstr>Times New Roman</vt:lpstr>
      <vt:lpstr>Wingdings</vt:lpstr>
      <vt:lpstr>ヒラギノ明朝 Pro W6</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Book of The Law</vt:lpstr>
    </vt:vector>
  </TitlesOfParts>
  <Company>Visual Impact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TCWM</dc:creator>
  <cp:lastModifiedBy>Keith Peters</cp:lastModifiedBy>
  <cp:revision>137</cp:revision>
  <dcterms:created xsi:type="dcterms:W3CDTF">2006-11-30T08:37:14Z</dcterms:created>
  <dcterms:modified xsi:type="dcterms:W3CDTF">2017-05-18T13:59:17Z</dcterms:modified>
</cp:coreProperties>
</file>