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</p:sldMasterIdLst>
  <p:notesMasterIdLst>
    <p:notesMasterId r:id="rId33"/>
  </p:notesMasterIdLst>
  <p:sldIdLst>
    <p:sldId id="263" r:id="rId3"/>
    <p:sldId id="318" r:id="rId4"/>
    <p:sldId id="277" r:id="rId5"/>
    <p:sldId id="296" r:id="rId6"/>
    <p:sldId id="321" r:id="rId7"/>
    <p:sldId id="319" r:id="rId8"/>
    <p:sldId id="320" r:id="rId9"/>
    <p:sldId id="322" r:id="rId10"/>
    <p:sldId id="341" r:id="rId11"/>
    <p:sldId id="340" r:id="rId12"/>
    <p:sldId id="323" r:id="rId13"/>
    <p:sldId id="325" r:id="rId14"/>
    <p:sldId id="326" r:id="rId15"/>
    <p:sldId id="324" r:id="rId16"/>
    <p:sldId id="327" r:id="rId17"/>
    <p:sldId id="328" r:id="rId18"/>
    <p:sldId id="329" r:id="rId19"/>
    <p:sldId id="331" r:id="rId20"/>
    <p:sldId id="330" r:id="rId21"/>
    <p:sldId id="332" r:id="rId22"/>
    <p:sldId id="339" r:id="rId23"/>
    <p:sldId id="338" r:id="rId24"/>
    <p:sldId id="333" r:id="rId25"/>
    <p:sldId id="337" r:id="rId26"/>
    <p:sldId id="334" r:id="rId27"/>
    <p:sldId id="335" r:id="rId28"/>
    <p:sldId id="336" r:id="rId29"/>
    <p:sldId id="342" r:id="rId30"/>
    <p:sldId id="343" r:id="rId31"/>
    <p:sldId id="260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0929"/>
  </p:normalViewPr>
  <p:slideViewPr>
    <p:cSldViewPr>
      <p:cViewPr varScale="1">
        <p:scale>
          <a:sx n="109" d="100"/>
          <a:sy n="109" d="100"/>
        </p:scale>
        <p:origin x="108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33862-1792-4B02-A424-98975144B7AD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0C2A-D3EF-4E79-BF62-0893C0A5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5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2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9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2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1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12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0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50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3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1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375048"/>
            <a:ext cx="11049000" cy="9644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88230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085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F50C-BF2E-44D9-A587-E28894C8B6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9888-E6A9-4B4A-8FCF-BF3DA87C54E1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375047"/>
            <a:ext cx="10977563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034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37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37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37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37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37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93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93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93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93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06286" indent="-338200" algn="l" rtl="0" eaLnBrk="0" fontAlgn="base" hangingPunct="0">
        <a:spcBef>
          <a:spcPts val="773"/>
        </a:spcBef>
        <a:spcAft>
          <a:spcPct val="0"/>
        </a:spcAft>
        <a:buSzPct val="100000"/>
        <a:buFont typeface="Lucida Grande" charset="0"/>
        <a:buChar char="•"/>
        <a:defRPr sz="3094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801411" indent="-275695" algn="l" rtl="0" eaLnBrk="0" fontAlgn="base" hangingPunct="0">
        <a:spcBef>
          <a:spcPts val="633"/>
        </a:spcBef>
        <a:spcAft>
          <a:spcPct val="0"/>
        </a:spcAft>
        <a:buSzPct val="100000"/>
        <a:buFont typeface="Lucida Grande" charset="0"/>
        <a:buChar char="–"/>
        <a:defRPr sz="2672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211046" indent="-228815" algn="l" rtl="0" eaLnBrk="0" fontAlgn="base" hangingPunct="0">
        <a:spcBef>
          <a:spcPts val="562"/>
        </a:spcBef>
        <a:spcAft>
          <a:spcPct val="0"/>
        </a:spcAft>
        <a:buSzPct val="100000"/>
        <a:buFont typeface="Lucida Grande" charset="0"/>
        <a:buChar char="•"/>
        <a:defRPr sz="2391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1666444" indent="-226583" algn="l" rtl="0" eaLnBrk="0" fontAlgn="base" hangingPunct="0">
        <a:spcBef>
          <a:spcPts val="492"/>
        </a:spcBef>
        <a:spcAft>
          <a:spcPct val="0"/>
        </a:spcAft>
        <a:buSzPct val="100000"/>
        <a:buFont typeface="Lucida Grande" charset="0"/>
        <a:buChar char="–"/>
        <a:defRPr sz="1969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2122958" indent="-226583" algn="l" rtl="0" eaLnBrk="0" fontAlgn="base" hangingPunct="0">
        <a:spcBef>
          <a:spcPts val="492"/>
        </a:spcBef>
        <a:spcAft>
          <a:spcPct val="0"/>
        </a:spcAft>
        <a:buSzPct val="100000"/>
        <a:buFont typeface="Lucida Grande" charset="0"/>
        <a:buChar char="»"/>
        <a:defRPr sz="1969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2444415" indent="-226583" algn="l" rtl="0" fontAlgn="base">
        <a:spcBef>
          <a:spcPts val="492"/>
        </a:spcBef>
        <a:spcAft>
          <a:spcPct val="0"/>
        </a:spcAft>
        <a:buSzPct val="100000"/>
        <a:buFont typeface="Lucida Grande" charset="0"/>
        <a:buChar char="»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65872" indent="-226583" algn="l" rtl="0" fontAlgn="base">
        <a:spcBef>
          <a:spcPts val="492"/>
        </a:spcBef>
        <a:spcAft>
          <a:spcPct val="0"/>
        </a:spcAft>
        <a:buSzPct val="100000"/>
        <a:buFont typeface="Lucida Grande" charset="0"/>
        <a:buChar char="»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087330" indent="-226583" algn="l" rtl="0" fontAlgn="base">
        <a:spcBef>
          <a:spcPts val="492"/>
        </a:spcBef>
        <a:spcAft>
          <a:spcPct val="0"/>
        </a:spcAft>
        <a:buSzPct val="100000"/>
        <a:buFont typeface="Lucida Grande" charset="0"/>
        <a:buChar char="»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408787" indent="-226583" algn="l" rtl="0" fontAlgn="base">
        <a:spcBef>
          <a:spcPts val="492"/>
        </a:spcBef>
        <a:spcAft>
          <a:spcPct val="0"/>
        </a:spcAft>
        <a:buSzPct val="100000"/>
        <a:buFont typeface="Lucida Grande" charset="0"/>
        <a:buChar char="»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ADB32-3D16-43DA-9659-302A0954665A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E2B598-F8CE-483D-85EC-D2D851A3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31668" y="1981200"/>
            <a:ext cx="11125200" cy="1143000"/>
          </a:xfrm>
        </p:spPr>
        <p:txBody>
          <a:bodyPr/>
          <a:lstStyle/>
          <a:p>
            <a:r>
              <a:rPr lang="en-US" altLang="en-US" sz="13800" b="1" dirty="0"/>
              <a:t>God’s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244" y="152400"/>
            <a:ext cx="115980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books were opened” </a:t>
            </a:r>
          </a:p>
          <a:p>
            <a:pPr algn="ctr"/>
            <a:r>
              <a:rPr lang="en-US" sz="3600" b="1" i="1" dirty="0"/>
              <a:t> Rev. 22:12</a:t>
            </a:r>
          </a:p>
        </p:txBody>
      </p:sp>
    </p:spTree>
    <p:extLst>
      <p:ext uri="{BB962C8B-B14F-4D97-AF65-F5344CB8AC3E}">
        <p14:creationId xmlns:p14="http://schemas.microsoft.com/office/powerpoint/2010/main" val="166993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68" y="76200"/>
            <a:ext cx="119897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</a:p>
          <a:p>
            <a:pPr>
              <a:spcBef>
                <a:spcPts val="0"/>
              </a:spcBef>
            </a:pPr>
            <a:r>
              <a:rPr lang="en-US" sz="3600" b="1" dirty="0"/>
              <a:t>  </a:t>
            </a:r>
            <a:r>
              <a:rPr lang="en-US" sz="4000" b="1" dirty="0"/>
              <a:t>C.</a:t>
            </a:r>
            <a:r>
              <a:rPr lang="en-US" sz="3600" b="1" dirty="0"/>
              <a:t>  Col  1:21 </a:t>
            </a:r>
            <a:r>
              <a:rPr lang="en-US" sz="3600" b="1" i="1" dirty="0">
                <a:solidFill>
                  <a:srgbClr val="FF0000"/>
                </a:solidFill>
              </a:rPr>
              <a:t>“And you, that were sometime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alienated and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enemies</a:t>
            </a:r>
            <a:r>
              <a:rPr lang="en-US" sz="3600" b="1" i="1" dirty="0">
                <a:solidFill>
                  <a:srgbClr val="FF0000"/>
                </a:solidFill>
              </a:rPr>
              <a:t> 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wicked works</a:t>
            </a:r>
            <a:r>
              <a:rPr lang="en-US" sz="3600" b="1" i="1" dirty="0">
                <a:solidFill>
                  <a:srgbClr val="FF0000"/>
                </a:solidFill>
              </a:rPr>
              <a:t>, yet now hath he reconciled”</a:t>
            </a:r>
          </a:p>
          <a:p>
            <a:pPr>
              <a:spcBef>
                <a:spcPts val="0"/>
              </a:spcBef>
            </a:pPr>
            <a:r>
              <a:rPr lang="en-US" sz="4800" b="1" dirty="0"/>
              <a:t>   3) Notice the context of this</a:t>
            </a:r>
            <a:r>
              <a:rPr lang="en-US" sz="4400" b="1" dirty="0"/>
              <a:t>:  Col 1:17-19 </a:t>
            </a:r>
          </a:p>
          <a:p>
            <a:pPr>
              <a:spcBef>
                <a:spcPts val="0"/>
              </a:spcBef>
            </a:pPr>
            <a:r>
              <a:rPr lang="en-US" sz="3600" b="1" dirty="0"/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before all things</a:t>
            </a:r>
            <a:r>
              <a:rPr lang="en-US" sz="3600" b="1" i="1" dirty="0">
                <a:solidFill>
                  <a:srgbClr val="FF0000"/>
                </a:solidFill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Him all things consist</a:t>
            </a:r>
            <a:r>
              <a:rPr lang="en-US" sz="3600" b="1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He is the head of the body, the church: who is the beginning,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in all things He might have the preeminence.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</a:rPr>
              <a:t>For it pleased the Father that </a:t>
            </a:r>
          </a:p>
          <a:p>
            <a:pPr algn="ctr">
              <a:spcBef>
                <a:spcPts val="0"/>
              </a:spcBef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Him should all fulness dwell.”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a) Who is “He” and “Him?” </a:t>
            </a:r>
          </a:p>
        </p:txBody>
      </p:sp>
    </p:spTree>
    <p:extLst>
      <p:ext uri="{BB962C8B-B14F-4D97-AF65-F5344CB8AC3E}">
        <p14:creationId xmlns:p14="http://schemas.microsoft.com/office/powerpoint/2010/main" val="7166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1198977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  <a:r>
              <a:rPr lang="en-US" sz="4000" b="1" dirty="0"/>
              <a:t>Considering </a:t>
            </a:r>
            <a:r>
              <a:rPr lang="en-US" sz="4400" b="1" dirty="0"/>
              <a:t>these three references, wicked works involve: </a:t>
            </a:r>
            <a:endParaRPr lang="en-US" sz="4000" b="1" dirty="0"/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   Elevating “My Kingdom”  above God’s.  (Neh. 9:35)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00FF"/>
                </a:solidFill>
              </a:rPr>
              <a:t>  </a:t>
            </a:r>
            <a:r>
              <a:rPr lang="en-US" sz="3600" b="1" dirty="0"/>
              <a:t>Pursuing “My Will” above God’s.  (Ps. 141:4)</a:t>
            </a:r>
          </a:p>
          <a:p>
            <a:pPr>
              <a:spcBef>
                <a:spcPts val="1800"/>
              </a:spcBef>
            </a:pPr>
            <a:r>
              <a:rPr lang="en-US" sz="3600" b="1" dirty="0"/>
              <a:t>      </a:t>
            </a:r>
            <a:r>
              <a:rPr lang="en-US" sz="4000" b="1" dirty="0"/>
              <a:t>Doing so ultimately leaves us “unsatisfied” and </a:t>
            </a:r>
          </a:p>
          <a:p>
            <a:pPr algn="ctr">
              <a:spcBef>
                <a:spcPts val="0"/>
              </a:spcBef>
            </a:pPr>
            <a:r>
              <a:rPr lang="en-US" sz="4000" b="1" dirty="0"/>
              <a:t> “alienated” from God’s plans because vs. 19: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“it pleased the Father that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him should all fulness dwell”</a:t>
            </a:r>
          </a:p>
          <a:p>
            <a:pPr algn="ctr"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“Fulness” </a:t>
            </a:r>
            <a:r>
              <a:rPr lang="en-US" sz="4400" b="1" dirty="0" err="1">
                <a:solidFill>
                  <a:srgbClr val="0000FF"/>
                </a:solidFill>
              </a:rPr>
              <a:t>plē’rōma</a:t>
            </a:r>
            <a:r>
              <a:rPr lang="en-US" sz="4400" b="1" dirty="0">
                <a:solidFill>
                  <a:srgbClr val="0000FF"/>
                </a:solidFill>
              </a:rPr>
              <a:t>: Completing </a:t>
            </a:r>
            <a:r>
              <a:rPr lang="en-US" sz="4000" b="1" i="1" dirty="0">
                <a:solidFill>
                  <a:srgbClr val="0000FF"/>
                </a:solidFill>
              </a:rPr>
              <a:t>(God’s purposes)</a:t>
            </a:r>
          </a:p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rgbClr val="0000FF"/>
                </a:solidFill>
              </a:rPr>
              <a:t>Producing lasting </a:t>
            </a:r>
            <a:r>
              <a:rPr lang="en-US" sz="4800" b="1" i="1" u="sng" dirty="0">
                <a:solidFill>
                  <a:srgbClr val="FF0066"/>
                </a:solidFill>
              </a:rPr>
              <a:t>satisfaction</a:t>
            </a:r>
            <a:r>
              <a:rPr lang="en-US" sz="4800" b="1" dirty="0">
                <a:solidFill>
                  <a:srgbClr val="0000FF"/>
                </a:solidFill>
              </a:rPr>
              <a:t>!</a:t>
            </a:r>
            <a:r>
              <a:rPr lang="en-US" sz="3600" b="1" dirty="0">
                <a:solidFill>
                  <a:srgbClr val="0000FF"/>
                </a:solidFill>
              </a:rPr>
              <a:t>   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-228600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</a:t>
            </a:r>
            <a:r>
              <a:rPr lang="en-US" sz="4400" b="1" dirty="0"/>
              <a:t>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609600"/>
            <a:ext cx="121421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  <a:r>
              <a:rPr lang="en-US" sz="3200" b="1" dirty="0"/>
              <a:t>(Ne. 9:35; Ps 141:4; Col. 1:21)</a:t>
            </a:r>
            <a:endParaRPr lang="en-US" sz="4800" b="1" dirty="0"/>
          </a:p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</a:t>
            </a:r>
            <a:r>
              <a:rPr lang="en-US" sz="4800" b="1" i="1" dirty="0"/>
              <a:t>WORKS”  </a:t>
            </a:r>
            <a:r>
              <a:rPr lang="en-US" sz="3600" b="1" dirty="0"/>
              <a:t>(15 times in Bible)</a:t>
            </a:r>
            <a:endParaRPr lang="en-US" sz="4800" b="1" dirty="0"/>
          </a:p>
          <a:p>
            <a:pPr>
              <a:spcBef>
                <a:spcPts val="0"/>
              </a:spcBef>
            </a:pPr>
            <a:r>
              <a:rPr lang="en-US" sz="4400" b="1" dirty="0"/>
              <a:t>  There are two t</a:t>
            </a:r>
            <a:r>
              <a:rPr lang="en-US" sz="4800" b="1" dirty="0"/>
              <a:t>ypes of “good” works: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 </a:t>
            </a:r>
            <a:r>
              <a:rPr lang="en-US" sz="4800" b="1" dirty="0"/>
              <a:t>A.  </a:t>
            </a:r>
            <a:r>
              <a:rPr lang="en-US" sz="4800" b="1" dirty="0" err="1"/>
              <a:t>Kalos</a:t>
            </a:r>
            <a:r>
              <a:rPr lang="en-US" sz="4800" b="1" dirty="0"/>
              <a:t>: </a:t>
            </a:r>
            <a:r>
              <a:rPr lang="en-US" sz="4800" b="1" i="1" u="sng" dirty="0">
                <a:solidFill>
                  <a:srgbClr val="FF0066"/>
                </a:solidFill>
              </a:rPr>
              <a:t>Beautiful</a:t>
            </a:r>
            <a:r>
              <a:rPr lang="en-US" sz="4800" b="1" dirty="0"/>
              <a:t>, valuable, virtuous.     </a:t>
            </a:r>
            <a:endParaRPr lang="en-US" sz="4000" b="1" dirty="0"/>
          </a:p>
          <a:p>
            <a:pPr>
              <a:spcBef>
                <a:spcPts val="0"/>
              </a:spcBef>
            </a:pPr>
            <a:r>
              <a:rPr lang="en-US" sz="3600" b="1" dirty="0"/>
              <a:t>   Mt 5:16 </a:t>
            </a:r>
            <a:r>
              <a:rPr lang="en-US" sz="3600" b="1" i="1" dirty="0">
                <a:solidFill>
                  <a:srgbClr val="FF0000"/>
                </a:solidFill>
              </a:rPr>
              <a:t>“Let your light so shine before men, that they may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see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good works</a:t>
            </a:r>
            <a:r>
              <a:rPr lang="en-US" sz="3600" b="1" i="1" dirty="0">
                <a:solidFill>
                  <a:srgbClr val="FF0000"/>
                </a:solidFill>
              </a:rPr>
              <a:t>, and glorify your Father…in heaven.”</a:t>
            </a:r>
          </a:p>
          <a:p>
            <a:pPr>
              <a:spcBef>
                <a:spcPts val="0"/>
              </a:spcBef>
            </a:pP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/>
              <a:t>  </a:t>
            </a:r>
            <a:r>
              <a:rPr lang="en-US" sz="3600" b="1" dirty="0" err="1"/>
              <a:t>Jn</a:t>
            </a:r>
            <a:r>
              <a:rPr lang="en-US" sz="3600" b="1" dirty="0"/>
              <a:t> 10:32  </a:t>
            </a:r>
            <a:r>
              <a:rPr lang="en-US" sz="3600" b="1" i="1" dirty="0">
                <a:solidFill>
                  <a:srgbClr val="FF0000"/>
                </a:solidFill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good works </a:t>
            </a:r>
            <a:r>
              <a:rPr lang="en-US" sz="3600" b="1" i="1" dirty="0">
                <a:solidFill>
                  <a:srgbClr val="FF0000"/>
                </a:solidFill>
              </a:rPr>
              <a:t>have I shewed you from my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 Father; for which of those works do ye stone me?” </a:t>
            </a:r>
          </a:p>
          <a:p>
            <a:pPr>
              <a:spcBef>
                <a:spcPts val="0"/>
              </a:spcBef>
            </a:pP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31"/>
            <a:ext cx="121421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</a:t>
            </a:r>
            <a:r>
              <a:rPr lang="en-US" sz="4400" b="1" i="1" dirty="0"/>
              <a:t>WORKS”  </a:t>
            </a:r>
            <a:r>
              <a:rPr lang="en-US" sz="3200" b="1" dirty="0"/>
              <a:t>(15 times in Bible)</a:t>
            </a:r>
            <a:endParaRPr lang="en-US" sz="4400" b="1" dirty="0"/>
          </a:p>
          <a:p>
            <a:pPr>
              <a:spcBef>
                <a:spcPts val="0"/>
              </a:spcBef>
            </a:pPr>
            <a:r>
              <a:rPr lang="en-US" sz="4400" b="1" dirty="0"/>
              <a:t>  A.  </a:t>
            </a:r>
            <a:r>
              <a:rPr lang="en-US" sz="4400" b="1" dirty="0" err="1"/>
              <a:t>Kalos</a:t>
            </a:r>
            <a:r>
              <a:rPr lang="en-US" sz="4400" b="1" dirty="0"/>
              <a:t>: </a:t>
            </a:r>
            <a:r>
              <a:rPr lang="en-US" sz="4400" b="1" i="1" u="sng" dirty="0">
                <a:solidFill>
                  <a:srgbClr val="FF0066"/>
                </a:solidFill>
              </a:rPr>
              <a:t>Beautiful</a:t>
            </a:r>
            <a:r>
              <a:rPr lang="en-US" sz="4400" b="1" dirty="0"/>
              <a:t>, valuable, virtuous.     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  1 Tim 5:24  </a:t>
            </a:r>
            <a:r>
              <a:rPr lang="en-US" sz="3600" b="1" i="1" dirty="0">
                <a:solidFill>
                  <a:srgbClr val="FF0000"/>
                </a:solidFill>
              </a:rPr>
              <a:t>“the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works of some </a:t>
            </a:r>
            <a:r>
              <a:rPr lang="en-US" sz="3600" b="1" i="1" dirty="0">
                <a:solidFill>
                  <a:srgbClr val="FF0000"/>
                </a:solidFill>
              </a:rPr>
              <a:t>are manifest beforehand;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     and they that are otherwise cannot be hid.” 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1 Tim 6:17-18 </a:t>
            </a:r>
            <a:r>
              <a:rPr lang="en-US" sz="3600" b="1" i="1" dirty="0">
                <a:solidFill>
                  <a:srgbClr val="FF0000"/>
                </a:solidFill>
              </a:rPr>
              <a:t>“Charge them that are rich in this world, that they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be not </a:t>
            </a:r>
            <a:r>
              <a:rPr lang="en-US" sz="3600" b="1" i="1" dirty="0" err="1">
                <a:solidFill>
                  <a:srgbClr val="FF0000"/>
                </a:solidFill>
              </a:rPr>
              <a:t>highminded</a:t>
            </a:r>
            <a:r>
              <a:rPr lang="en-US" sz="3600" b="1" i="1" dirty="0">
                <a:solidFill>
                  <a:srgbClr val="FF0000"/>
                </a:solidFill>
              </a:rPr>
              <a:t>, nor trust in uncertain riches, but in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the living God, who giveth us richly all things to enjoy; </a:t>
            </a:r>
          </a:p>
          <a:p>
            <a:pPr>
              <a:spcBef>
                <a:spcPts val="12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>
                <a:solidFill>
                  <a:srgbClr val="FF0000"/>
                </a:solidFill>
              </a:rPr>
              <a:t>That they do good,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be rich in good works</a:t>
            </a:r>
            <a:r>
              <a:rPr lang="en-US" sz="4000" b="1" i="1" dirty="0">
                <a:solidFill>
                  <a:srgbClr val="FF0000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     ready to distribute, willing 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communicate;</a:t>
            </a:r>
            <a:r>
              <a:rPr lang="en-US" sz="4000" b="1" i="1" dirty="0">
                <a:solidFill>
                  <a:srgbClr val="FF0000"/>
                </a:solidFill>
              </a:rPr>
              <a:t>” 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FF"/>
                </a:solidFill>
              </a:rPr>
              <a:t>              </a:t>
            </a:r>
            <a:r>
              <a:rPr lang="en-US" sz="4400" b="1" dirty="0">
                <a:solidFill>
                  <a:srgbClr val="0000FF"/>
                </a:solidFill>
              </a:rPr>
              <a:t>From </a:t>
            </a:r>
            <a:r>
              <a:rPr lang="en-US" sz="4400" b="1" dirty="0" err="1">
                <a:solidFill>
                  <a:srgbClr val="0000FF"/>
                </a:solidFill>
              </a:rPr>
              <a:t>koinōnos</a:t>
            </a:r>
            <a:r>
              <a:rPr lang="en-US" sz="4400" b="1" dirty="0">
                <a:solidFill>
                  <a:srgbClr val="0000FF"/>
                </a:solidFill>
              </a:rPr>
              <a:t>’: partner or share.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214217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en-US" sz="4000" b="1" dirty="0"/>
              <a:t>Types of “good” works:</a:t>
            </a:r>
          </a:p>
          <a:p>
            <a:pPr>
              <a:spcBef>
                <a:spcPts val="0"/>
              </a:spcBef>
            </a:pPr>
            <a:r>
              <a:rPr lang="en-US" sz="3600" b="1" dirty="0"/>
              <a:t>   A. </a:t>
            </a:r>
            <a:r>
              <a:rPr lang="en-US" sz="3600" b="1" dirty="0" err="1"/>
              <a:t>Kalos</a:t>
            </a:r>
            <a:r>
              <a:rPr lang="en-US" sz="3600" b="1" dirty="0"/>
              <a:t>: Beautiful, valuable, virtuous.     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Titus 2:7 </a:t>
            </a:r>
            <a:r>
              <a:rPr lang="en-US" sz="3600" b="1" i="1" dirty="0">
                <a:solidFill>
                  <a:srgbClr val="FF0000"/>
                </a:solidFill>
              </a:rPr>
              <a:t>“In all things shewing thyself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pattern of good works</a:t>
            </a:r>
            <a:r>
              <a:rPr lang="en-US" sz="3600" b="1" i="1" dirty="0">
                <a:solidFill>
                  <a:srgbClr val="FF0000"/>
                </a:solidFill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Titus 2:14 </a:t>
            </a:r>
            <a:r>
              <a:rPr lang="en-US" sz="3600" b="1" i="1" dirty="0">
                <a:solidFill>
                  <a:srgbClr val="FF0000"/>
                </a:solidFill>
              </a:rPr>
              <a:t>“Who gave himself for us, that he might redeem us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     from all iniquity, and purify unto himself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    a peculiar </a:t>
            </a:r>
            <a:r>
              <a:rPr lang="en-US" sz="3600" b="1" dirty="0">
                <a:solidFill>
                  <a:srgbClr val="0000FF"/>
                </a:solidFill>
              </a:rPr>
              <a:t>(special) </a:t>
            </a:r>
            <a:r>
              <a:rPr lang="en-US" sz="3600" b="1" i="1" dirty="0">
                <a:solidFill>
                  <a:srgbClr val="FF0000"/>
                </a:solidFill>
              </a:rPr>
              <a:t>people,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zealous of good works</a:t>
            </a:r>
            <a:r>
              <a:rPr lang="en-US" sz="3600" b="1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Titus 3:8 </a:t>
            </a:r>
            <a:r>
              <a:rPr lang="en-US" sz="3600" b="1" i="1" dirty="0">
                <a:solidFill>
                  <a:srgbClr val="FF0000"/>
                </a:solidFill>
              </a:rPr>
              <a:t>“these things I will that thou affirm constantly,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that they which have believed in God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might be careful to maintain good works.</a:t>
            </a:r>
            <a:r>
              <a:rPr lang="en-US" sz="3600" b="1" i="1" dirty="0">
                <a:solidFill>
                  <a:srgbClr val="FF0000"/>
                </a:solidFill>
              </a:rPr>
              <a:t> “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Titus 3:14 </a:t>
            </a:r>
            <a:r>
              <a:rPr lang="en-US" sz="3600" b="1" i="1" dirty="0">
                <a:solidFill>
                  <a:srgbClr val="FF0000"/>
                </a:solidFill>
              </a:rPr>
              <a:t>“let ours also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maintain good works </a:t>
            </a:r>
            <a:r>
              <a:rPr lang="en-US" sz="3600" b="1" i="1" dirty="0">
                <a:solidFill>
                  <a:srgbClr val="FF0000"/>
                </a:solidFill>
              </a:rPr>
              <a:t>for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    necessary uses, that they be not unfruitful.”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31"/>
            <a:ext cx="1214217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</a:t>
            </a:r>
            <a:r>
              <a:rPr lang="en-US" sz="4800" b="1" i="1" dirty="0"/>
              <a:t>WORKS”  </a:t>
            </a:r>
            <a:r>
              <a:rPr lang="en-US" sz="3600" b="1" dirty="0"/>
              <a:t>(15 times in Bible)  2 types:</a:t>
            </a:r>
            <a:endParaRPr lang="en-US" sz="4800" b="1" dirty="0"/>
          </a:p>
          <a:p>
            <a:pPr>
              <a:spcBef>
                <a:spcPts val="0"/>
              </a:spcBef>
            </a:pPr>
            <a:r>
              <a:rPr lang="en-US" sz="4400" b="1" dirty="0"/>
              <a:t>  A.  </a:t>
            </a:r>
            <a:r>
              <a:rPr lang="en-US" sz="4400" b="1" dirty="0" err="1"/>
              <a:t>Kalos</a:t>
            </a:r>
            <a:r>
              <a:rPr lang="en-US" sz="4400" b="1" dirty="0"/>
              <a:t>: </a:t>
            </a:r>
            <a:r>
              <a:rPr lang="en-US" sz="4400" b="1" i="1" u="sng" dirty="0">
                <a:solidFill>
                  <a:srgbClr val="FF0066"/>
                </a:solidFill>
              </a:rPr>
              <a:t>Beautiful</a:t>
            </a:r>
            <a:r>
              <a:rPr lang="en-US" sz="4400" b="1" dirty="0"/>
              <a:t>, valuable, virtuous.     </a:t>
            </a:r>
          </a:p>
          <a:p>
            <a:pPr algn="ctr">
              <a:spcBef>
                <a:spcPts val="0"/>
              </a:spcBef>
            </a:pPr>
            <a:r>
              <a:rPr lang="en-US" sz="2800" b="1" dirty="0"/>
              <a:t>  </a:t>
            </a:r>
            <a:r>
              <a:rPr lang="en-US" sz="3200" b="1" dirty="0" err="1"/>
              <a:t>Heb</a:t>
            </a:r>
            <a:r>
              <a:rPr lang="en-US" sz="3200" b="1" dirty="0"/>
              <a:t> 10:23-24 </a:t>
            </a:r>
            <a:r>
              <a:rPr lang="en-US" sz="4800" b="1" i="1" dirty="0">
                <a:solidFill>
                  <a:srgbClr val="FF0000"/>
                </a:solidFill>
              </a:rPr>
              <a:t>“Let us hold fast the profession of our faith without wavering; </a:t>
            </a:r>
            <a:endParaRPr lang="en-US" sz="4400" b="1" i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>
                <a:solidFill>
                  <a:srgbClr val="FF0000"/>
                </a:solidFill>
              </a:rPr>
              <a:t>And let us consider one another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</a:rPr>
              <a:t>to provoke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love and to good works:”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4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31"/>
            <a:ext cx="12142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</a:t>
            </a:r>
            <a:r>
              <a:rPr lang="en-US" sz="4400" b="1" i="1" dirty="0"/>
              <a:t>WORKS”  </a:t>
            </a:r>
            <a:r>
              <a:rPr lang="en-US" sz="4000" b="1" dirty="0"/>
              <a:t>Types of “good” works: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A.  </a:t>
            </a:r>
            <a:r>
              <a:rPr lang="en-US" sz="4000" b="1" dirty="0" err="1"/>
              <a:t>Kalos</a:t>
            </a:r>
            <a:r>
              <a:rPr lang="en-US" sz="4000" b="1" dirty="0"/>
              <a:t>: </a:t>
            </a:r>
            <a:r>
              <a:rPr lang="en-US" sz="4000" b="1" i="1" u="sng" dirty="0">
                <a:solidFill>
                  <a:srgbClr val="FF0066"/>
                </a:solidFill>
              </a:rPr>
              <a:t>Beautiful</a:t>
            </a:r>
            <a:r>
              <a:rPr lang="en-US" sz="4000" b="1" dirty="0"/>
              <a:t>, valuable, virtuous.     </a:t>
            </a:r>
          </a:p>
          <a:p>
            <a:pPr>
              <a:spcBef>
                <a:spcPts val="0"/>
              </a:spcBef>
            </a:pPr>
            <a:r>
              <a:rPr lang="en-US" sz="4800" b="1" dirty="0"/>
              <a:t>  B.  </a:t>
            </a:r>
            <a:r>
              <a:rPr lang="en-US" sz="4800" b="1" dirty="0" err="1"/>
              <a:t>Agathos</a:t>
            </a:r>
            <a:r>
              <a:rPr lang="en-US" sz="4800" b="1" dirty="0"/>
              <a:t>: </a:t>
            </a:r>
            <a:r>
              <a:rPr lang="en-US" sz="4800" b="1" i="1" u="sng" dirty="0">
                <a:solidFill>
                  <a:srgbClr val="FF0066"/>
                </a:solidFill>
              </a:rPr>
              <a:t>Beneficial</a:t>
            </a:r>
            <a:r>
              <a:rPr lang="en-US" sz="4800" b="1" dirty="0"/>
              <a:t>, practical.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Acts 9:36  </a:t>
            </a:r>
            <a:r>
              <a:rPr lang="en-US" sz="4000" b="1" i="1" dirty="0">
                <a:solidFill>
                  <a:srgbClr val="FF0000"/>
                </a:solidFill>
              </a:rPr>
              <a:t>“Tabitha (Dorcas) …was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good works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       and </a:t>
            </a:r>
            <a:r>
              <a:rPr lang="en-US" sz="4000" b="1" i="1" dirty="0" err="1">
                <a:solidFill>
                  <a:srgbClr val="FF0000"/>
                </a:solidFill>
              </a:rPr>
              <a:t>almsdeeds</a:t>
            </a:r>
            <a:r>
              <a:rPr lang="en-US" sz="4000" b="1" i="1" dirty="0">
                <a:solidFill>
                  <a:srgbClr val="FF0000"/>
                </a:solidFill>
              </a:rPr>
              <a:t> which she did.” </a:t>
            </a:r>
            <a:endParaRPr lang="en-US" sz="4000" b="1" dirty="0"/>
          </a:p>
        </p:txBody>
      </p:sp>
      <p:pic>
        <p:nvPicPr>
          <p:cNvPr id="4" name="Picture 3" descr="A group of people posing for a photo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428519"/>
            <a:ext cx="3030415" cy="3429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935149"/>
            <a:ext cx="87190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and all the widows stood by him weeping, and shewing the coats and garments which Dorcas made,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while she was with them.” </a:t>
            </a:r>
            <a:br>
              <a:rPr lang="en-US" sz="2800" b="1" i="1" dirty="0">
                <a:solidFill>
                  <a:srgbClr val="FF0000"/>
                </a:solidFill>
              </a:rPr>
            </a:b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31"/>
            <a:ext cx="1214217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 </a:t>
            </a:r>
            <a:r>
              <a:rPr lang="en-US" sz="5400" b="1" dirty="0"/>
              <a:t>Types of “good” works:</a:t>
            </a:r>
          </a:p>
          <a:p>
            <a:pPr>
              <a:spcBef>
                <a:spcPts val="0"/>
              </a:spcBef>
            </a:pPr>
            <a:r>
              <a:rPr lang="en-US" sz="5400" b="1" dirty="0"/>
              <a:t> B.  </a:t>
            </a:r>
            <a:r>
              <a:rPr lang="en-US" sz="5400" b="1" dirty="0" err="1"/>
              <a:t>Agathos</a:t>
            </a:r>
            <a:r>
              <a:rPr lang="en-US" sz="5400" b="1" dirty="0"/>
              <a:t>: </a:t>
            </a:r>
            <a:r>
              <a:rPr lang="en-US" sz="5400" b="1" i="1" u="sng" dirty="0">
                <a:solidFill>
                  <a:srgbClr val="FF0066"/>
                </a:solidFill>
              </a:rPr>
              <a:t>Beneficial</a:t>
            </a:r>
            <a:r>
              <a:rPr lang="en-US" sz="4000" b="1" dirty="0"/>
              <a:t>, </a:t>
            </a:r>
            <a:r>
              <a:rPr lang="en-US" sz="5400" b="1" dirty="0"/>
              <a:t>practical</a:t>
            </a:r>
            <a:r>
              <a:rPr lang="en-US" sz="4000" b="1" dirty="0"/>
              <a:t>.</a:t>
            </a:r>
          </a:p>
          <a:p>
            <a:pPr>
              <a:spcBef>
                <a:spcPts val="0"/>
              </a:spcBef>
            </a:pPr>
            <a:r>
              <a:rPr lang="en-US" sz="4000" b="1" dirty="0" err="1"/>
              <a:t>Eph</a:t>
            </a:r>
            <a:r>
              <a:rPr lang="en-US" sz="4000" b="1" dirty="0"/>
              <a:t> 2:10 </a:t>
            </a:r>
            <a:r>
              <a:rPr lang="en-US" sz="4000" b="1" i="1" dirty="0">
                <a:solidFill>
                  <a:srgbClr val="FF0000"/>
                </a:solidFill>
              </a:rPr>
              <a:t>“we are his workmanship, </a:t>
            </a:r>
            <a:r>
              <a:rPr lang="en-US" sz="4000" b="1" dirty="0">
                <a:solidFill>
                  <a:srgbClr val="0000FF"/>
                </a:solidFill>
              </a:rPr>
              <a:t>(masterpiece!)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 Christ Jesus unto good w</a:t>
            </a:r>
            <a:r>
              <a:rPr lang="en-US" sz="4000" b="1" i="1" u="sng" dirty="0">
                <a:solidFill>
                  <a:srgbClr val="FF0000"/>
                </a:solidFill>
              </a:rPr>
              <a:t>orks</a:t>
            </a:r>
            <a:r>
              <a:rPr lang="en-US" sz="4000" b="1" i="1" dirty="0">
                <a:solidFill>
                  <a:srgbClr val="FF0000"/>
                </a:solidFill>
              </a:rPr>
              <a:t>, which God hath before ordained that we should walk in them.” </a:t>
            </a:r>
          </a:p>
          <a:p>
            <a:pPr>
              <a:spcBef>
                <a:spcPts val="0"/>
              </a:spcBef>
            </a:pPr>
            <a:endParaRPr lang="en-US" sz="4000" b="1" dirty="0"/>
          </a:p>
          <a:p>
            <a:pPr>
              <a:spcBef>
                <a:spcPts val="0"/>
              </a:spcBef>
            </a:pPr>
            <a:r>
              <a:rPr lang="en-US" sz="4000" b="1" dirty="0"/>
              <a:t>1 Tim 2:9-10  </a:t>
            </a:r>
            <a:r>
              <a:rPr lang="en-US" sz="4000" b="1" i="1" dirty="0">
                <a:solidFill>
                  <a:srgbClr val="FF0000"/>
                </a:solidFill>
              </a:rPr>
              <a:t>“women adorn themselves in modest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    apparel… (which </a:t>
            </a:r>
            <a:r>
              <a:rPr lang="en-US" sz="4000" b="1" i="1" dirty="0" err="1">
                <a:solidFill>
                  <a:srgbClr val="FF0000"/>
                </a:solidFill>
              </a:rPr>
              <a:t>becometh</a:t>
            </a:r>
            <a:r>
              <a:rPr lang="en-US" sz="4000" b="1" i="1" dirty="0">
                <a:solidFill>
                  <a:srgbClr val="FF0000"/>
                </a:solidFill>
              </a:rPr>
              <a:t> women professing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   godliness)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good works.”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3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931"/>
            <a:ext cx="122183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 </a:t>
            </a:r>
            <a:r>
              <a:rPr lang="en-US" sz="6000" b="1" dirty="0"/>
              <a:t>Types of “good” works:</a:t>
            </a:r>
          </a:p>
          <a:p>
            <a:pPr>
              <a:spcBef>
                <a:spcPts val="0"/>
              </a:spcBef>
            </a:pPr>
            <a:r>
              <a:rPr lang="en-US" sz="6000" b="1" dirty="0"/>
              <a:t> B.  </a:t>
            </a:r>
            <a:r>
              <a:rPr lang="en-US" sz="6000" b="1" dirty="0" err="1"/>
              <a:t>Agathos</a:t>
            </a:r>
            <a:r>
              <a:rPr lang="en-US" sz="6000" b="1" dirty="0"/>
              <a:t>: </a:t>
            </a:r>
            <a:r>
              <a:rPr lang="en-US" sz="6000" b="1" i="1" u="sng" dirty="0">
                <a:solidFill>
                  <a:srgbClr val="FF0066"/>
                </a:solidFill>
              </a:rPr>
              <a:t>Beneficial</a:t>
            </a:r>
            <a:r>
              <a:rPr lang="en-US" sz="6000" b="1" dirty="0"/>
              <a:t>, practical.</a:t>
            </a:r>
          </a:p>
          <a:p>
            <a:pPr algn="ctr">
              <a:spcBef>
                <a:spcPts val="1200"/>
              </a:spcBef>
            </a:pPr>
            <a:r>
              <a:rPr lang="en-US" sz="3600" b="1" dirty="0"/>
              <a:t>2 Tim 3:16-17 </a:t>
            </a:r>
            <a:r>
              <a:rPr lang="en-US" sz="3600" b="1" i="1" dirty="0">
                <a:solidFill>
                  <a:srgbClr val="FF0000"/>
                </a:solidFill>
              </a:rPr>
              <a:t>“All scripture is given by inspiration of God, and is profitable for doctrine, for reproof, for correction, for instruction in righteousness: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</a:rPr>
              <a:t>That the man of God may be perfect, </a:t>
            </a:r>
          </a:p>
        </p:txBody>
      </p:sp>
      <p:pic>
        <p:nvPicPr>
          <p:cNvPr id="6" name="Picture 5" descr="A picture containing object, thing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527246"/>
            <a:ext cx="3455894" cy="23039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4527246"/>
            <a:ext cx="674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i="1" dirty="0">
                <a:solidFill>
                  <a:srgbClr val="FF0000"/>
                </a:solidFill>
              </a:rPr>
              <a:t>thoroughly furnished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all good works.” 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5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2931"/>
            <a:ext cx="12039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B.  </a:t>
            </a:r>
            <a:r>
              <a:rPr lang="en-US" sz="4400" b="1" dirty="0" err="1"/>
              <a:t>Agathos</a:t>
            </a:r>
            <a:r>
              <a:rPr lang="en-US" sz="4400" b="1" dirty="0"/>
              <a:t>: </a:t>
            </a:r>
            <a:r>
              <a:rPr lang="en-US" sz="4400" b="1" i="1" u="sng" dirty="0">
                <a:solidFill>
                  <a:srgbClr val="FF0066"/>
                </a:solidFill>
              </a:rPr>
              <a:t>Beneficial</a:t>
            </a:r>
            <a:r>
              <a:rPr lang="en-US" sz="4400" b="1" dirty="0"/>
              <a:t>, practical.</a:t>
            </a:r>
          </a:p>
          <a:p>
            <a:pPr>
              <a:spcBef>
                <a:spcPts val="1200"/>
              </a:spcBef>
            </a:pPr>
            <a:r>
              <a:rPr lang="en-US" sz="3600" b="1" dirty="0"/>
              <a:t>  1) A requirement for church “widow” support.1 Tim 5:9-10 </a:t>
            </a:r>
            <a:r>
              <a:rPr lang="en-US" sz="3600" b="1" i="1" dirty="0">
                <a:solidFill>
                  <a:srgbClr val="FF0000"/>
                </a:solidFill>
              </a:rPr>
              <a:t>“Let not a widow be taken into the number under threescore years old, having been the wife of one man,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reported of for good works;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if she have brought up children, if she have lodged strangers, if she have washed the saints' feet…relieved the afflicted, </a:t>
            </a:r>
          </a:p>
          <a:p>
            <a:pPr algn="ctr">
              <a:spcBef>
                <a:spcPts val="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she have diligently followed every good work.” </a:t>
            </a:r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picture containing person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7" y="2445064"/>
            <a:ext cx="3329057" cy="4412936"/>
          </a:xfrm>
          <a:prstGeom prst="rect">
            <a:avLst/>
          </a:prstGeom>
        </p:spPr>
      </p:pic>
      <p:pic>
        <p:nvPicPr>
          <p:cNvPr id="8" name="Picture 7" descr="A picture containing sitting, person, indoor, wall&#10;&#10;Description generated with very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2429190"/>
            <a:ext cx="3604846" cy="4428811"/>
          </a:xfrm>
          <a:prstGeom prst="rect">
            <a:avLst/>
          </a:prstGeom>
        </p:spPr>
      </p:pic>
      <p:pic>
        <p:nvPicPr>
          <p:cNvPr id="10" name="Picture 9" descr="A picture containing clothing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50" y="2445064"/>
            <a:ext cx="4760250" cy="44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There are events in our lives so significant     </a:t>
            </a:r>
          </a:p>
          <a:p>
            <a:pPr algn="ctr"/>
            <a:r>
              <a:rPr lang="en-US" sz="4400" b="1" dirty="0"/>
              <a:t>    that God is keeping a journal of them!</a:t>
            </a:r>
          </a:p>
          <a:p>
            <a:r>
              <a:rPr lang="en-US" sz="4400" b="1" dirty="0">
                <a:sym typeface="Wingdings" panose="05000000000000000000" pitchFamily="2" charset="2"/>
              </a:rPr>
              <a:t></a:t>
            </a:r>
            <a:r>
              <a:rPr lang="en-US" sz="4400" b="1" dirty="0"/>
              <a:t>Our Disappointments</a:t>
            </a:r>
            <a:r>
              <a:rPr lang="en-US" sz="4000" b="1" dirty="0"/>
              <a:t>:  </a:t>
            </a:r>
            <a:r>
              <a:rPr lang="en-US" altLang="en-US" sz="3600" b="1" dirty="0"/>
              <a:t>Ps 56:8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</a:rPr>
              <a:t>“Thou </a:t>
            </a:r>
            <a:r>
              <a:rPr lang="en-US" altLang="en-US" sz="4000" b="1" i="1" dirty="0" err="1">
                <a:solidFill>
                  <a:srgbClr val="FF0000"/>
                </a:solidFill>
              </a:rPr>
              <a:t>tellest</a:t>
            </a:r>
            <a:r>
              <a:rPr lang="en-US" altLang="en-US" sz="4000" b="1" i="1" dirty="0">
                <a:solidFill>
                  <a:srgbClr val="FF0000"/>
                </a:solidFill>
              </a:rPr>
              <a:t> my wanderings: put thou my tears into thy bottle: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not in thy book?”</a:t>
            </a:r>
          </a:p>
          <a:p>
            <a:pPr>
              <a:spcBef>
                <a:spcPts val="1200"/>
              </a:spcBef>
            </a:pPr>
            <a:r>
              <a:rPr lang="en-US" altLang="en-US" sz="4800" b="1" dirty="0">
                <a:sym typeface="Wingdings" panose="05000000000000000000" pitchFamily="2" charset="2"/>
              </a:rPr>
              <a:t></a:t>
            </a:r>
            <a:r>
              <a:rPr lang="en-US" altLang="en-US" sz="4800" b="1" dirty="0"/>
              <a:t>Our Decisions:  </a:t>
            </a:r>
            <a:r>
              <a:rPr lang="en-US" sz="3200" b="1" dirty="0"/>
              <a:t>Mal. 3:16,17 </a:t>
            </a:r>
            <a:r>
              <a:rPr lang="en-US" sz="40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</a:rPr>
              <a:t>They that feared the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 Lord </a:t>
            </a:r>
            <a:r>
              <a:rPr lang="en-US" sz="4000" b="1" i="1" dirty="0" err="1">
                <a:solidFill>
                  <a:srgbClr val="FF0000"/>
                </a:solidFill>
              </a:rPr>
              <a:t>spake</a:t>
            </a:r>
            <a:r>
              <a:rPr lang="en-US" sz="4000" b="1" i="1" dirty="0">
                <a:solidFill>
                  <a:srgbClr val="FF0000"/>
                </a:solidFill>
              </a:rPr>
              <a:t> often one to another and the Lord heart it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book of remembrance was written before him 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i="1" dirty="0">
                <a:solidFill>
                  <a:srgbClr val="FF0000"/>
                </a:solidFill>
              </a:rPr>
              <a:t>for them that feared the LORD...”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644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377" y="-76200"/>
            <a:ext cx="122183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600" b="1" dirty="0"/>
              <a:t>Conclusion: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Wicked” Works seem to be the byproduct of: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Pursuing our personal “kingdoms” above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God’s.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(Neh. 9:35)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Prioritizing  our wills above God’s.  (Ps. 141:4)</a:t>
            </a:r>
          </a:p>
          <a:p>
            <a:pPr algn="ctr">
              <a:spcBef>
                <a:spcPts val="0"/>
              </a:spcBef>
            </a:pPr>
            <a:endParaRPr lang="en-US" sz="4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we may achieve our goals, we’ll lack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lasting satisfaction.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(Col. 1:19) </a:t>
            </a:r>
          </a:p>
        </p:txBody>
      </p:sp>
    </p:spTree>
    <p:extLst>
      <p:ext uri="{BB962C8B-B14F-4D97-AF65-F5344CB8AC3E}">
        <p14:creationId xmlns:p14="http://schemas.microsoft.com/office/powerpoint/2010/main" val="9907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377" y="152400"/>
            <a:ext cx="1221837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/>
              <a:t>Conclusion: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“Good” Works seem to be the byproduct of our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choosing to do that which is intrinsically: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(Valuable)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Reflecting God’s grace and glory. (Mal. 3:17)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 (Practical)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God through serving others.  (Gal. 5:13)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1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76200"/>
            <a:ext cx="11887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  <a:p>
            <a:pPr algn="ctr"/>
            <a:r>
              <a:rPr lang="en-US" sz="5400" b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dead were judged out of those things which were written in the books…”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1" y="2538413"/>
            <a:ext cx="7617069" cy="4284601"/>
          </a:xfrm>
        </p:spPr>
      </p:pic>
      <p:sp>
        <p:nvSpPr>
          <p:cNvPr id="2" name="TextBox 1"/>
          <p:cNvSpPr txBox="1"/>
          <p:nvPr/>
        </p:nvSpPr>
        <p:spPr>
          <a:xfrm>
            <a:off x="228600" y="28956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“according to their works”</a:t>
            </a:r>
          </a:p>
          <a:p>
            <a:pPr algn="ctr"/>
            <a:r>
              <a:rPr lang="en-US" sz="3600" b="1" i="1" dirty="0" err="1">
                <a:solidFill>
                  <a:srgbClr val="0000FF"/>
                </a:solidFill>
              </a:rPr>
              <a:t>Er’gon</a:t>
            </a:r>
            <a:r>
              <a:rPr lang="en-US" sz="3600" b="1" i="1" dirty="0">
                <a:solidFill>
                  <a:srgbClr val="0000FF"/>
                </a:solidFill>
              </a:rPr>
              <a:t>: effort, actions, occupation.</a:t>
            </a:r>
          </a:p>
        </p:txBody>
      </p:sp>
    </p:spTree>
    <p:extLst>
      <p:ext uri="{BB962C8B-B14F-4D97-AF65-F5344CB8AC3E}">
        <p14:creationId xmlns:p14="http://schemas.microsoft.com/office/powerpoint/2010/main" val="3404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5334000"/>
            <a:ext cx="11734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for the fine linen is the </a:t>
            </a:r>
            <a:r>
              <a:rPr lang="en-US" sz="4000" b="1" i="1" u="sng" dirty="0">
                <a:solidFill>
                  <a:srgbClr val="FF0000"/>
                </a:solidFill>
              </a:rPr>
              <a:t>righteousness</a:t>
            </a:r>
            <a:r>
              <a:rPr lang="en-US" sz="4000" b="1" i="1" dirty="0">
                <a:solidFill>
                  <a:srgbClr val="FF0000"/>
                </a:solidFill>
              </a:rPr>
              <a:t> of saints.”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Dikai’ōma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righteous works or deeds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3400" y="3810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Rev 19:8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“And to her was granted that she should be arrayed in fine linen, clean and white: </a:t>
            </a:r>
            <a:endParaRPr lang="en-US" sz="4000" dirty="0"/>
          </a:p>
        </p:txBody>
      </p:sp>
      <p:pic>
        <p:nvPicPr>
          <p:cNvPr id="5" name="Picture 4" descr="A picture containing indoor, person, wall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62"/>
            <a:ext cx="4267200" cy="53577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52400"/>
            <a:ext cx="3657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Rev 19:7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“Let us be glad and rejoice, for the marriage of the Lamb is come,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wife hath made herself ready. </a:t>
            </a:r>
            <a:br>
              <a:rPr lang="en-US" sz="4000" b="1" i="1" dirty="0">
                <a:solidFill>
                  <a:srgbClr val="FF0000"/>
                </a:solidFill>
              </a:rPr>
            </a:b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11963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/>
              <a:t>Application: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Who is the first and “natural” teacher of these things?</a:t>
            </a:r>
          </a:p>
          <a:p>
            <a:pPr algn="ctr">
              <a:spcBef>
                <a:spcPts val="0"/>
              </a:spcBef>
            </a:pPr>
            <a:r>
              <a:rPr lang="en-US" sz="4400" b="1" dirty="0"/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“The words of king Lemuel…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his mother taught him.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What, my son? and what, the son of my womb?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and what, the son of my vows? 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/>
              <a:t>Who Warns against “evil” or “wicked” works!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Give not thy strength unto women, nor thy ways to that which </a:t>
            </a:r>
            <a:r>
              <a:rPr lang="en-US" sz="3600" b="1" i="1" dirty="0" err="1">
                <a:solidFill>
                  <a:srgbClr val="FF0000"/>
                </a:solidFill>
              </a:rPr>
              <a:t>destroyeth</a:t>
            </a:r>
            <a:r>
              <a:rPr lang="en-US" sz="3600" b="1" i="1" dirty="0">
                <a:solidFill>
                  <a:srgbClr val="FF0000"/>
                </a:solidFill>
              </a:rPr>
              <a:t> kings.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It is not for kings, O Lemuel, it is not for kings to drink wine; nor for princes strong drink: Lest they drink, and forget the law, and pervert the judgment of any of the afflicted.”</a:t>
            </a:r>
          </a:p>
          <a:p>
            <a:pPr algn="ctr">
              <a:spcBef>
                <a:spcPts val="0"/>
              </a:spcBef>
            </a:pPr>
            <a:r>
              <a:rPr lang="en-US" sz="3600" b="1" dirty="0"/>
              <a:t>Pr. 31:1-5 </a:t>
            </a:r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icture containing text, newspaper, book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04" y="-63498"/>
            <a:ext cx="6191596" cy="69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5" y="457200"/>
            <a:ext cx="11963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1" dirty="0"/>
              <a:t>She Models the value of “good” works.  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/>
              <a:t>Pr</a:t>
            </a:r>
            <a:r>
              <a:rPr lang="en-US" sz="3600" b="1" dirty="0"/>
              <a:t> 31:10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can find a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virtuous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woman? </a:t>
            </a:r>
          </a:p>
          <a:p>
            <a:pPr algn="ctr">
              <a:spcBef>
                <a:spcPts val="12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Ḥayil</a:t>
            </a:r>
            <a:r>
              <a:rPr lang="en-US" sz="4000" b="1" dirty="0">
                <a:solidFill>
                  <a:srgbClr val="0000FF"/>
                </a:solidFill>
              </a:rPr>
              <a:t>: a power, strength, force, valor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0000FF"/>
                </a:solidFill>
              </a:rPr>
              <a:t>Comes from </a:t>
            </a:r>
            <a:r>
              <a:rPr lang="en-US" sz="4000" b="1" i="1" dirty="0" err="1">
                <a:solidFill>
                  <a:srgbClr val="0000FF"/>
                </a:solidFill>
              </a:rPr>
              <a:t>ḥîl</a:t>
            </a:r>
            <a:r>
              <a:rPr lang="en-US" sz="4000" b="1" i="1" dirty="0">
                <a:solidFill>
                  <a:srgbClr val="0000FF"/>
                </a:solidFill>
              </a:rPr>
              <a:t> (</a:t>
            </a:r>
            <a:r>
              <a:rPr lang="en-US" sz="4000" b="1" i="1" dirty="0" err="1">
                <a:solidFill>
                  <a:srgbClr val="0000FF"/>
                </a:solidFill>
              </a:rPr>
              <a:t>khool</a:t>
            </a:r>
            <a:r>
              <a:rPr lang="en-US" sz="4000" b="1" i="1" dirty="0">
                <a:solidFill>
                  <a:srgbClr val="0000FF"/>
                </a:solidFill>
              </a:rPr>
              <a:t>) to travail, form, to bring forth</a:t>
            </a:r>
          </a:p>
          <a:p>
            <a:pPr algn="ctr">
              <a:spcBef>
                <a:spcPts val="1200"/>
              </a:spcBef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very good definition of Motherhood!</a:t>
            </a:r>
          </a:p>
          <a:p>
            <a:pPr algn="ctr">
              <a:spcBef>
                <a:spcPts val="0"/>
              </a:spcBef>
            </a:pP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96340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/>
              <a:t>Pr. 31:12 </a:t>
            </a:r>
            <a:r>
              <a:rPr lang="en-US" sz="3600" b="1" dirty="0">
                <a:solidFill>
                  <a:srgbClr val="FF0000"/>
                </a:solidFill>
              </a:rPr>
              <a:t>”</a:t>
            </a:r>
            <a:r>
              <a:rPr lang="en-US" sz="3600" b="1" i="1" dirty="0">
                <a:solidFill>
                  <a:srgbClr val="FF0000"/>
                </a:solidFill>
              </a:rPr>
              <a:t>The heart of her husband doth safely trust in her…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will do him good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evil all …of her life.”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Ṭôb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beautiful and beneficial!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en-US" sz="3200" b="1" dirty="0"/>
              <a:t>Pr. 31:30,31 </a:t>
            </a:r>
            <a:r>
              <a:rPr lang="en-US" sz="32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</a:rPr>
              <a:t>Favor is deceitful, and beauty is vain: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but a woman that </a:t>
            </a:r>
            <a:r>
              <a:rPr lang="en-US" sz="4000" b="1" i="1" dirty="0" err="1">
                <a:solidFill>
                  <a:srgbClr val="FF0000"/>
                </a:solidFill>
              </a:rPr>
              <a:t>feareth</a:t>
            </a:r>
            <a:r>
              <a:rPr lang="en-US" sz="4000" b="1" i="1" dirty="0">
                <a:solidFill>
                  <a:srgbClr val="FF0000"/>
                </a:solidFill>
              </a:rPr>
              <a:t> the LORD,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she shall be praised.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her of the fruit of her hands;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her own works praise her </a:t>
            </a:r>
            <a:r>
              <a:rPr lang="en-US" sz="4000" b="1" i="1" dirty="0">
                <a:solidFill>
                  <a:srgbClr val="FF0000"/>
                </a:solidFill>
              </a:rPr>
              <a:t>in the gates.”</a:t>
            </a:r>
          </a:p>
          <a:p>
            <a:pPr algn="ctr">
              <a:spcBef>
                <a:spcPts val="0"/>
              </a:spcBef>
            </a:pPr>
            <a:r>
              <a:rPr lang="en-US" sz="6000" b="1" dirty="0"/>
              <a:t>What (or </a:t>
            </a:r>
            <a:r>
              <a:rPr lang="en-US" sz="6000" b="1" i="1" u="sng" dirty="0">
                <a:solidFill>
                  <a:srgbClr val="FF0066"/>
                </a:solidFill>
              </a:rPr>
              <a:t>who</a:t>
            </a:r>
            <a:r>
              <a:rPr lang="en-US" sz="6000" b="1" dirty="0"/>
              <a:t>) are those? </a:t>
            </a:r>
          </a:p>
          <a:p>
            <a:pPr>
              <a:spcBef>
                <a:spcPts val="0"/>
              </a:spcBef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2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963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/>
              <a:t>Models the value of “good” works.  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/>
              <a:t>Pr</a:t>
            </a:r>
            <a:r>
              <a:rPr lang="en-US" sz="3600" b="1" dirty="0"/>
              <a:t> 31:10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can find a virtuous woman?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</a:rPr>
              <a:t>for her price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far above rubies</a:t>
            </a:r>
            <a:r>
              <a:rPr lang="en-US" sz="5400" b="1" i="1" dirty="0">
                <a:solidFill>
                  <a:srgbClr val="FF0000"/>
                </a:solidFill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rgbClr val="0000FF"/>
                </a:solidFill>
              </a:rPr>
              <a:t>If you had to pay someone else to do the work of a Mother for her varying roles, you’d spend 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>
                <a:solidFill>
                  <a:srgbClr val="FF0066"/>
                </a:solidFill>
              </a:rPr>
              <a:t>$</a:t>
            </a:r>
            <a:r>
              <a:rPr lang="en-US" sz="6000" b="1" i="1" dirty="0">
                <a:solidFill>
                  <a:srgbClr val="FF0066"/>
                </a:solidFill>
              </a:rPr>
              <a:t>138,095 </a:t>
            </a:r>
            <a:r>
              <a:rPr lang="en-US" sz="6000" b="1" dirty="0">
                <a:solidFill>
                  <a:srgbClr val="0000FF"/>
                </a:solidFill>
              </a:rPr>
              <a:t>per year. </a:t>
            </a:r>
          </a:p>
          <a:p>
            <a:pPr algn="ctr">
              <a:spcBef>
                <a:spcPts val="1200"/>
              </a:spcBef>
            </a:pPr>
            <a:r>
              <a:rPr lang="en-US" sz="4400" dirty="0"/>
              <a:t>(Salary.com) </a:t>
            </a:r>
          </a:p>
          <a:p>
            <a:pPr algn="ctr">
              <a:spcBef>
                <a:spcPts val="1200"/>
              </a:spcBef>
            </a:pPr>
            <a:r>
              <a:rPr lang="en-US" sz="4800" b="1" i="1" dirty="0"/>
              <a:t>Based on 92 hour work week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8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963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one other type of “Works” God mentions: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“repentance from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works”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“Dead” works are things we do that have no value or impact.  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 to “work” our way to heaven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Ro. 10:3; Gal. 2:16; Eph. 2:9; Titus 3:5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“Many will say unto me in that day, Lord, Lord…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will say unto them, depart from me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 that work iniquity”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7:22,23 </a:t>
            </a:r>
          </a:p>
        </p:txBody>
      </p:sp>
    </p:spTree>
    <p:extLst>
      <p:ext uri="{BB962C8B-B14F-4D97-AF65-F5344CB8AC3E}">
        <p14:creationId xmlns:p14="http://schemas.microsoft.com/office/powerpoint/2010/main" val="14119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963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one other type of “Works” God mentions: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“repentance from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works”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“Dead” works are things we do that have no value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Not learning (benefiting) from the “works” of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those who God sends to guide us.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2:17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forsaketh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guide of her youth,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covenant of her God.” </a:t>
            </a:r>
          </a:p>
          <a:p>
            <a:pPr algn="ctr">
              <a:spcBef>
                <a:spcPts val="0"/>
              </a:spcBef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tragedy to waste God’s gift of Mothers!</a:t>
            </a:r>
          </a:p>
        </p:txBody>
      </p:sp>
    </p:spTree>
    <p:extLst>
      <p:ext uri="{BB962C8B-B14F-4D97-AF65-F5344CB8AC3E}">
        <p14:creationId xmlns:p14="http://schemas.microsoft.com/office/powerpoint/2010/main" val="9265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There are events in our lives so significant     </a:t>
            </a:r>
          </a:p>
          <a:p>
            <a:pPr algn="ctr"/>
            <a:r>
              <a:rPr lang="en-US" sz="4400" b="1" dirty="0"/>
              <a:t>    that God is keeping a journal of them!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/>
              <a:t>Our “Dreams” (Purposes or Value)</a:t>
            </a:r>
            <a:endParaRPr lang="en-US" sz="4000" b="1" dirty="0"/>
          </a:p>
          <a:p>
            <a:r>
              <a:rPr lang="en-US" b="1" dirty="0"/>
              <a:t>Ps 139:16    </a:t>
            </a:r>
            <a:r>
              <a:rPr lang="en-US" sz="2800" dirty="0"/>
              <a:t>“</a:t>
            </a:r>
            <a:r>
              <a:rPr lang="en-US" sz="4000" b="1" i="1" dirty="0">
                <a:solidFill>
                  <a:srgbClr val="FF0000"/>
                </a:solidFill>
              </a:rPr>
              <a:t>Thine eyes did see my substance, </a:t>
            </a:r>
            <a:r>
              <a:rPr lang="en-US" sz="3200" b="1" i="1" dirty="0"/>
              <a:t>(</a:t>
            </a:r>
            <a:r>
              <a:rPr lang="en-US" sz="3200" b="1" i="1" dirty="0" err="1"/>
              <a:t>ʿōṣem</a:t>
            </a:r>
            <a:r>
              <a:rPr lang="en-US" sz="3200" b="1" i="1" dirty="0"/>
              <a:t>:  Might)</a:t>
            </a:r>
            <a:endParaRPr lang="en-US" sz="2800" b="1" i="1" dirty="0"/>
          </a:p>
          <a:p>
            <a:r>
              <a:rPr lang="en-US" sz="4000" b="1" i="1" dirty="0">
                <a:solidFill>
                  <a:srgbClr val="FF0000"/>
                </a:solidFill>
              </a:rPr>
              <a:t>         yet being unperfect; </a:t>
            </a:r>
            <a:r>
              <a:rPr lang="en-US" sz="3600" b="1" i="1" dirty="0"/>
              <a:t>(golem: undeveloped, embryotic) </a:t>
            </a:r>
            <a:endParaRPr lang="en-US" sz="2800" b="1" i="1" dirty="0"/>
          </a:p>
          <a:p>
            <a:r>
              <a:rPr lang="en-US" dirty="0"/>
              <a:t>              </a:t>
            </a:r>
            <a:r>
              <a:rPr lang="en-US" sz="4000" b="1" i="1" dirty="0">
                <a:solidFill>
                  <a:srgbClr val="FF0000"/>
                </a:solidFill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thy book all [my members] were written”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en-US" sz="3200" b="1" dirty="0"/>
              <a:t>Jer. 29:11 </a:t>
            </a:r>
            <a:r>
              <a:rPr lang="en-US" sz="4000" b="1" i="1" dirty="0">
                <a:solidFill>
                  <a:srgbClr val="FF0000"/>
                </a:solidFill>
              </a:rPr>
              <a:t>“For I know the thoughts </a:t>
            </a:r>
            <a:r>
              <a:rPr lang="he-IL" sz="4000" b="1" dirty="0"/>
              <a:t>‏</a:t>
            </a:r>
            <a:r>
              <a:rPr lang="en-US" sz="4000" b="1" dirty="0"/>
              <a:t>(plans) </a:t>
            </a:r>
            <a:r>
              <a:rPr lang="en-US" sz="4000" b="1" i="1" dirty="0">
                <a:solidFill>
                  <a:srgbClr val="FF0000"/>
                </a:solidFill>
              </a:rPr>
              <a:t>that I think toward you, </a:t>
            </a:r>
            <a:r>
              <a:rPr lang="en-US" sz="4000" b="1" i="1" dirty="0" err="1">
                <a:solidFill>
                  <a:srgbClr val="FF0000"/>
                </a:solidFill>
              </a:rPr>
              <a:t>saith</a:t>
            </a:r>
            <a:r>
              <a:rPr lang="en-US" sz="4000" b="1" i="1" dirty="0">
                <a:solidFill>
                  <a:srgbClr val="FF0000"/>
                </a:solidFill>
              </a:rPr>
              <a:t> the LORD, thoughts of peace, and not of evil, to give you an expected end.”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863328" y="482203"/>
            <a:ext cx="8286750" cy="589359"/>
          </a:xfrm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40182" indent="-40182" eaLnBrk="1" hangingPunct="1">
              <a:defRPr/>
            </a:pPr>
            <a:r>
              <a:rPr lang="en-US" sz="8800" dirty="0">
                <a:ea typeface="+mj-ea"/>
                <a:cs typeface="+mj-cs"/>
                <a:sym typeface="Georgia" charset="0"/>
              </a:rPr>
              <a:t>Book of Works</a:t>
            </a:r>
          </a:p>
        </p:txBody>
      </p:sp>
    </p:spTree>
    <p:extLst>
      <p:ext uri="{BB962C8B-B14F-4D97-AF65-F5344CB8AC3E}">
        <p14:creationId xmlns:p14="http://schemas.microsoft.com/office/powerpoint/2010/main" val="21532057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-152400"/>
            <a:ext cx="11887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  <a:p>
            <a:pPr algn="ctr"/>
            <a:r>
              <a:rPr lang="en-US" sz="5400" b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dead were judged out of those things which were written in the books…”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322453"/>
            <a:ext cx="8001000" cy="4500562"/>
          </a:xfrm>
        </p:spPr>
      </p:pic>
      <p:sp>
        <p:nvSpPr>
          <p:cNvPr id="2" name="TextBox 1"/>
          <p:cNvSpPr txBox="1"/>
          <p:nvPr/>
        </p:nvSpPr>
        <p:spPr>
          <a:xfrm>
            <a:off x="0" y="2371368"/>
            <a:ext cx="4267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“according to their works”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Er’gon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effort, actions, occupation.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015" y="-32238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5669" y="762000"/>
            <a:ext cx="1178755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Types of “works” that will be “judged:”</a:t>
            </a:r>
          </a:p>
          <a:p>
            <a:r>
              <a:rPr lang="en-US" sz="4800" b="1" dirty="0"/>
              <a:t> </a:t>
            </a:r>
            <a:r>
              <a:rPr lang="en-US" sz="7200" b="1" dirty="0"/>
              <a:t>1. “</a:t>
            </a:r>
            <a:r>
              <a:rPr lang="en-US" sz="7200" b="1" i="1" u="sng" dirty="0">
                <a:solidFill>
                  <a:srgbClr val="FF0066"/>
                </a:solidFill>
              </a:rPr>
              <a:t>Wicked</a:t>
            </a:r>
            <a:r>
              <a:rPr lang="en-US" sz="7200" b="1" dirty="0"/>
              <a:t>” works. </a:t>
            </a:r>
            <a:r>
              <a:rPr lang="en-US" sz="4400" b="1" dirty="0"/>
              <a:t>(Found 3 x)</a:t>
            </a:r>
            <a:endParaRPr lang="en-US" sz="9600" b="1" dirty="0"/>
          </a:p>
          <a:p>
            <a:pPr>
              <a:spcBef>
                <a:spcPts val="1800"/>
              </a:spcBef>
            </a:pPr>
            <a:r>
              <a:rPr lang="en-US" sz="4400" b="1" dirty="0"/>
              <a:t>  </a:t>
            </a:r>
            <a:r>
              <a:rPr lang="en-US" sz="4800" b="1" dirty="0"/>
              <a:t>A.</a:t>
            </a:r>
            <a:r>
              <a:rPr lang="en-US" sz="4400" b="1" dirty="0"/>
              <a:t> Neh. 9:34,35 in a </a:t>
            </a:r>
            <a:r>
              <a:rPr lang="en-US" sz="4800" b="1" dirty="0"/>
              <a:t>Prayer of Repentance: </a:t>
            </a:r>
            <a:endParaRPr lang="en-US" sz="4400" b="1" dirty="0"/>
          </a:p>
          <a:p>
            <a:pPr algn="ctr">
              <a:spcBef>
                <a:spcPts val="0"/>
              </a:spcBef>
            </a:pPr>
            <a:r>
              <a:rPr lang="en-US" sz="3600" b="1" dirty="0"/>
              <a:t>   After God’s deliverance of the exiles, they realized and confessed their tendency to rebel and repeat “history”. 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“neither our kings…princes…priests nor our fathers, kept thy law, nor hearkened unto thy commandments and thy testimonies, wherewith thou didst testify against them.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5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331" y="-101263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4977" y="762000"/>
            <a:ext cx="1178755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  <a:r>
              <a:rPr lang="en-US" sz="3600" b="1" dirty="0"/>
              <a:t>Neh. 9:35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“For they have not served thee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kingdom</a:t>
            </a:r>
            <a:r>
              <a:rPr lang="en-US" sz="4000" b="1" i="1" dirty="0">
                <a:solidFill>
                  <a:srgbClr val="FF0000"/>
                </a:solidFill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and in thy great goodness that thou </a:t>
            </a:r>
            <a:r>
              <a:rPr lang="en-US" sz="3600" b="1" i="1" dirty="0" err="1">
                <a:solidFill>
                  <a:srgbClr val="FF0000"/>
                </a:solidFill>
              </a:rPr>
              <a:t>gavest</a:t>
            </a:r>
            <a:r>
              <a:rPr lang="en-US" sz="3600" b="1" i="1" dirty="0">
                <a:solidFill>
                  <a:srgbClr val="FF0000"/>
                </a:solidFill>
              </a:rPr>
              <a:t> them, and in the large and fat land which thou </a:t>
            </a:r>
            <a:r>
              <a:rPr lang="en-US" sz="3600" b="1" i="1" dirty="0" err="1">
                <a:solidFill>
                  <a:srgbClr val="FF0000"/>
                </a:solidFill>
              </a:rPr>
              <a:t>gavest</a:t>
            </a:r>
            <a:r>
              <a:rPr lang="en-US" sz="3600" b="1" i="1" dirty="0">
                <a:solidFill>
                  <a:srgbClr val="FF0000"/>
                </a:solidFill>
              </a:rPr>
              <a:t> before them,</a:t>
            </a:r>
          </a:p>
          <a:p>
            <a:pPr algn="ctr"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turned they from their wicked works.”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   (</a:t>
            </a:r>
            <a:r>
              <a:rPr lang="en-US" sz="3600" b="1" dirty="0" err="1">
                <a:solidFill>
                  <a:srgbClr val="0000FF"/>
                </a:solidFill>
              </a:rPr>
              <a:t>raʿ</a:t>
            </a:r>
            <a:r>
              <a:rPr lang="en-US" sz="3600" b="1" dirty="0">
                <a:solidFill>
                  <a:srgbClr val="0000FF"/>
                </a:solidFill>
              </a:rPr>
              <a:t>  </a:t>
            </a:r>
            <a:r>
              <a:rPr lang="en-US" sz="3600" b="1" dirty="0" err="1">
                <a:solidFill>
                  <a:srgbClr val="0000FF"/>
                </a:solidFill>
              </a:rPr>
              <a:t>maʿalāl</a:t>
            </a:r>
            <a:r>
              <a:rPr lang="en-US" sz="3600" b="1" dirty="0">
                <a:solidFill>
                  <a:srgbClr val="0000FF"/>
                </a:solidFill>
              </a:rPr>
              <a:t>’:  evil, hurtful, wicked actions and choices.)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1) What made their “works” (choices) evil?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</a:rPr>
              <a:t>       They elevated “</a:t>
            </a:r>
            <a:r>
              <a:rPr lang="en-US" sz="4000" b="1" i="1" u="sng" dirty="0">
                <a:solidFill>
                  <a:srgbClr val="FF0066"/>
                </a:solidFill>
              </a:rPr>
              <a:t>their</a:t>
            </a:r>
            <a:r>
              <a:rPr lang="en-US" sz="4000" b="1" dirty="0">
                <a:solidFill>
                  <a:srgbClr val="0000FF"/>
                </a:solidFill>
              </a:rPr>
              <a:t>” Kingdoms above God’s!  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“Thy Kingdom Come, Thy will be done…”  </a:t>
            </a:r>
            <a:r>
              <a:rPr lang="en-US" sz="3600" b="1" dirty="0"/>
              <a:t>Mt. 6:10</a:t>
            </a:r>
          </a:p>
        </p:txBody>
      </p:sp>
    </p:spTree>
    <p:extLst>
      <p:ext uri="{BB962C8B-B14F-4D97-AF65-F5344CB8AC3E}">
        <p14:creationId xmlns:p14="http://schemas.microsoft.com/office/powerpoint/2010/main" val="37507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777" y="-76200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            The Book of “Works”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20:12</a:t>
            </a:r>
            <a:r>
              <a:rPr lang="en-US" sz="2800" b="1" dirty="0"/>
              <a:t> 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8200"/>
            <a:ext cx="1178755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  </a:t>
            </a:r>
            <a:r>
              <a:rPr lang="en-US" sz="4000" b="1" dirty="0"/>
              <a:t>B. Ps 141:3-4  </a:t>
            </a:r>
            <a:r>
              <a:rPr lang="en-US" sz="3600" b="1" i="1" dirty="0">
                <a:solidFill>
                  <a:srgbClr val="FF0000"/>
                </a:solidFill>
              </a:rPr>
              <a:t>“Set a watch, O LORD, before my mouth; keep the door of my lips.   Incline not my heart to any evil thing,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wicked works </a:t>
            </a:r>
            <a:r>
              <a:rPr lang="en-US" sz="3600" b="1" i="1" dirty="0">
                <a:solidFill>
                  <a:srgbClr val="FF0000"/>
                </a:solidFill>
              </a:rPr>
              <a:t>with men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work iniquity</a:t>
            </a:r>
            <a:r>
              <a:rPr lang="en-US" sz="3600" b="1" i="1" dirty="0">
                <a:solidFill>
                  <a:srgbClr val="FF0000"/>
                </a:solidFill>
              </a:rPr>
              <a:t>.”</a:t>
            </a:r>
          </a:p>
          <a:p>
            <a:pPr>
              <a:spcBef>
                <a:spcPts val="18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“Wicked” </a:t>
            </a:r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 err="1">
                <a:solidFill>
                  <a:srgbClr val="0000FF"/>
                </a:solidFill>
              </a:rPr>
              <a:t>reh’shaʿ</a:t>
            </a:r>
            <a:r>
              <a:rPr lang="en-US" sz="3600" b="1" dirty="0">
                <a:solidFill>
                  <a:srgbClr val="0000FF"/>
                </a:solidFill>
              </a:rPr>
              <a:t>) wrong! iniquity</a:t>
            </a:r>
          </a:p>
          <a:p>
            <a:pPr>
              <a:spcBef>
                <a:spcPts val="600"/>
              </a:spcBef>
            </a:pPr>
            <a:r>
              <a:rPr lang="en-US" sz="4000" b="1" i="1" dirty="0"/>
              <a:t>  </a:t>
            </a:r>
            <a:r>
              <a:rPr lang="en-US" sz="3600" b="1" i="1" dirty="0">
                <a:solidFill>
                  <a:srgbClr val="FF0000"/>
                </a:solidFill>
              </a:rPr>
              <a:t>“Iniquity” </a:t>
            </a:r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 err="1">
                <a:solidFill>
                  <a:srgbClr val="0000FF"/>
                </a:solidFill>
              </a:rPr>
              <a:t>ʾāwen</a:t>
            </a:r>
            <a:r>
              <a:rPr lang="en-US" sz="3600" b="1" dirty="0">
                <a:solidFill>
                  <a:srgbClr val="0000FF"/>
                </a:solidFill>
              </a:rPr>
              <a:t>) exert after vanity, idolatry, perversity.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FF"/>
                </a:solidFill>
              </a:rPr>
              <a:t>     1)  </a:t>
            </a:r>
            <a:r>
              <a:rPr lang="en-US" sz="4800" b="1" i="1" dirty="0"/>
              <a:t>Iniquity = </a:t>
            </a:r>
            <a:r>
              <a:rPr lang="en-US" sz="4800" b="1" i="1" u="sng" dirty="0">
                <a:solidFill>
                  <a:srgbClr val="FF0066"/>
                </a:solidFill>
              </a:rPr>
              <a:t>Self</a:t>
            </a:r>
            <a:r>
              <a:rPr lang="en-US" sz="4800" b="1" i="1" dirty="0"/>
              <a:t> Will!  </a:t>
            </a:r>
          </a:p>
          <a:p>
            <a:pPr algn="ctr">
              <a:spcBef>
                <a:spcPts val="600"/>
              </a:spcBef>
            </a:pPr>
            <a:r>
              <a:rPr lang="en-US" sz="4000" b="1" i="1" dirty="0"/>
              <a:t> Is 53:6 “</a:t>
            </a:r>
            <a:r>
              <a:rPr lang="en-US" sz="4000" b="1" i="1" dirty="0">
                <a:solidFill>
                  <a:srgbClr val="FF0000"/>
                </a:solidFill>
              </a:rPr>
              <a:t>we have turned every one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his own way</a:t>
            </a:r>
            <a:r>
              <a:rPr lang="en-US" sz="4000" b="1" i="1" dirty="0">
                <a:solidFill>
                  <a:srgbClr val="FF0000"/>
                </a:solidFill>
              </a:rPr>
              <a:t>.”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1989777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</a:p>
          <a:p>
            <a:pPr>
              <a:spcBef>
                <a:spcPts val="0"/>
              </a:spcBef>
            </a:pPr>
            <a:r>
              <a:rPr lang="en-US" sz="3600" b="1" dirty="0"/>
              <a:t>  </a:t>
            </a:r>
            <a:r>
              <a:rPr lang="en-US" sz="4000" b="1" dirty="0"/>
              <a:t>C.</a:t>
            </a:r>
            <a:r>
              <a:rPr lang="en-US" sz="3600" b="1" dirty="0"/>
              <a:t>  Col  1:21 </a:t>
            </a:r>
            <a:r>
              <a:rPr lang="en-US" sz="3600" b="1" i="1" dirty="0">
                <a:solidFill>
                  <a:srgbClr val="FF0000"/>
                </a:solidFill>
              </a:rPr>
              <a:t>“And you, that were sometime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alienated and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enemies</a:t>
            </a:r>
            <a:r>
              <a:rPr lang="en-US" sz="3600" b="1" i="1" dirty="0">
                <a:solidFill>
                  <a:srgbClr val="FF0000"/>
                </a:solidFill>
              </a:rPr>
              <a:t> 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wicked works</a:t>
            </a:r>
            <a:r>
              <a:rPr lang="en-US" sz="3600" b="1" i="1" dirty="0">
                <a:solidFill>
                  <a:srgbClr val="FF0000"/>
                </a:solidFill>
              </a:rPr>
              <a:t>, yet now hath he reconciled”</a:t>
            </a:r>
          </a:p>
          <a:p>
            <a:pPr>
              <a:spcBef>
                <a:spcPts val="1200"/>
              </a:spcBef>
            </a:pPr>
            <a:r>
              <a:rPr lang="en-US" sz="4000" b="1" dirty="0"/>
              <a:t>  Wicked here is </a:t>
            </a:r>
            <a:r>
              <a:rPr lang="en-US" sz="4000" b="1" dirty="0" err="1"/>
              <a:t>ponēros</a:t>
            </a:r>
            <a:r>
              <a:rPr lang="en-US" sz="4000" b="1" dirty="0"/>
              <a:t>’: hurtful, harmful, </a:t>
            </a:r>
            <a:r>
              <a:rPr lang="en-US" sz="4000" b="1" i="1" u="sng" dirty="0">
                <a:solidFill>
                  <a:srgbClr val="FF0066"/>
                </a:solidFill>
              </a:rPr>
              <a:t>diseased</a:t>
            </a:r>
          </a:p>
          <a:p>
            <a:pPr>
              <a:spcBef>
                <a:spcPts val="1800"/>
              </a:spcBef>
            </a:pPr>
            <a:r>
              <a:rPr lang="en-US" sz="4000" b="1" dirty="0"/>
              <a:t>    1) This is the natural condition of the human heart. </a:t>
            </a:r>
          </a:p>
          <a:p>
            <a:pPr algn="ctr">
              <a:spcBef>
                <a:spcPts val="0"/>
              </a:spcBef>
            </a:pPr>
            <a:r>
              <a:rPr lang="en-US" sz="3600" b="1" dirty="0"/>
              <a:t>      </a:t>
            </a:r>
            <a:r>
              <a:rPr lang="en-US" sz="3600" b="1" dirty="0" err="1"/>
              <a:t>Jer</a:t>
            </a:r>
            <a:r>
              <a:rPr lang="en-US" sz="3600" b="1" dirty="0"/>
              <a:t> 17:9-10  </a:t>
            </a:r>
            <a:r>
              <a:rPr lang="en-US" sz="3600" b="1" i="1" dirty="0">
                <a:solidFill>
                  <a:srgbClr val="FF0000"/>
                </a:solidFill>
              </a:rPr>
              <a:t>“The heart is deceitful above all things, and desperately wicked: who can know it?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I the LORD search the heart, I try the reins,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even to give every man according to his ways.” </a:t>
            </a:r>
          </a:p>
        </p:txBody>
      </p:sp>
    </p:spTree>
    <p:extLst>
      <p:ext uri="{BB962C8B-B14F-4D97-AF65-F5344CB8AC3E}">
        <p14:creationId xmlns:p14="http://schemas.microsoft.com/office/powerpoint/2010/main" val="2674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198977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800"/>
              </a:spcBef>
              <a:buAutoNum type="arabicPeriod"/>
            </a:pPr>
            <a:r>
              <a:rPr lang="en-US" sz="4800" b="1" dirty="0"/>
              <a:t>“</a:t>
            </a:r>
            <a:r>
              <a:rPr lang="en-US" sz="4800" b="1" i="1" u="sng" dirty="0">
                <a:solidFill>
                  <a:srgbClr val="FF0066"/>
                </a:solidFill>
              </a:rPr>
              <a:t>Wicked</a:t>
            </a:r>
            <a:r>
              <a:rPr lang="en-US" sz="4800" b="1" dirty="0"/>
              <a:t>” works.   </a:t>
            </a:r>
          </a:p>
          <a:p>
            <a:pPr>
              <a:spcBef>
                <a:spcPts val="0"/>
              </a:spcBef>
            </a:pPr>
            <a:r>
              <a:rPr lang="en-US" sz="3600" b="1" dirty="0"/>
              <a:t>  </a:t>
            </a:r>
            <a:r>
              <a:rPr lang="en-US" sz="4000" b="1" dirty="0"/>
              <a:t>Wicked here is </a:t>
            </a:r>
            <a:r>
              <a:rPr lang="en-US" sz="4000" b="1" dirty="0" err="1"/>
              <a:t>ponēros</a:t>
            </a:r>
            <a:r>
              <a:rPr lang="en-US" sz="4000" b="1" dirty="0"/>
              <a:t>’: hurtful, harmful, </a:t>
            </a:r>
            <a:r>
              <a:rPr lang="en-US" sz="4000" b="1" i="1" u="sng" dirty="0">
                <a:solidFill>
                  <a:srgbClr val="FF0066"/>
                </a:solidFill>
              </a:rPr>
              <a:t>diseased</a:t>
            </a:r>
          </a:p>
          <a:p>
            <a:pPr>
              <a:spcBef>
                <a:spcPts val="1800"/>
              </a:spcBef>
            </a:pPr>
            <a:r>
              <a:rPr lang="en-US" sz="4000" b="1" dirty="0"/>
              <a:t>1) This is the natural condition of the human heart.  </a:t>
            </a:r>
          </a:p>
          <a:p>
            <a:pPr>
              <a:spcBef>
                <a:spcPts val="1800"/>
              </a:spcBef>
            </a:pPr>
            <a:r>
              <a:rPr lang="en-US" sz="4000" b="1" dirty="0"/>
              <a:t>2) It can become “reconciled” again through </a:t>
            </a:r>
            <a:r>
              <a:rPr lang="en-US" sz="4000" b="1" i="1" u="sng" dirty="0">
                <a:solidFill>
                  <a:srgbClr val="FF0066"/>
                </a:solidFill>
              </a:rPr>
              <a:t>Faith</a:t>
            </a:r>
            <a:r>
              <a:rPr lang="en-US" sz="4000" b="1" dirty="0"/>
              <a:t>.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   </a:t>
            </a:r>
            <a:r>
              <a:rPr lang="en-US" sz="4000" b="1" i="1" dirty="0">
                <a:solidFill>
                  <a:srgbClr val="FF0000"/>
                </a:solidFill>
              </a:rPr>
              <a:t>“Reconciled” </a:t>
            </a:r>
            <a:r>
              <a:rPr lang="en-US" sz="4000" b="1" dirty="0"/>
              <a:t>(</a:t>
            </a:r>
            <a:r>
              <a:rPr lang="en-US" sz="4000" b="1" dirty="0" err="1"/>
              <a:t>apokatallas’sō</a:t>
            </a:r>
            <a:r>
              <a:rPr lang="en-US" sz="4000" b="1" dirty="0"/>
              <a:t>) 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</a:t>
            </a:r>
            <a:r>
              <a:rPr lang="en-US" sz="4000" b="1" dirty="0">
                <a:sym typeface="Wingdings" panose="05000000000000000000" pitchFamily="2" charset="2"/>
              </a:rPr>
              <a:t></a:t>
            </a:r>
            <a:r>
              <a:rPr lang="en-US" sz="4000" b="1" dirty="0"/>
              <a:t> from apo: </a:t>
            </a:r>
            <a:r>
              <a:rPr lang="en-US" sz="4000" b="1" i="1" dirty="0"/>
              <a:t>to take away  (our Sin) </a:t>
            </a:r>
            <a:r>
              <a:rPr lang="en-US" sz="4000" b="1" dirty="0"/>
              <a:t>Isaiah 1:18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</a:t>
            </a:r>
            <a:r>
              <a:rPr lang="en-US" sz="4000" b="1" dirty="0">
                <a:sym typeface="Wingdings" panose="05000000000000000000" pitchFamily="2" charset="2"/>
              </a:rPr>
              <a:t></a:t>
            </a:r>
            <a:r>
              <a:rPr lang="en-US" sz="4000" b="1" dirty="0"/>
              <a:t> and </a:t>
            </a:r>
            <a:r>
              <a:rPr lang="en-US" sz="4000" b="1" dirty="0" err="1"/>
              <a:t>katallasso</a:t>
            </a:r>
            <a:r>
              <a:rPr lang="en-US" sz="4000" b="1" dirty="0"/>
              <a:t>: To change </a:t>
            </a:r>
            <a:r>
              <a:rPr lang="en-US" sz="4000" b="1" u="sng" dirty="0">
                <a:solidFill>
                  <a:srgbClr val="FF0066"/>
                </a:solidFill>
              </a:rPr>
              <a:t>mutually!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a) We give our heart to God by Faith.   (Pr. 23:26)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b) He “changes” it!   Ro. 5:1; 2 Cor. 5:17; Eph. 2:8-9 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375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Mysteries of the Bible">
      <a:dk1>
        <a:srgbClr val="FFFCF2"/>
      </a:dk1>
      <a:lt1>
        <a:srgbClr val="783722"/>
      </a:lt1>
      <a:dk2>
        <a:srgbClr val="FFF8FC"/>
      </a:dk2>
      <a:lt2>
        <a:srgbClr val="783722"/>
      </a:lt2>
      <a:accent1>
        <a:srgbClr val="C0993B"/>
      </a:accent1>
      <a:accent2>
        <a:srgbClr val="5E7F4D"/>
      </a:accent2>
      <a:accent3>
        <a:srgbClr val="A33F0A"/>
      </a:accent3>
      <a:accent4>
        <a:srgbClr val="495E80"/>
      </a:accent4>
      <a:accent5>
        <a:srgbClr val="866910"/>
      </a:accent5>
      <a:accent6>
        <a:srgbClr val="B06D4C"/>
      </a:accent6>
      <a:hlink>
        <a:srgbClr val="C0993B"/>
      </a:hlink>
      <a:folHlink>
        <a:srgbClr val="5E7F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2468</Words>
  <Application>Microsoft Office PowerPoint</Application>
  <PresentationFormat>Widescreen</PresentationFormat>
  <Paragraphs>245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Georgia</vt:lpstr>
      <vt:lpstr>Lucida Grande</vt:lpstr>
      <vt:lpstr>Times New Roman</vt:lpstr>
      <vt:lpstr>Wingdings</vt:lpstr>
      <vt:lpstr>ヒラギノ明朝 Pro W6</vt:lpstr>
      <vt:lpstr>1_Default Design</vt:lpstr>
      <vt:lpstr>Office Theme</vt:lpstr>
      <vt:lpstr>God’s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of Works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TCWM</dc:creator>
  <cp:lastModifiedBy>Keith Peters</cp:lastModifiedBy>
  <cp:revision>107</cp:revision>
  <dcterms:created xsi:type="dcterms:W3CDTF">2006-11-30T08:37:14Z</dcterms:created>
  <dcterms:modified xsi:type="dcterms:W3CDTF">2017-05-15T14:53:19Z</dcterms:modified>
</cp:coreProperties>
</file>