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48" r:id="rId2"/>
    <p:sldMasterId id="2147483652" r:id="rId3"/>
    <p:sldMasterId id="2147483650" r:id="rId4"/>
  </p:sldMasterIdLst>
  <p:sldIdLst>
    <p:sldId id="257" r:id="rId5"/>
    <p:sldId id="258" r:id="rId6"/>
    <p:sldId id="292" r:id="rId7"/>
    <p:sldId id="290" r:id="rId8"/>
    <p:sldId id="277" r:id="rId9"/>
    <p:sldId id="265" r:id="rId10"/>
    <p:sldId id="284" r:id="rId11"/>
    <p:sldId id="296" r:id="rId12"/>
    <p:sldId id="260" r:id="rId13"/>
    <p:sldId id="300" r:id="rId14"/>
    <p:sldId id="299" r:id="rId15"/>
    <p:sldId id="298" r:id="rId16"/>
    <p:sldId id="297" r:id="rId17"/>
    <p:sldId id="271" r:id="rId18"/>
    <p:sldId id="272" r:id="rId19"/>
    <p:sldId id="274" r:id="rId20"/>
    <p:sldId id="275" r:id="rId21"/>
    <p:sldId id="276" r:id="rId22"/>
    <p:sldId id="267" r:id="rId23"/>
    <p:sldId id="301" r:id="rId24"/>
    <p:sldId id="278" r:id="rId25"/>
    <p:sldId id="279" r:id="rId26"/>
    <p:sldId id="268" r:id="rId27"/>
    <p:sldId id="269" r:id="rId28"/>
    <p:sldId id="303" r:id="rId29"/>
    <p:sldId id="304" r:id="rId30"/>
    <p:sldId id="305" r:id="rId31"/>
    <p:sldId id="302" r:id="rId32"/>
    <p:sldId id="280" r:id="rId33"/>
    <p:sldId id="266" r:id="rId34"/>
    <p:sldId id="287" r:id="rId35"/>
    <p:sldId id="286" r:id="rId36"/>
    <p:sldId id="295" r:id="rId37"/>
    <p:sldId id="283" r:id="rId38"/>
    <p:sldId id="288" r:id="rId39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Peters" initials="KP" lastIdx="1" clrIdx="0">
    <p:extLst>
      <p:ext uri="{19B8F6BF-5375-455C-9EA6-DF929625EA0E}">
        <p15:presenceInfo xmlns:p15="http://schemas.microsoft.com/office/powerpoint/2012/main" userId="S::PastorKeith@cheneybaptist.com::c4a13cba-445d-4c8b-a237-8d92adffce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533401"/>
            <a:ext cx="14740917" cy="16002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1"/>
            <a:ext cx="14834053" cy="65531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130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83" y="304800"/>
            <a:ext cx="16053290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2514600"/>
            <a:ext cx="15951687" cy="6781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567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2498" y="2276476"/>
            <a:ext cx="4330832" cy="6435725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76476"/>
            <a:ext cx="12789291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657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81001"/>
            <a:ext cx="14740917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1981200"/>
            <a:ext cx="14834053" cy="7315200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5671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050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685800"/>
            <a:ext cx="15748481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93" y="2895600"/>
            <a:ext cx="15748481" cy="6324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4348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684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312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81399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6791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8779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1349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96" y="304800"/>
            <a:ext cx="15545275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514601"/>
            <a:ext cx="15604543" cy="6740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794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373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1052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12714"/>
            <a:ext cx="3903253" cy="964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12714"/>
            <a:ext cx="11506551" cy="964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29242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685801"/>
            <a:ext cx="1474091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2"/>
            <a:ext cx="14834053" cy="67055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820588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533401"/>
            <a:ext cx="15714613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276476"/>
            <a:ext cx="15604543" cy="69437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56500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99" y="609600"/>
            <a:ext cx="15138862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899" y="2895600"/>
            <a:ext cx="15058427" cy="62484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02631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14010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23161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99022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6812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457200"/>
            <a:ext cx="14738800" cy="914400"/>
          </a:xfrm>
        </p:spPr>
        <p:txBody>
          <a:bodyPr anchor="t"/>
          <a:lstStyle>
            <a:lvl1pPr algn="ctr">
              <a:defRPr sz="53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1752600"/>
            <a:ext cx="14738800" cy="76200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452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831262"/>
          </a:xfrm>
          <a:prstGeom prst="rect">
            <a:avLst/>
          </a:prstGeom>
        </p:spPr>
        <p:txBody>
          <a:bodyPr vert="horz"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4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7178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28680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3594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0643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381000"/>
            <a:ext cx="3903253" cy="8991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381002"/>
            <a:ext cx="11726692" cy="899159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98924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93" y="533401"/>
            <a:ext cx="158500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693" y="1905001"/>
            <a:ext cx="15850084" cy="7238999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331435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27" y="533400"/>
            <a:ext cx="1561301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27" y="1981200"/>
            <a:ext cx="15613010" cy="746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3926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87" y="457200"/>
            <a:ext cx="16053290" cy="121920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87" y="1905000"/>
            <a:ext cx="16053290" cy="71628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10095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273300"/>
            <a:ext cx="7704902" cy="74803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3300"/>
            <a:ext cx="7704902" cy="74803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79079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46403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27" y="457200"/>
            <a:ext cx="1561301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9758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457200"/>
            <a:ext cx="15646878" cy="1524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0762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1534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831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7178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46618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86117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57439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30176"/>
            <a:ext cx="3903253" cy="9623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30176"/>
            <a:ext cx="11506551" cy="9623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7421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434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98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955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4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651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ctr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r>
              <a:rPr lang="en-US" noProof="0">
                <a:sym typeface="Arial" charset="0"/>
              </a:rPr>
              <a:t>Click icon to add picture</a:t>
            </a:r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3317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D44750D8-3C84-4F72-ACBA-E60CAEC3A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8677" y="7010400"/>
            <a:ext cx="1605329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2856A72-E5E7-4136-8F93-9B3EB03BF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2667000"/>
            <a:ext cx="1561301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ECC1AC7-8D4F-4C9E-8061-13CAD0643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6" y="3886200"/>
            <a:ext cx="1562994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6090E8A2-3992-4EA9-864E-B6C784F75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5090" y="914400"/>
            <a:ext cx="1561301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770505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519843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296699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3160342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4026101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635732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5245362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854993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464623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D8AEE1DB-39ED-4CE8-97AF-23948C4B9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130175"/>
            <a:ext cx="1561301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81B5C6DF-B1A0-4FD4-823B-CB534F08B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7" y="1752600"/>
            <a:ext cx="1561301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ensteppingupblog.com/wp-content/uploads/2014/01/MacArthurAndSo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ensteppingupblog.com/wp-content/uploads/2014/01/MacArthurAndSo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Image result for Fatherhood">
            <a:extLst>
              <a:ext uri="{FF2B5EF4-FFF2-40B4-BE49-F238E27FC236}">
                <a16:creationId xmlns:a16="http://schemas.microsoft.com/office/drawing/2014/main" id="{E35FB6BD-C685-48C2-A769-6F66D022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7340264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5CC45-2737-416B-BB48-1579135736CC}"/>
              </a:ext>
            </a:extLst>
          </p:cNvPr>
          <p:cNvSpPr txBox="1"/>
          <p:nvPr/>
        </p:nvSpPr>
        <p:spPr>
          <a:xfrm>
            <a:off x="288131" y="5943600"/>
            <a:ext cx="16764000" cy="369331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let your sin and shame stop you from leading your family.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don’t need a perfect father.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need a dad who can lead them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know the Perfect Heavenly Father.  </a:t>
            </a:r>
          </a:p>
        </p:txBody>
      </p:sp>
    </p:spTree>
    <p:extLst>
      <p:ext uri="{BB962C8B-B14F-4D97-AF65-F5344CB8AC3E}">
        <p14:creationId xmlns:p14="http://schemas.microsoft.com/office/powerpoint/2010/main" val="990540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211931" y="152400"/>
            <a:ext cx="17128332" cy="9356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Accept your Responsibility!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B. To </a:t>
            </a:r>
            <a:r>
              <a:rPr lang="en-US" sz="8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5:25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“Husbands,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your wives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even as Christ also loved the church,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gave himself for it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;…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29 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nourish and cherish,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as the Lord the church:” 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 6:4 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fathers, provoke not your children to wrath: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bring them up </a:t>
            </a:r>
            <a:r>
              <a:rPr lang="en-US" sz="6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ektrephō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train, mature)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in the nurture and admonition of the Lord.”</a:t>
            </a:r>
            <a:endParaRPr lang="en-US" sz="8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04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211931" y="152400"/>
            <a:ext cx="1712833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don’t lead and love;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someone else will! </a:t>
            </a:r>
            <a:endParaRPr lang="en-US" sz="1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Fathers leading and loving">
            <a:extLst>
              <a:ext uri="{FF2B5EF4-FFF2-40B4-BE49-F238E27FC236}">
                <a16:creationId xmlns:a16="http://schemas.microsoft.com/office/drawing/2014/main" id="{CF8FF963-E984-4B51-ABDF-E2C27850B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7"/>
          <a:stretch/>
        </p:blipFill>
        <p:spPr bwMode="auto">
          <a:xfrm>
            <a:off x="9431850" y="3826313"/>
            <a:ext cx="7878606" cy="59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eadbeat dads">
            <a:extLst>
              <a:ext uri="{FF2B5EF4-FFF2-40B4-BE49-F238E27FC236}">
                <a16:creationId xmlns:a16="http://schemas.microsoft.com/office/drawing/2014/main" id="{FDD74A28-5A1D-4D6A-9817-C6B662A16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" y="3826312"/>
            <a:ext cx="9403255" cy="59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98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211931" y="152400"/>
            <a:ext cx="17128332" cy="904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KNOW YOUR </a:t>
            </a:r>
            <a:r>
              <a:rPr lang="en-US" sz="8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ENEMY!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(Eph. 6:12)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wrestle not against flesh and blood,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against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principalities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against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powers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against the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rulers of the darkness of this world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against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wickedness in high places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Satan is the master and inventor of “Divide and Conquer.”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07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211931" y="152400"/>
            <a:ext cx="1712833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KNOW YOUR ENEMY!  (Eph. 6:12)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Satan is the master of “Divide and Conquer.”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EF98F7-504E-4254-8E62-D2C0CDB1119A}"/>
              </a:ext>
            </a:extLst>
          </p:cNvPr>
          <p:cNvSpPr/>
          <p:nvPr/>
        </p:nvSpPr>
        <p:spPr>
          <a:xfrm>
            <a:off x="592930" y="2895600"/>
            <a:ext cx="1649951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seeks to </a:t>
            </a:r>
            <a:r>
              <a:rPr lang="en-US" sz="7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Family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(Spiritually, Emotionally, or Physically</a:t>
            </a:r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as to leave them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increasingly isolated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therefore vulnerable to his attacks.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BF727F-9811-4079-B6DD-EA705CEBE073}"/>
              </a:ext>
            </a:extLst>
          </p:cNvPr>
          <p:cNvSpPr/>
          <p:nvPr/>
        </p:nvSpPr>
        <p:spPr>
          <a:xfrm>
            <a:off x="211931" y="7059040"/>
            <a:ext cx="164995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12:25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“every house divided against itself</a:t>
            </a:r>
          </a:p>
          <a:p>
            <a:pPr algn="ctr"/>
            <a:r>
              <a:rPr lang="en-US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not stand!” </a:t>
            </a:r>
            <a:endParaRPr lang="en-US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77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211931" y="304800"/>
            <a:ext cx="17128332" cy="954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i="1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Satan is The master of Divide &amp; Conquer! </a:t>
            </a:r>
          </a:p>
          <a:p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In times of intense warfare: </a:t>
            </a:r>
          </a:p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Sometimes soldiers desert their point man to </a:t>
            </a:r>
          </a:p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find their own way, often resulting in their getting </a:t>
            </a:r>
          </a:p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ambushed &amp; captured by the enemy.  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In much the same way, family members can rebel     </a:t>
            </a:r>
          </a:p>
          <a:p>
            <a:pPr>
              <a:spcBef>
                <a:spcPts val="0"/>
              </a:spcBef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against the leadership of God’s Point Man </a:t>
            </a:r>
          </a:p>
          <a:p>
            <a:pPr>
              <a:spcBef>
                <a:spcPts val="0"/>
              </a:spcBef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and end up a casualty of spiritual warfare. </a:t>
            </a:r>
            <a:endParaRPr lang="en-US" sz="7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EB3BE5-4D46-400C-9A60-77A165701253}"/>
              </a:ext>
            </a:extLst>
          </p:cNvPr>
          <p:cNvSpPr/>
          <p:nvPr/>
        </p:nvSpPr>
        <p:spPr>
          <a:xfrm>
            <a:off x="3640931" y="5486400"/>
            <a:ext cx="80842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(Sgt. Bowe Bergdahl) 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bowe bergdahl">
            <a:extLst>
              <a:ext uri="{FF2B5EF4-FFF2-40B4-BE49-F238E27FC236}">
                <a16:creationId xmlns:a16="http://schemas.microsoft.com/office/drawing/2014/main" id="{E34A6E77-0156-4F71-91E1-2C32C4EB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1279446"/>
            <a:ext cx="94488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owe bergdahl">
            <a:extLst>
              <a:ext uri="{FF2B5EF4-FFF2-40B4-BE49-F238E27FC236}">
                <a16:creationId xmlns:a16="http://schemas.microsoft.com/office/drawing/2014/main" id="{CB7D694A-EFEE-497B-B347-BFCF0EDA7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6" y="1279446"/>
            <a:ext cx="9536908" cy="58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96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211931" y="304800"/>
            <a:ext cx="17128332" cy="9633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Satan: The master of Divide and Conquer! </a:t>
            </a:r>
          </a:p>
          <a:p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In times of intense warfare: </a:t>
            </a:r>
          </a:p>
          <a:p>
            <a:pPr lvl="0"/>
            <a:r>
              <a:rPr lang="en-US" sz="6000" b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Point Men (leaders) go AWOL, </a:t>
            </a:r>
            <a:endParaRPr lang="en-US" sz="6000" b="1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leaving their families vulnerable to attack.</a:t>
            </a:r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r>
              <a:rPr lang="en-US" sz="4400" dirty="0">
                <a:solidFill>
                  <a:schemeClr val="tx1"/>
                </a:solidFill>
              </a:rPr>
              <a:t>Mark 3:27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 man can enter into a strong man's house, and spoil his goods, except he will first bind the strong man,</a:t>
            </a:r>
          </a:p>
          <a:p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then he will spoil </a:t>
            </a:r>
          </a:p>
          <a:p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8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house.”</a:t>
            </a:r>
          </a:p>
          <a:p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See also 2 Tim. 2:4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Strong men bound">
            <a:extLst>
              <a:ext uri="{FF2B5EF4-FFF2-40B4-BE49-F238E27FC236}">
                <a16:creationId xmlns:a16="http://schemas.microsoft.com/office/drawing/2014/main" id="{09B53C2E-FB55-4DAF-A1BE-5D2A4E10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530" y="6235302"/>
            <a:ext cx="4691063" cy="351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2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211931" y="304800"/>
            <a:ext cx="17128332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Satan: The master of Divide and Conquer! </a:t>
            </a:r>
          </a:p>
          <a:p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In times of intense warfare: </a:t>
            </a:r>
          </a:p>
          <a:p>
            <a:pPr lvl="0"/>
            <a:r>
              <a:rPr lang="en-US" sz="6600" b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3) Sometimes the Point Men (Fathers) are    </a:t>
            </a:r>
          </a:p>
          <a:p>
            <a:pPr lvl="0"/>
            <a:r>
              <a:rPr lang="en-US" sz="6600" b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simply </a:t>
            </a:r>
            <a:r>
              <a:rPr lang="en-US" sz="6600" b="1" i="1" u="sng" dirty="0">
                <a:ln w="28575">
                  <a:solidFill>
                    <a:schemeClr val="tx2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careless </a:t>
            </a:r>
            <a:r>
              <a:rPr lang="en-US" sz="6600" b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lead their family “unit” </a:t>
            </a:r>
          </a:p>
          <a:p>
            <a:pPr lvl="0"/>
            <a:r>
              <a:rPr lang="en-US" sz="6600" b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into danger.    </a:t>
            </a:r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Timothy 4:16</a:t>
            </a:r>
          </a:p>
          <a:p>
            <a:pPr lvl="0"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heed unto thyself, and unto the doctrine; for in doing this thou shalt both save thyself, </a:t>
            </a:r>
          </a:p>
          <a:p>
            <a:pPr lvl="0" algn="ctr"/>
            <a:r>
              <a:rPr lang="en-US" sz="9600" b="1" i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them that hear thee.” </a:t>
            </a:r>
            <a:r>
              <a:rPr lang="en-US" sz="96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500" b="1" i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22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211931" y="304800"/>
            <a:ext cx="17128332" cy="975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u="sng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all times</a:t>
            </a:r>
            <a:r>
              <a:rPr lang="en-US" sz="6600" b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point man is the easiest target and will come under the greatest enemy fire!</a:t>
            </a:r>
          </a:p>
          <a:p>
            <a:pPr algn="ctr">
              <a:spcBef>
                <a:spcPts val="1800"/>
              </a:spcBef>
            </a:pPr>
            <a:r>
              <a:rPr lang="en-US" sz="8000" b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Men </a:t>
            </a:r>
            <a:r>
              <a:rPr lang="en-US" sz="8000" b="1" i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(leaders) </a:t>
            </a:r>
            <a:r>
              <a:rPr lang="en-US" sz="8000" b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under attack!</a:t>
            </a:r>
          </a:p>
          <a:p>
            <a:pPr lvl="0" algn="ctr">
              <a:spcBef>
                <a:spcPts val="1800"/>
              </a:spcBef>
            </a:pPr>
            <a:r>
              <a:rPr lang="en-US" sz="7200" b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dangerous source of attack is from those in their own unit who are</a:t>
            </a:r>
          </a:p>
          <a:p>
            <a:pPr lvl="0" algn="ctr"/>
            <a:r>
              <a:rPr lang="en-US" sz="7200" b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(knowingly or unknowingly)</a:t>
            </a:r>
          </a:p>
          <a:p>
            <a:pPr lvl="0" algn="ctr"/>
            <a:r>
              <a:rPr lang="en-US" sz="8800" b="1" i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cooperating with the enemy!</a:t>
            </a:r>
          </a:p>
          <a:p>
            <a:pPr lvl="0" algn="ctr"/>
            <a:r>
              <a:rPr lang="en-US" sz="6600" b="1" dirty="0">
                <a:ln w="28575">
                  <a:solidFill>
                    <a:schemeClr val="tx2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7200" b="1" i="1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2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3D15B-91E0-4FFD-B446-87B6DDFD7548}"/>
              </a:ext>
            </a:extLst>
          </p:cNvPr>
          <p:cNvSpPr txBox="1"/>
          <p:nvPr/>
        </p:nvSpPr>
        <p:spPr>
          <a:xfrm>
            <a:off x="221388" y="142091"/>
            <a:ext cx="168974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forces at work seeking to sabotage the Father and Family.</a:t>
            </a:r>
          </a:p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some not so “friendly” fire include:</a:t>
            </a: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NYC home in the 60’s N.O.W. was conceived.</a:t>
            </a:r>
            <a:r>
              <a:rPr lang="en-US" sz="1100" dirty="0"/>
              <a:t>. </a:t>
            </a:r>
          </a:p>
        </p:txBody>
      </p:sp>
      <p:pic>
        <p:nvPicPr>
          <p:cNvPr id="4100" name="Picture 4" descr="Image result for National Organization for Women">
            <a:extLst>
              <a:ext uri="{FF2B5EF4-FFF2-40B4-BE49-F238E27FC236}">
                <a16:creationId xmlns:a16="http://schemas.microsoft.com/office/drawing/2014/main" id="{42A22BB7-1AF9-42AD-8330-E4A2B7F54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31" y="5667710"/>
            <a:ext cx="9127332" cy="39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achine generated alternative text: ">
            <a:extLst>
              <a:ext uri="{FF2B5EF4-FFF2-40B4-BE49-F238E27FC236}">
                <a16:creationId xmlns:a16="http://schemas.microsoft.com/office/drawing/2014/main" id="{6E1F635C-F52C-4CAD-9E88-8BFE0CCD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2" y="5773693"/>
            <a:ext cx="4960959" cy="39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FB1118-78F7-4446-B7B2-DFBFFBF2628D}"/>
              </a:ext>
            </a:extLst>
          </p:cNvPr>
          <p:cNvSpPr/>
          <p:nvPr/>
        </p:nvSpPr>
        <p:spPr>
          <a:xfrm>
            <a:off x="221388" y="4910889"/>
            <a:ext cx="164512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Kate Millett, 1</a:t>
            </a:r>
            <a:r>
              <a:rPr lang="en-US" altLang="en-US" sz="4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Chairwoman of NOW, Author “Sexual Politics”</a:t>
            </a:r>
          </a:p>
        </p:txBody>
      </p:sp>
    </p:spTree>
    <p:extLst>
      <p:ext uri="{BB962C8B-B14F-4D97-AF65-F5344CB8AC3E}">
        <p14:creationId xmlns:p14="http://schemas.microsoft.com/office/powerpoint/2010/main" val="3618177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105965" y="-30480"/>
            <a:ext cx="171283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most epic books or movies portray a battle between the forces of good and evil.   </a:t>
            </a:r>
          </a:p>
          <a:p>
            <a:pPr algn="ctr"/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 result for Randy Alcorn Edge of Eternity">
            <a:extLst>
              <a:ext uri="{FF2B5EF4-FFF2-40B4-BE49-F238E27FC236}">
                <a16:creationId xmlns:a16="http://schemas.microsoft.com/office/drawing/2014/main" id="{E61080F4-5E0F-46FE-8441-97675EB46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6195"/>
          <a:stretch/>
        </p:blipFill>
        <p:spPr bwMode="auto">
          <a:xfrm>
            <a:off x="11641931" y="1981654"/>
            <a:ext cx="5698332" cy="76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ord of the Rings">
            <a:extLst>
              <a:ext uri="{FF2B5EF4-FFF2-40B4-BE49-F238E27FC236}">
                <a16:creationId xmlns:a16="http://schemas.microsoft.com/office/drawing/2014/main" id="{5DEA8DC4-94DC-415C-83F3-4BF8ED1F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4" y="2362200"/>
            <a:ext cx="11233297" cy="74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C2A4E9-A500-4E4C-8716-D59661832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65" y="1981655"/>
            <a:ext cx="17234298" cy="77436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FD3DFE-291E-4456-AF66-D7069F4CC96D}"/>
              </a:ext>
            </a:extLst>
          </p:cNvPr>
          <p:cNvSpPr/>
          <p:nvPr/>
        </p:nvSpPr>
        <p:spPr>
          <a:xfrm>
            <a:off x="135731" y="427970"/>
            <a:ext cx="171450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meetings included the following “catechism”:   </a:t>
            </a:r>
          </a:p>
          <a:p>
            <a:pPr algn="ctr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“Why are we here today?”</a:t>
            </a:r>
          </a:p>
          <a:p>
            <a:pPr algn="ctr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make revolution!”</a:t>
            </a:r>
            <a:endParaRPr lang="en-US" alt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kind of revolution?”</a:t>
            </a:r>
          </a:p>
          <a:p>
            <a:pPr algn="ctr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Cultural Revolution!” </a:t>
            </a:r>
          </a:p>
          <a:p>
            <a:pPr algn="ctr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how do we make Cultural Revolution?”</a:t>
            </a:r>
          </a:p>
          <a:p>
            <a:pPr algn="ctr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 destroying the American family!”</a:t>
            </a:r>
          </a:p>
          <a:p>
            <a:pPr algn="ctr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“How do we destroy the family?” </a:t>
            </a:r>
          </a:p>
          <a:p>
            <a:pPr algn="ctr"/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 destroying the American Patriarch!” (Father)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0CB57-15E2-45BF-A079-7D6EB6328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" y="1524000"/>
            <a:ext cx="3448943" cy="27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38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FD3DFE-291E-4456-AF66-D7069F4CC96D}"/>
              </a:ext>
            </a:extLst>
          </p:cNvPr>
          <p:cNvSpPr/>
          <p:nvPr/>
        </p:nvSpPr>
        <p:spPr>
          <a:xfrm>
            <a:off x="364331" y="457200"/>
            <a:ext cx="168402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how do we destroy the American Patriarch?”</a:t>
            </a:r>
          </a:p>
          <a:p>
            <a:r>
              <a:rPr lang="en-US" alt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6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 taking away his power!”</a:t>
            </a:r>
          </a:p>
          <a:p>
            <a:r>
              <a:rPr lang="en-US" alt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“How do we do that?”</a:t>
            </a:r>
          </a:p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6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 destroying monogamy!” </a:t>
            </a: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shouted.</a:t>
            </a:r>
          </a:p>
          <a:p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“How can we destroy monogamy?”</a:t>
            </a:r>
            <a:endParaRPr lang="en-US" alt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promoting promiscuity, eroticism, prostitution</a:t>
            </a:r>
          </a:p>
          <a:p>
            <a:r>
              <a:rPr lang="en-US" alt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homosexuality!”   </a:t>
            </a: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resounded.</a:t>
            </a:r>
          </a:p>
        </p:txBody>
      </p:sp>
      <p:pic>
        <p:nvPicPr>
          <p:cNvPr id="6" name="Picture 6" descr="Machine generated alternative text: ">
            <a:extLst>
              <a:ext uri="{FF2B5EF4-FFF2-40B4-BE49-F238E27FC236}">
                <a16:creationId xmlns:a16="http://schemas.microsoft.com/office/drawing/2014/main" id="{1B5507FA-3E23-4033-A46C-52671EDA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330" y="6571936"/>
            <a:ext cx="4043363" cy="318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303A91-AA66-49D0-A491-A3B7A016D33A}"/>
              </a:ext>
            </a:extLst>
          </p:cNvPr>
          <p:cNvSpPr/>
          <p:nvPr/>
        </p:nvSpPr>
        <p:spPr>
          <a:xfrm>
            <a:off x="300158" y="8162768"/>
            <a:ext cx="13018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/>
              <a:t> </a:t>
            </a:r>
            <a:r>
              <a:rPr lang="en-US" altLang="en-US" sz="2000" b="1" dirty="0">
                <a:solidFill>
                  <a:schemeClr val="tx1"/>
                </a:solidFill>
              </a:rPr>
              <a:t>Source:  </a:t>
            </a:r>
            <a:r>
              <a:rPr lang="en-US" altLang="en-US" sz="3200" b="1" dirty="0">
                <a:solidFill>
                  <a:schemeClr val="tx1"/>
                </a:solidFill>
              </a:rPr>
              <a:t>Marxist Feminism’s Ruined Lives.  Mallory Millet (sister of Kate Millet) /www.frontpagemag.com/2014/mallorymillett/marxist-feminisms-ruined-lives/</a:t>
            </a:r>
          </a:p>
        </p:txBody>
      </p:sp>
    </p:spTree>
    <p:extLst>
      <p:ext uri="{BB962C8B-B14F-4D97-AF65-F5344CB8AC3E}">
        <p14:creationId xmlns:p14="http://schemas.microsoft.com/office/powerpoint/2010/main" val="2060102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5D95E9-E6F6-4BE0-A6FF-CE439DC259BA}"/>
              </a:ext>
            </a:extLst>
          </p:cNvPr>
          <p:cNvSpPr txBox="1"/>
          <p:nvPr/>
        </p:nvSpPr>
        <p:spPr>
          <a:xfrm>
            <a:off x="211931" y="533400"/>
            <a:ext cx="17068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types of societal attacks on manhood has caused most men to withdraw into confusion and/or cowardness,</a:t>
            </a:r>
          </a:p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devastating results!</a:t>
            </a:r>
          </a:p>
        </p:txBody>
      </p:sp>
    </p:spTree>
    <p:extLst>
      <p:ext uri="{BB962C8B-B14F-4D97-AF65-F5344CB8AC3E}">
        <p14:creationId xmlns:p14="http://schemas.microsoft.com/office/powerpoint/2010/main" val="102061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BA542CA-7C9E-43CF-B966-1FCCA9AD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" y="1667334"/>
            <a:ext cx="16611600" cy="78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39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60C43AD8-671D-4851-8391-6C94AF921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7340264" cy="1631667"/>
          </a:xfrm>
          <a:prstGeom prst="rect">
            <a:avLst/>
          </a:prstGeom>
          <a:solidFill>
            <a:srgbClr val="66FF66"/>
          </a:solidFill>
          <a:ln w="539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500" dirty="0">
                <a:latin typeface="Brush Script MT" panose="03060802040406070304" pitchFamily="66" charset="0"/>
              </a:rPr>
              <a:t>In 1</a:t>
            </a:r>
            <a:r>
              <a:rPr lang="en-US" altLang="en-US" sz="11500" baseline="30000" dirty="0">
                <a:latin typeface="Brush Script MT" panose="03060802040406070304" pitchFamily="66" charset="0"/>
              </a:rPr>
              <a:t>st</a:t>
            </a:r>
            <a:r>
              <a:rPr lang="en-US" altLang="en-US" sz="11500" dirty="0">
                <a:latin typeface="Brush Script MT" panose="03060802040406070304" pitchFamily="66" charset="0"/>
              </a:rPr>
              <a:t>. Marriage x Sexual Partners</a:t>
            </a:r>
          </a:p>
        </p:txBody>
      </p:sp>
    </p:spTree>
    <p:extLst>
      <p:ext uri="{BB962C8B-B14F-4D97-AF65-F5344CB8AC3E}">
        <p14:creationId xmlns:p14="http://schemas.microsoft.com/office/powerpoint/2010/main" val="49203512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chine generated alternative text: Men Aged 35-54 Currently Married in the U.S. 19532O1Ot&#10;Source Statistical Abstracts of the United States. U.S. Census Bureau, Current PopuLation Reports&#10;1953 1960 1970 1980 1991 2000 2010&#10;55 -&#10;g) r-  .- c o r-  co in r-  .- co to r- at.- co in r- at,- co in r- at&#10;g) I g) ) V V V V V t- r- r- r- co co co co co at at at at o O O o O o&#10;G at at G G G G at at r- G at at G O G G G at G at G at G O O O O O&#10;n n n n n&#10;Year&#10;—.—35-44 —.—35-39 40-44 -.-45-54&#10;Daa for yeas 1973, 1990. ar 2001 sre ncc s’aIe.&#10;—Cacuallcrg ewough 1972 IncluSe maIes 14 yeas td 0)051. CaWm torn 1971 mJ0e males 10 an 04051.">
            <a:extLst>
              <a:ext uri="{FF2B5EF4-FFF2-40B4-BE49-F238E27FC236}">
                <a16:creationId xmlns:a16="http://schemas.microsoft.com/office/drawing/2014/main" id="{5F7AD893-4856-4631-B3E0-E4BF2641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402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22863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statistics on fatherless homes">
            <a:extLst>
              <a:ext uri="{FF2B5EF4-FFF2-40B4-BE49-F238E27FC236}">
                <a16:creationId xmlns:a16="http://schemas.microsoft.com/office/drawing/2014/main" id="{65E2AC97-E54A-44A5-8B66-56876FA56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" y="0"/>
            <a:ext cx="16687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17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tatistics on fatherless homes">
            <a:extLst>
              <a:ext uri="{FF2B5EF4-FFF2-40B4-BE49-F238E27FC236}">
                <a16:creationId xmlns:a16="http://schemas.microsoft.com/office/drawing/2014/main" id="{5270EA71-9479-4316-A633-F033C38B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" y="260680"/>
            <a:ext cx="16992600" cy="93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620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statistics on fatherless homes">
            <a:extLst>
              <a:ext uri="{FF2B5EF4-FFF2-40B4-BE49-F238E27FC236}">
                <a16:creationId xmlns:a16="http://schemas.microsoft.com/office/drawing/2014/main" id="{C7673480-F84C-4010-8F30-B3E75274F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40263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2916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0567C3D5-8642-4710-AE58-A61C1652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2" y="102311"/>
            <a:ext cx="16973549" cy="95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pro abortion rally">
            <a:extLst>
              <a:ext uri="{FF2B5EF4-FFF2-40B4-BE49-F238E27FC236}">
                <a16:creationId xmlns:a16="http://schemas.microsoft.com/office/drawing/2014/main" id="{43A045F4-CBEB-4E37-8B80-FBE3FA63A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" y="102311"/>
            <a:ext cx="17280799" cy="95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44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0124CBFA-6E32-48A5-AD20-48FF074E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3" y="-313225"/>
            <a:ext cx="17187985" cy="85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0CAEA-96AF-4C31-8EC6-BAA077C8B4F6}"/>
              </a:ext>
            </a:extLst>
          </p:cNvPr>
          <p:cNvSpPr/>
          <p:nvPr/>
        </p:nvSpPr>
        <p:spPr>
          <a:xfrm>
            <a:off x="516731" y="5562600"/>
            <a:ext cx="16306799" cy="37856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God’s “Point man”! </a:t>
            </a:r>
          </a:p>
          <a:p>
            <a:pPr algn="ctr"/>
            <a:r>
              <a:rPr lang="en-US" sz="8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question is where</a:t>
            </a:r>
          </a:p>
          <a:p>
            <a:pPr algn="ctr"/>
            <a:r>
              <a:rPr lang="en-US" sz="8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leading them?</a:t>
            </a:r>
            <a:endParaRPr lang="en-US" sz="9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582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105965" y="152400"/>
            <a:ext cx="17128332" cy="10325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often describes life in terms of a type of spiritual warfare.  (2 Tim. 2:1-10)</a:t>
            </a:r>
          </a:p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Christians, we are in enemy territory </a:t>
            </a:r>
          </a:p>
          <a:p>
            <a:pPr algn="ctr"/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Cor 4:4;  Eph. 2:1-3; 6:10-18; James 4:4; 1 Jn 2:15,16; 5:19; Phil 2:15)</a:t>
            </a:r>
          </a:p>
          <a:p>
            <a:pPr algn="ctr">
              <a:spcBef>
                <a:spcPts val="1800"/>
              </a:spcBef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mission for our King and Commander in Chief.  </a:t>
            </a:r>
          </a:p>
          <a:p>
            <a:pPr algn="ctr"/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(Col. 1:13; Phil. 2:13-16; 1 Peter 2:9) </a:t>
            </a:r>
          </a:p>
          <a:p>
            <a:pPr algn="ctr"/>
            <a:r>
              <a:rPr lang="en-US" sz="8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Most are “unaware” of the battle</a:t>
            </a:r>
          </a:p>
          <a:p>
            <a:pPr algn="ctr"/>
            <a:r>
              <a:rPr lang="en-US" sz="8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therefore unprepared!</a:t>
            </a:r>
          </a:p>
          <a:p>
            <a:pPr algn="ctr"/>
            <a:r>
              <a:rPr lang="en-US" sz="8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none are </a:t>
            </a:r>
            <a:r>
              <a:rPr lang="en-US" sz="8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unaffected</a:t>
            </a:r>
            <a:r>
              <a:rPr lang="en-US" sz="8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76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3599F-91E4-4070-B724-35D62F36D880}"/>
              </a:ext>
            </a:extLst>
          </p:cNvPr>
          <p:cNvSpPr/>
          <p:nvPr/>
        </p:nvSpPr>
        <p:spPr>
          <a:xfrm>
            <a:off x="211931" y="381000"/>
            <a:ext cx="16840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Conclusion: In June 1942, General Douglas MacArthur was named the “National Father of the Year”.  </a:t>
            </a:r>
            <a:endParaRPr lang="en-US" sz="5400" b="1" kern="0" dirty="0">
              <a:latin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father's prayer">
            <a:hlinkClick r:id="rId3"/>
            <a:extLst>
              <a:ext uri="{FF2B5EF4-FFF2-40B4-BE49-F238E27FC236}">
                <a16:creationId xmlns:a16="http://schemas.microsoft.com/office/drawing/2014/main" id="{D0066ADE-9219-4D34-9466-0656531309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131" y="4191000"/>
            <a:ext cx="4860132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66E32E-3585-4A4F-834E-EEF74619AB54}"/>
              </a:ext>
            </a:extLst>
          </p:cNvPr>
          <p:cNvSpPr/>
          <p:nvPr/>
        </p:nvSpPr>
        <p:spPr>
          <a:xfrm>
            <a:off x="288132" y="3969773"/>
            <a:ext cx="14069846" cy="578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“By profession, I am a soldier and take pride in that fact.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I am infinitely prouder to be a father….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While the  hordes of death are mighty, 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battalions of life are mightier still!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It is my hope that my son, when I am gone, 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will remember me, not for the  battle (WW2),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but in the home repeating with him our daily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prayer to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“Our Father who art in heaven…”</a:t>
            </a:r>
          </a:p>
        </p:txBody>
      </p:sp>
    </p:spTree>
    <p:extLst>
      <p:ext uri="{BB962C8B-B14F-4D97-AF65-F5344CB8AC3E}">
        <p14:creationId xmlns:p14="http://schemas.microsoft.com/office/powerpoint/2010/main" val="1121929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63599F-91E4-4070-B724-35D62F36D880}"/>
              </a:ext>
            </a:extLst>
          </p:cNvPr>
          <p:cNvSpPr/>
          <p:nvPr/>
        </p:nvSpPr>
        <p:spPr>
          <a:xfrm>
            <a:off x="200517" y="-13138"/>
            <a:ext cx="1684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Here’s a Prayer written by Him. </a:t>
            </a:r>
            <a:endParaRPr lang="en-US" sz="5400" b="1" kern="0" dirty="0">
              <a:latin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50DD56-F3D0-49A8-A6F4-776F7EE87D51}"/>
              </a:ext>
            </a:extLst>
          </p:cNvPr>
          <p:cNvSpPr/>
          <p:nvPr/>
        </p:nvSpPr>
        <p:spPr>
          <a:xfrm>
            <a:off x="211931" y="1066800"/>
            <a:ext cx="17128332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“Build me a son, O Lord, who will be strong enough to know when he is weak, brave enough to face himself when he is afraid,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one who will be proud and unbending in honest defeat,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and humble and gentle in victory.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120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Build me a son whose wishes will not take the place of deeds;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a son who will know Thee —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that to know himself is the foundation stone of knowledge. </a:t>
            </a:r>
          </a:p>
          <a:p>
            <a:pPr marL="0" marR="0" algn="ctr">
              <a:spcBef>
                <a:spcPts val="180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Lead him, I pray, not in the path of ease and comfort,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but under the stress and spur of difficulties and challenge. </a:t>
            </a:r>
          </a:p>
          <a:p>
            <a:pPr marL="0" marR="0" algn="ctr">
              <a:spcBef>
                <a:spcPts val="180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Here let him learn to stand up in the storm;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here let him learn compassion for those who fail …” 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69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50DD56-F3D0-49A8-A6F4-776F7EE87D51}"/>
              </a:ext>
            </a:extLst>
          </p:cNvPr>
          <p:cNvSpPr/>
          <p:nvPr/>
        </p:nvSpPr>
        <p:spPr>
          <a:xfrm>
            <a:off x="211931" y="429428"/>
            <a:ext cx="17128332" cy="929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Build me a son whose heart will be clear, whose goal will be high; a son who will master himself before he seeks to master other men; one who will reach into the future, yet never forget the past.</a:t>
            </a:r>
          </a:p>
          <a:p>
            <a:pPr marL="0" marR="0" algn="ctr">
              <a:spcBef>
                <a:spcPts val="120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after all these things are his, add, I pray, enough of sense of humor, so that he may always be serious,</a:t>
            </a:r>
          </a:p>
          <a:p>
            <a:pPr marL="0" marR="0" algn="ctr">
              <a:spcBef>
                <a:spcPts val="120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yet never take himself too seriously.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Give him humility, so that he may always remember the simplicity of true greatness, the open mind of true wisdom,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and the meekness of true strength.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Then, I, his father, will dare to whisper,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‘I have not lived in vain.'”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father's prayer">
            <a:hlinkClick r:id="rId3"/>
            <a:extLst>
              <a:ext uri="{FF2B5EF4-FFF2-40B4-BE49-F238E27FC236}">
                <a16:creationId xmlns:a16="http://schemas.microsoft.com/office/drawing/2014/main" id="{18488A7D-E8C5-4770-B117-65B6D662FC6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29" y="0"/>
            <a:ext cx="556876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879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263596-46CB-4DAB-BE31-4C98E9EAC236}"/>
              </a:ext>
            </a:extLst>
          </p:cNvPr>
          <p:cNvSpPr txBox="1"/>
          <p:nvPr/>
        </p:nvSpPr>
        <p:spPr>
          <a:xfrm>
            <a:off x="195262" y="32657"/>
            <a:ext cx="13106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Alfred Nobel was a Swedish chemist who invented Dynamite (1867) at the age of 32.  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hoped and wrote that: </a:t>
            </a:r>
          </a:p>
          <a:p>
            <a:pPr algn="ctr"/>
            <a:r>
              <a:rPr 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“My dynamite will lead to peace…”</a:t>
            </a:r>
            <a:endParaRPr lang="en-US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CD047-3CB0-46B6-B979-2F96DE6036CF}"/>
              </a:ext>
            </a:extLst>
          </p:cNvPr>
          <p:cNvSpPr txBox="1"/>
          <p:nvPr/>
        </p:nvSpPr>
        <p:spPr>
          <a:xfrm>
            <a:off x="211931" y="3644920"/>
            <a:ext cx="1684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1888 he picked up a French Newspaper and was shocked to read his own obituary.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referencing his 335 different inventions,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newspaper obituary actually described him as:</a:t>
            </a:r>
          </a:p>
          <a:p>
            <a:pPr algn="ctr"/>
            <a:r>
              <a:rPr lang="en-US" sz="7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“The merchant of death!”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purposed to change his legacy, leaving 94% of his wealth to creating the foundation we know of as the “Nobel Peace Prize”.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2558A-C77A-4C38-9EA8-D35C4342D6D6}"/>
              </a:ext>
            </a:extLst>
          </p:cNvPr>
          <p:cNvSpPr/>
          <p:nvPr/>
        </p:nvSpPr>
        <p:spPr>
          <a:xfrm>
            <a:off x="6307931" y="4343400"/>
            <a:ext cx="9812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 was actually his brother who died) </a:t>
            </a:r>
          </a:p>
        </p:txBody>
      </p:sp>
      <p:pic>
        <p:nvPicPr>
          <p:cNvPr id="9220" name="Picture 4" descr="Image result for Alfred Nobel">
            <a:extLst>
              <a:ext uri="{FF2B5EF4-FFF2-40B4-BE49-F238E27FC236}">
                <a16:creationId xmlns:a16="http://schemas.microsoft.com/office/drawing/2014/main" id="{908437B9-12FB-413F-8C25-2FE4929C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131" y="32657"/>
            <a:ext cx="3717132" cy="383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17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6B3E-C5AD-4FFA-9BDA-5736C6FD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62413"/>
            <a:ext cx="16916399" cy="1219237"/>
          </a:xfrm>
          <a:solidFill>
            <a:schemeClr val="tx1">
              <a:alpha val="44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7200" b="1" dirty="0">
                <a:latin typeface="Georgia" panose="02040502050405020303" pitchFamily="18" charset="0"/>
                <a:ea typeface="ＭＳ Ｐゴシック" charset="0"/>
                <a:sym typeface="Georgia" charset="0"/>
              </a:rPr>
              <a:t>2. Recognize the real Enemy</a:t>
            </a:r>
            <a:endParaRPr lang="en-US" sz="5400" b="1" dirty="0">
              <a:latin typeface="Georgia" panose="02040502050405020303" pitchFamily="18" charset="0"/>
              <a:ea typeface="ＭＳ Ｐゴシック" charset="0"/>
              <a:sym typeface="Georgi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D8DC6-1240-48C5-8FC4-E83DB30461E8}"/>
              </a:ext>
            </a:extLst>
          </p:cNvPr>
          <p:cNvSpPr txBox="1"/>
          <p:nvPr/>
        </p:nvSpPr>
        <p:spPr>
          <a:xfrm>
            <a:off x="0" y="1447800"/>
            <a:ext cx="16916400" cy="1200329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Accept our God-given Responsibility</a:t>
            </a:r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2DBD8-26D7-4D86-849F-D581E502B2E3}"/>
              </a:ext>
            </a:extLst>
          </p:cNvPr>
          <p:cNvSpPr txBox="1"/>
          <p:nvPr/>
        </p:nvSpPr>
        <p:spPr>
          <a:xfrm>
            <a:off x="211931" y="33187"/>
            <a:ext cx="1691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can we “change” our legacy?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302BD7-398C-4BFC-86BC-0EAF6F0A6DC9}"/>
              </a:ext>
            </a:extLst>
          </p:cNvPr>
          <p:cNvSpPr/>
          <p:nvPr/>
        </p:nvSpPr>
        <p:spPr>
          <a:xfrm>
            <a:off x="35784" y="4553634"/>
            <a:ext cx="17092545" cy="3139321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pPr marL="1143000" indent="-1143000">
              <a:buAutoNum type="arabicParenR" startAt="3"/>
            </a:pPr>
            <a:r>
              <a:rPr lang="en-US" sz="6600" b="1" dirty="0">
                <a:latin typeface="Georgia" panose="02040502050405020303" pitchFamily="18" charset="0"/>
              </a:rPr>
              <a:t>Get equipped by cultivating the </a:t>
            </a:r>
          </a:p>
          <a:p>
            <a:r>
              <a:rPr lang="en-US" sz="6600" b="1" dirty="0">
                <a:latin typeface="Georgia" panose="02040502050405020303" pitchFamily="18" charset="0"/>
              </a:rPr>
              <a:t>     qualities necessary to safely and </a:t>
            </a:r>
          </a:p>
          <a:p>
            <a:r>
              <a:rPr lang="en-US" sz="6600" b="1" dirty="0">
                <a:latin typeface="Georgia" panose="02040502050405020303" pitchFamily="18" charset="0"/>
              </a:rPr>
              <a:t>     successfully lead your family. </a:t>
            </a:r>
          </a:p>
        </p:txBody>
      </p:sp>
    </p:spTree>
    <p:extLst>
      <p:ext uri="{BB962C8B-B14F-4D97-AF65-F5344CB8AC3E}">
        <p14:creationId xmlns:p14="http://schemas.microsoft.com/office/powerpoint/2010/main" val="2478667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0124CBFA-6E32-48A5-AD20-48FF074E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3" y="-313225"/>
            <a:ext cx="17187985" cy="85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ED8C0-FC7A-40DA-874F-8A7A92445FA6}"/>
              </a:ext>
            </a:extLst>
          </p:cNvPr>
          <p:cNvSpPr txBox="1"/>
          <p:nvPr/>
        </p:nvSpPr>
        <p:spPr>
          <a:xfrm>
            <a:off x="175770" y="5013841"/>
            <a:ext cx="7558630" cy="37856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</a:t>
            </a:r>
          </a:p>
          <a:p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O:</a:t>
            </a:r>
          </a:p>
          <a:p>
            <a:r>
              <a:rPr lang="en-US"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N: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0CAEA-96AF-4C31-8EC6-BAA077C8B4F6}"/>
              </a:ext>
            </a:extLst>
          </p:cNvPr>
          <p:cNvSpPr/>
          <p:nvPr/>
        </p:nvSpPr>
        <p:spPr>
          <a:xfrm>
            <a:off x="6372613" y="8430161"/>
            <a:ext cx="4463210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T:            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49A48-DDE4-462C-8E0B-46B6A830B7A7}"/>
              </a:ext>
            </a:extLst>
          </p:cNvPr>
          <p:cNvSpPr txBox="1"/>
          <p:nvPr/>
        </p:nvSpPr>
        <p:spPr>
          <a:xfrm>
            <a:off x="9605863" y="5386513"/>
            <a:ext cx="7293868" cy="31393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M:</a:t>
            </a:r>
          </a:p>
          <a:p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</a:t>
            </a:r>
          </a:p>
          <a:p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N:</a:t>
            </a:r>
          </a:p>
        </p:txBody>
      </p:sp>
    </p:spTree>
    <p:extLst>
      <p:ext uri="{BB962C8B-B14F-4D97-AF65-F5344CB8AC3E}">
        <p14:creationId xmlns:p14="http://schemas.microsoft.com/office/powerpoint/2010/main" val="26427711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211931" y="152400"/>
            <a:ext cx="17128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first time the word “Command” is found in the Bible is in Gen 18:19 where God says of Abraham: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(which means the “Father of a multitude”.) 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"For I know him,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he will command his children and his household after him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shall keep the way of the LORD …; </a:t>
            </a:r>
          </a:p>
        </p:txBody>
      </p:sp>
      <p:pic>
        <p:nvPicPr>
          <p:cNvPr id="4098" name="Picture 2" descr="Image result for abraham and god">
            <a:extLst>
              <a:ext uri="{FF2B5EF4-FFF2-40B4-BE49-F238E27FC236}">
                <a16:creationId xmlns:a16="http://schemas.microsoft.com/office/drawing/2014/main" id="{32AA90AE-3006-4C8D-9A2E-E451A1E7A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5" y="5360486"/>
            <a:ext cx="5901486" cy="441706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8E4369-FDE3-4CB4-A5E2-7ADD00099A37}"/>
              </a:ext>
            </a:extLst>
          </p:cNvPr>
          <p:cNvSpPr/>
          <p:nvPr/>
        </p:nvSpPr>
        <p:spPr>
          <a:xfrm>
            <a:off x="5749991" y="5683501"/>
            <a:ext cx="1140011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 LORD may bring upon Abraham that which he hath spoken”</a:t>
            </a:r>
          </a:p>
          <a:p>
            <a:pPr algn="ctr"/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(aka: Bless Him</a:t>
            </a:r>
          </a:p>
          <a:p>
            <a:pPr algn="ctr"/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his descendants) </a:t>
            </a:r>
          </a:p>
        </p:txBody>
      </p:sp>
    </p:spTree>
    <p:extLst>
      <p:ext uri="{BB962C8B-B14F-4D97-AF65-F5344CB8AC3E}">
        <p14:creationId xmlns:p14="http://schemas.microsoft.com/office/powerpoint/2010/main" val="1233429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211931" y="152400"/>
            <a:ext cx="17128332" cy="3323987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has commissioned the Father to act as the “Point Man” in this spiritual battle, </a:t>
            </a:r>
          </a:p>
          <a:p>
            <a:pPr algn="ctr"/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responsibility to safely lead his family. 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A7E577A7-10F0-44E5-A029-071C2FB9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04" y="3219897"/>
            <a:ext cx="13089854" cy="63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n Dicianni paintings">
            <a:extLst>
              <a:ext uri="{FF2B5EF4-FFF2-40B4-BE49-F238E27FC236}">
                <a16:creationId xmlns:a16="http://schemas.microsoft.com/office/drawing/2014/main" id="{F85A3542-A916-4476-AD0F-A4C38D7B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97"/>
            <a:ext cx="7755732" cy="97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5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5F3D-4FD1-4B4C-9A20-C0102AAA2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1" y="381000"/>
            <a:ext cx="16840200" cy="5567375"/>
          </a:xfrm>
        </p:spPr>
        <p:txBody>
          <a:bodyPr/>
          <a:lstStyle/>
          <a:p>
            <a:pPr marL="8467" indent="0" algn="ctr">
              <a:buNone/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Point Man is a military term describing the soldier who’s responsible for leading his unit through hostile or unsecured territory. </a:t>
            </a:r>
          </a:p>
        </p:txBody>
      </p:sp>
      <p:pic>
        <p:nvPicPr>
          <p:cNvPr id="9" name="Picture 2" descr="Image result for what is a point man in the military">
            <a:extLst>
              <a:ext uri="{FF2B5EF4-FFF2-40B4-BE49-F238E27FC236}">
                <a16:creationId xmlns:a16="http://schemas.microsoft.com/office/drawing/2014/main" id="{4C3AD614-098D-4082-A201-08E3237B4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18749" r="30064" b="16514"/>
          <a:stretch/>
        </p:blipFill>
        <p:spPr bwMode="auto">
          <a:xfrm>
            <a:off x="-1" y="5948375"/>
            <a:ext cx="5088731" cy="38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Military Point man">
            <a:extLst>
              <a:ext uri="{FF2B5EF4-FFF2-40B4-BE49-F238E27FC236}">
                <a16:creationId xmlns:a16="http://schemas.microsoft.com/office/drawing/2014/main" id="{8B1DED16-EAB8-450C-AD12-6FFE0A93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31" y="5966961"/>
            <a:ext cx="5638800" cy="37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ilitary Point man">
            <a:extLst>
              <a:ext uri="{FF2B5EF4-FFF2-40B4-BE49-F238E27FC236}">
                <a16:creationId xmlns:a16="http://schemas.microsoft.com/office/drawing/2014/main" id="{D0FCF180-811A-4C46-9BCE-27C525F63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37200" r="3367"/>
          <a:stretch/>
        </p:blipFill>
        <p:spPr bwMode="auto">
          <a:xfrm>
            <a:off x="12099131" y="5948704"/>
            <a:ext cx="5226640" cy="383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640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0" y="152400"/>
            <a:ext cx="17340263" cy="954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danger is far more significant than safely navigating the jungles or deserts of a distant country.  </a:t>
            </a:r>
          </a:p>
          <a:p>
            <a:pPr algn="ctr">
              <a:spcBef>
                <a:spcPts val="1200"/>
              </a:spcBef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face an enemy that is infinitely more dangerous</a:t>
            </a:r>
          </a:p>
          <a:p>
            <a:pPr algn="ctr"/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our success or failure has</a:t>
            </a:r>
          </a:p>
          <a:p>
            <a:pPr algn="ctr"/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eternal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implications.</a:t>
            </a:r>
          </a:p>
          <a:p>
            <a:pPr algn="ctr"/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we succeed in our God given mission to safely lead our family “units” safely through this hostile world?</a:t>
            </a:r>
          </a:p>
        </p:txBody>
      </p:sp>
    </p:spTree>
    <p:extLst>
      <p:ext uri="{BB962C8B-B14F-4D97-AF65-F5344CB8AC3E}">
        <p14:creationId xmlns:p14="http://schemas.microsoft.com/office/powerpoint/2010/main" val="3257885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211931" y="152400"/>
            <a:ext cx="17128332" cy="10341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Accept your Responsibility!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A. To </a:t>
            </a:r>
            <a:r>
              <a:rPr lang="en-US" sz="96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 5:23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husband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head of the wife, even as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Christ is the head of the church, and he is the savior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sōtēr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protector, deliver)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body…”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2:11-12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exhorted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comforted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charged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every one of you, as a father doth his children,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That ye would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 worthy of God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who hath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called you unto his kingdom and glory.”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26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D444E4E3-A402-4718-8316-E3B30C2C6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" y="1129937"/>
            <a:ext cx="6341985" cy="862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313DF7-C86C-4185-B2B7-A73386F1B61D}"/>
              </a:ext>
            </a:extLst>
          </p:cNvPr>
          <p:cNvSpPr/>
          <p:nvPr/>
        </p:nvSpPr>
        <p:spPr>
          <a:xfrm>
            <a:off x="-12315" y="152400"/>
            <a:ext cx="16992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1C1E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“While unpopular these days this is still Gods order”</a:t>
            </a:r>
          </a:p>
          <a:p>
            <a:pPr algn="ctr"/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DDCE9A-8193-4710-B532-F279282427A5}"/>
              </a:ext>
            </a:extLst>
          </p:cNvPr>
          <p:cNvSpPr/>
          <p:nvPr/>
        </p:nvSpPr>
        <p:spPr>
          <a:xfrm>
            <a:off x="6394984" y="3840998"/>
            <a:ext cx="998368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11:3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would have you know that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head of every man is Christ;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head of the woman is the man;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 head of Christ is God.”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FF2FF-F77E-46BF-BEAE-505990A64F2F}"/>
              </a:ext>
            </a:extLst>
          </p:cNvPr>
          <p:cNvSpPr/>
          <p:nvPr/>
        </p:nvSpPr>
        <p:spPr>
          <a:xfrm>
            <a:off x="6655940" y="7315200"/>
            <a:ext cx="95924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Eph 6:1,2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“Children, obey your parents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in the Lord: for this is right.  </a:t>
            </a:r>
          </a:p>
          <a:p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Honor thy father and mother…”</a:t>
            </a:r>
            <a:b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562A5-ABD3-4062-A629-FDBC1473C14B}"/>
              </a:ext>
            </a:extLst>
          </p:cNvPr>
          <p:cNvSpPr txBox="1"/>
          <p:nvPr/>
        </p:nvSpPr>
        <p:spPr>
          <a:xfrm>
            <a:off x="6536531" y="1295400"/>
            <a:ext cx="103646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The Replies to this face book post were alarming, 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</a:rPr>
              <a:t>from both men and women.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lebratingFathers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rentine-Appointed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HonorFathers</Template>
  <TotalTime>830</TotalTime>
  <Pages>0</Pages>
  <Words>1756</Words>
  <Characters>0</Characters>
  <Application>Microsoft Office PowerPoint</Application>
  <PresentationFormat>Custom</PresentationFormat>
  <Lines>0</Lines>
  <Paragraphs>186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Brush Script MT</vt:lpstr>
      <vt:lpstr>Georgia</vt:lpstr>
      <vt:lpstr>Lucida Grande</vt:lpstr>
      <vt:lpstr>Times New Roman</vt:lpstr>
      <vt:lpstr>Wingdings</vt:lpstr>
      <vt:lpstr>CelebratingFathers</vt:lpstr>
      <vt:lpstr>Florentine-Appointed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Recognize the real Enemy</vt:lpstr>
      <vt:lpstr>PowerPoint Presentation</vt:lpstr>
    </vt:vector>
  </TitlesOfParts>
  <Company>MS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Keith Peters</dc:creator>
  <cp:keywords/>
  <dc:description/>
  <cp:lastModifiedBy>Keith Peters</cp:lastModifiedBy>
  <cp:revision>37</cp:revision>
  <dcterms:created xsi:type="dcterms:W3CDTF">2019-06-06T14:05:23Z</dcterms:created>
  <dcterms:modified xsi:type="dcterms:W3CDTF">2019-06-13T20:51:46Z</dcterms:modified>
</cp:coreProperties>
</file>