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  <p:sldMasterId id="2147483675" r:id="rId3"/>
  </p:sldMasterIdLst>
  <p:notesMasterIdLst>
    <p:notesMasterId r:id="rId28"/>
  </p:notesMasterIdLst>
  <p:sldIdLst>
    <p:sldId id="277" r:id="rId4"/>
    <p:sldId id="283" r:id="rId5"/>
    <p:sldId id="289" r:id="rId6"/>
    <p:sldId id="301" r:id="rId7"/>
    <p:sldId id="302" r:id="rId8"/>
    <p:sldId id="305" r:id="rId9"/>
    <p:sldId id="303" r:id="rId10"/>
    <p:sldId id="307" r:id="rId11"/>
    <p:sldId id="309" r:id="rId12"/>
    <p:sldId id="308" r:id="rId13"/>
    <p:sldId id="285" r:id="rId14"/>
    <p:sldId id="292" r:id="rId15"/>
    <p:sldId id="293" r:id="rId16"/>
    <p:sldId id="291" r:id="rId17"/>
    <p:sldId id="310" r:id="rId18"/>
    <p:sldId id="281" r:id="rId19"/>
    <p:sldId id="313" r:id="rId20"/>
    <p:sldId id="294" r:id="rId21"/>
    <p:sldId id="306" r:id="rId22"/>
    <p:sldId id="311" r:id="rId23"/>
    <p:sldId id="312" r:id="rId24"/>
    <p:sldId id="314" r:id="rId25"/>
    <p:sldId id="316" r:id="rId26"/>
    <p:sldId id="315" r:id="rId27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0250E"/>
    <a:srgbClr val="FF0066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80656-1F23-4082-BAB4-FE0AEFD0FC62}" v="280" dt="2019-06-21T13:41:55.853"/>
    <p1510:client id="{6B21C597-A6A5-436B-B88D-8152FEDDFD70}" v="1451" dt="2019-06-20T21:03:11.095"/>
    <p1510:client id="{9E8133C3-0F30-40D8-9324-900CDCC7CECB}" v="432" dt="2019-06-21T14:58:48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59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DADEF-7F8D-4084-9439-93D33420623E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B83F-B654-411B-9828-9B09C162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9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 found none.”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2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8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130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56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2276476"/>
            <a:ext cx="4330832" cy="64357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6476"/>
            <a:ext cx="12789291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57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67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050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348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31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8139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791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779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134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94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37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105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924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671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0507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348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312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8139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791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779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52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1349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373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10522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924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76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34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98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95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65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3317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44750D8-3C84-4F72-ACBA-E60CAEC3A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8677" y="7010400"/>
            <a:ext cx="160532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2856A72-E5E7-4136-8F93-9B3EB03BF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ECC1AC7-8D4F-4C9E-8061-13CAD064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2856A72-E5E7-4136-8F93-9B3EB03BF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ECC1AC7-8D4F-4C9E-8061-13CAD064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commissioned the Father to act as the “Point Man” in the spiritual battle for the hearts and souls of his family “unit”.  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A7E577A7-10F0-44E5-A029-071C2FB9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04" y="3219897"/>
            <a:ext cx="13089854" cy="63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64EB6-1208-4382-B1AA-07F08FE68EBD}"/>
              </a:ext>
            </a:extLst>
          </p:cNvPr>
          <p:cNvSpPr txBox="1"/>
          <p:nvPr/>
        </p:nvSpPr>
        <p:spPr>
          <a:xfrm>
            <a:off x="333807" y="-97231"/>
            <a:ext cx="1697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9F811-0EE0-4270-B3E7-C0D415AA199F}"/>
              </a:ext>
            </a:extLst>
          </p:cNvPr>
          <p:cNvSpPr/>
          <p:nvPr/>
        </p:nvSpPr>
        <p:spPr>
          <a:xfrm>
            <a:off x="1964531" y="-97231"/>
            <a:ext cx="139785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7. Patterned after Jesus</a:t>
            </a:r>
            <a:endParaRPr lang="en-US" sz="8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E6545-DAE2-47B7-8E3F-12811BDD20D6}"/>
              </a:ext>
            </a:extLst>
          </p:cNvPr>
          <p:cNvSpPr/>
          <p:nvPr/>
        </p:nvSpPr>
        <p:spPr>
          <a:xfrm>
            <a:off x="30524" y="1387419"/>
            <a:ext cx="1727921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5:25,28</a:t>
            </a:r>
          </a:p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“Husbands, love your wives,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as Christ also        </a:t>
            </a:r>
          </a:p>
          <a:p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loved the church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ought men to love their wives ….”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F686F-6358-4AC2-8860-DC4A5AD2DD3F}"/>
              </a:ext>
            </a:extLst>
          </p:cNvPr>
          <p:cNvSpPr/>
          <p:nvPr/>
        </p:nvSpPr>
        <p:spPr>
          <a:xfrm>
            <a:off x="7374731" y="3276600"/>
            <a:ext cx="96744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gave himself for it…</a:t>
            </a:r>
          </a:p>
        </p:txBody>
      </p:sp>
      <p:pic>
        <p:nvPicPr>
          <p:cNvPr id="7170" name="Picture 2" descr="Image result for men sacrificing for their family">
            <a:extLst>
              <a:ext uri="{FF2B5EF4-FFF2-40B4-BE49-F238E27FC236}">
                <a16:creationId xmlns:a16="http://schemas.microsoft.com/office/drawing/2014/main" id="{31AF4D0C-743D-4876-9FA0-912BB1570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6"/>
          <a:stretch/>
        </p:blipFill>
        <p:spPr bwMode="auto">
          <a:xfrm>
            <a:off x="0" y="2238282"/>
            <a:ext cx="7374730" cy="34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en sacrificing for their family">
            <a:extLst>
              <a:ext uri="{FF2B5EF4-FFF2-40B4-BE49-F238E27FC236}">
                <a16:creationId xmlns:a16="http://schemas.microsoft.com/office/drawing/2014/main" id="{FB820B9C-E416-407A-9A95-EE70F08D7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5"/>
          <a:stretch/>
        </p:blipFill>
        <p:spPr bwMode="auto">
          <a:xfrm>
            <a:off x="30523" y="5715000"/>
            <a:ext cx="7374730" cy="3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25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11931" y="381000"/>
            <a:ext cx="16840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 </a:t>
            </a:r>
            <a:r>
              <a:rPr lang="en-US" sz="8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PERCEPTIVE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Term “Bishop” in the NT is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Episkopē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Epi:  after or over  and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skopos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to inspect or look.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literally means to look out for or to look after!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Image result for Jesus as the watchful shepherd">
            <a:extLst>
              <a:ext uri="{FF2B5EF4-FFF2-40B4-BE49-F238E27FC236}">
                <a16:creationId xmlns:a16="http://schemas.microsoft.com/office/drawing/2014/main" id="{0B02F627-2894-43BA-BF88-01CFE181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877"/>
            <a:ext cx="3812138" cy="517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478A73-0BA9-4D91-BAE5-BC30EE5A804F}"/>
              </a:ext>
            </a:extLst>
          </p:cNvPr>
          <p:cNvSpPr/>
          <p:nvPr/>
        </p:nvSpPr>
        <p:spPr>
          <a:xfrm>
            <a:off x="3812138" y="4343400"/>
            <a:ext cx="138876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That’s the Pastor’s (Shepherd’s) Job!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“feed the flock of God…,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taking the </a:t>
            </a:r>
            <a:r>
              <a:rPr lang="en-US" sz="6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oversight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thereof”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Peter 5:2; Acts 20:28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also the Father’s Job!</a:t>
            </a:r>
          </a:p>
        </p:txBody>
      </p:sp>
    </p:spTree>
    <p:extLst>
      <p:ext uri="{BB962C8B-B14F-4D97-AF65-F5344CB8AC3E}">
        <p14:creationId xmlns:p14="http://schemas.microsoft.com/office/powerpoint/2010/main" val="187470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02086" y="131489"/>
            <a:ext cx="16840200" cy="881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 P:  </a:t>
            </a:r>
            <a:r>
              <a:rPr lang="en-US" sz="8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PERCEPTIVE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What should the point man “look out” for?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arenR"/>
            </a:pP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i="1" u="sng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Danger</a:t>
            </a: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from your surroundings. </a:t>
            </a: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2 Tim. 2:22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48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that they may recover themselves out of </a:t>
            </a:r>
            <a:r>
              <a:rPr lang="en-US" sz="48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 snare of the devil,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who are taken captive by him at his will.”</a:t>
            </a:r>
            <a:endParaRPr lang="en-US" sz="4800" b="1" i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a) Military uses special equipment to  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“Identify Friends or Foes” </a:t>
            </a:r>
            <a:r>
              <a:rPr lang="en-US" sz="6600" b="1" i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(IFF system)</a:t>
            </a:r>
          </a:p>
          <a:p>
            <a:pPr marR="0" lvl="0">
              <a:spcBef>
                <a:spcPts val="180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What if it fails to work? </a:t>
            </a:r>
            <a:endParaRPr lang="en-US" sz="8800" b="1" i="1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Image result for identify friend or foe">
            <a:extLst>
              <a:ext uri="{FF2B5EF4-FFF2-40B4-BE49-F238E27FC236}">
                <a16:creationId xmlns:a16="http://schemas.microsoft.com/office/drawing/2014/main" id="{C57EA04A-8A45-4204-8A54-56758A67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87" y="2368166"/>
            <a:ext cx="8136732" cy="40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137996E1-C100-4D31-8DA5-1041589C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3" y="2401148"/>
            <a:ext cx="8737600" cy="40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F67192-6BC5-4A46-BB2F-1EC2BBB85600}"/>
              </a:ext>
            </a:extLst>
          </p:cNvPr>
          <p:cNvSpPr txBox="1"/>
          <p:nvPr/>
        </p:nvSpPr>
        <p:spPr>
          <a:xfrm>
            <a:off x="9347199" y="7696200"/>
            <a:ext cx="81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we ignore it?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2904F-BCB6-4F78-A2DE-05F81BF2A4AF}"/>
              </a:ext>
            </a:extLst>
          </p:cNvPr>
          <p:cNvSpPr/>
          <p:nvPr/>
        </p:nvSpPr>
        <p:spPr>
          <a:xfrm>
            <a:off x="211931" y="8775978"/>
            <a:ext cx="16425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7:15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“Beware of false prophets which come to you in sheep’s clothing…”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464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0" y="381000"/>
            <a:ext cx="17340263" cy="1047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P:  </a:t>
            </a:r>
            <a:r>
              <a:rPr lang="en-US" sz="8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PERCEPTIVE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What should the point man “look out” for?</a:t>
            </a:r>
            <a:endParaRPr lang="en-US" sz="6600" b="1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2) </a:t>
            </a:r>
            <a:r>
              <a:rPr lang="en-US" sz="6600" b="1" i="1" u="sng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Distractions</a:t>
            </a:r>
            <a:r>
              <a:rPr lang="en-US" sz="54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sz="48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2 Tim. 2:4 </a:t>
            </a:r>
            <a:r>
              <a:rPr lang="en-US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man that </a:t>
            </a:r>
            <a:r>
              <a:rPr lang="en-US" sz="4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warreth</a:t>
            </a:r>
            <a:r>
              <a:rPr lang="en-US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800" b="1" i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entangleth</a:t>
            </a:r>
            <a:r>
              <a:rPr lang="en-US" sz="4800" b="1" i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himself </a:t>
            </a:r>
            <a:r>
              <a:rPr lang="en-US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affairs of this life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may please him who hath chosen him to be a soldier”</a:t>
            </a:r>
          </a:p>
          <a:p>
            <a:pPr marR="0" lvl="0" algn="ctr">
              <a:spcBef>
                <a:spcPts val="180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Mk 4:19  </a:t>
            </a:r>
            <a:r>
              <a:rPr lang="en-US" sz="54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“the cares of this world, and the deceitfulness of riches, and the lusts of other things entering in,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choke </a:t>
            </a:r>
            <a:r>
              <a:rPr lang="en-US" sz="5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sz="5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sympnig’ō</a:t>
            </a:r>
            <a:r>
              <a:rPr lang="en-US" sz="5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: crowd, strangle) </a:t>
            </a:r>
            <a:r>
              <a:rPr lang="en-US" sz="54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the word,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rgbClr val="30250E"/>
                </a:solidFill>
                <a:latin typeface="Times New Roman" panose="02020603050405020304" pitchFamily="18" charset="0"/>
              </a:rPr>
              <a:t>(and the relationship)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and it becometh unfruitful.”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b="1" kern="0" dirty="0"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8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67865" y="381000"/>
            <a:ext cx="17204532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What should the point man “look out” for?</a:t>
            </a:r>
            <a:endParaRPr lang="en-US" sz="6600" b="1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R="0" lvl="0">
              <a:spcBef>
                <a:spcPts val="1200"/>
              </a:spcBef>
              <a:spcAft>
                <a:spcPts val="0"/>
              </a:spcAft>
            </a:pP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3) The condition of your (family) Unit.  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Proverbs 27:23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“Be thou diligent </a:t>
            </a:r>
            <a:r>
              <a:rPr lang="en-US" sz="54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(yada)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 know </a:t>
            </a:r>
            <a:r>
              <a:rPr lang="en-US" sz="54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(yada)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the state of thy flocks, and look well to thy herds.”</a:t>
            </a:r>
          </a:p>
          <a:p>
            <a:pPr marL="114300" marR="0" algn="ctr">
              <a:spcBef>
                <a:spcPts val="180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Heb. 3:12-13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48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Take heed, </a:t>
            </a:r>
            <a:r>
              <a:rPr 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brethren, lest there be in any of you </a:t>
            </a:r>
          </a:p>
          <a:p>
            <a:pPr marL="11430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 evil heart of unbelief, in departing from the living God. </a:t>
            </a:r>
          </a:p>
          <a:p>
            <a:pPr marL="11430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But exhort one another daily…; lest any of you be hardened through the deceitfulness of sin.” </a:t>
            </a:r>
            <a:endParaRPr lang="en-US" sz="5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114300" marR="0">
              <a:spcBef>
                <a:spcPts val="1200"/>
              </a:spcBef>
              <a:spcAft>
                <a:spcPts val="0"/>
              </a:spcAft>
            </a:pPr>
            <a:r>
              <a:rPr lang="en-US" sz="5400" b="1" kern="0" dirty="0">
                <a:solidFill>
                  <a:srgbClr val="3025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Heb. 10:23-24 </a:t>
            </a:r>
            <a:r>
              <a:rPr lang="en-US" sz="5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“Let us consider one another…”</a:t>
            </a:r>
          </a:p>
          <a:p>
            <a:pPr marL="114300" marR="0">
              <a:spcBef>
                <a:spcPts val="120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en-US" sz="54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 all occasionally need a “Family Intervention!”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10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50031" y="104805"/>
            <a:ext cx="16840200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P:  </a:t>
            </a:r>
            <a:r>
              <a:rPr lang="en-US" sz="72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PERCEPTIVE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1200"/>
              </a:spcBef>
              <a:spcAft>
                <a:spcPts val="0"/>
              </a:spcAft>
            </a:pP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3) The condition of your (family) Unit.  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(Strengths, Weaknesses, Abilities &amp; Vulnerabilities) </a:t>
            </a: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1 Peter 3:7  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“Likewise, ye husbands, </a:t>
            </a:r>
            <a:r>
              <a:rPr lang="en-US" sz="60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dwell with them    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60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according to knowledge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60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sz="5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gnosis: understanding)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giving honor… as unto the weaker vessel”</a:t>
            </a:r>
            <a:endParaRPr lang="en-US" sz="6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114300" algn="ctr">
              <a:spcBef>
                <a:spcPts val="180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What happens if you push your unit beyond their ability?</a:t>
            </a:r>
          </a:p>
          <a:p>
            <a:pPr marL="114300" marR="0" algn="ctr">
              <a:spcBef>
                <a:spcPts val="1800"/>
              </a:spcBef>
              <a:spcAft>
                <a:spcPts val="0"/>
              </a:spcAft>
            </a:pPr>
            <a:r>
              <a:rPr lang="en-US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Tim. 6:3 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“Fathers…provoke not your children to wrath..”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endParaRPr lang="en-US" sz="6000" b="1" kern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24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11931" y="381000"/>
            <a:ext cx="16840200" cy="1035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P:  </a:t>
            </a:r>
            <a:r>
              <a:rPr lang="en-US" sz="6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PERCEPTION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atin typeface="Times New Roman" panose="02020603050405020304" pitchFamily="18" charset="0"/>
              </a:rPr>
              <a:t> </a:t>
            </a: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4) Of your </a:t>
            </a:r>
            <a:r>
              <a:rPr lang="en-US" sz="6600" b="1" i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enemy.</a:t>
            </a:r>
            <a:r>
              <a:rPr lang="en-US" sz="66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endParaRPr lang="en-US" sz="5400" b="1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  (An awareness of the tactics used by the enemy.)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kern="0" dirty="0">
                <a:latin typeface="Times New Roman" panose="02020603050405020304" pitchFamily="18" charset="0"/>
              </a:rPr>
              <a:t>   </a:t>
            </a: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1 Peter 5:8</a:t>
            </a:r>
            <a:r>
              <a:rPr lang="en-US" sz="5400" b="1" i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sz="5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sober, be vigilant because your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adversary the devil…seeks whom he can devour…”</a:t>
            </a: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5400" dirty="0">
                <a:latin typeface="Invitation"/>
                <a:ea typeface="Times New Roman" panose="02020603050405020304" pitchFamily="18" charset="0"/>
              </a:rPr>
              <a:t>  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Cor 2:11</a:t>
            </a:r>
            <a:r>
              <a:rPr lang="en-US" sz="5400" dirty="0">
                <a:solidFill>
                  <a:schemeClr val="tx1"/>
                </a:solidFill>
                <a:latin typeface="Invitation"/>
                <a:ea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"Lest Satan should get an advantage of us: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for we are not ignorant of his devices.“</a:t>
            </a: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Rev 12:12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“Woe to the inhabitants of the earth!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devil is come down unto you, having great wrath,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because he knows that he hath but a short time.”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Invitation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8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11931" y="381000"/>
            <a:ext cx="16840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Isaiah 21:6, 11,12; Ezek. 3:17-19; 33:1-9 all speak of God appointing “watchman”.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Ez. 33:7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“So thou, man, I have set thee a watchman;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therefore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thou shalt hear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word at my mouth,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warn them 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 me.”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atin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39F55-3EF8-4A69-BF61-436CC7EF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32" y="5791200"/>
            <a:ext cx="7314520" cy="4096131"/>
          </a:xfrm>
          <a:prstGeom prst="rect">
            <a:avLst/>
          </a:prstGeom>
        </p:spPr>
      </p:pic>
      <p:pic>
        <p:nvPicPr>
          <p:cNvPr id="1028" name="Picture 4" descr="Image result for watchman on the wall">
            <a:extLst>
              <a:ext uri="{FF2B5EF4-FFF2-40B4-BE49-F238E27FC236}">
                <a16:creationId xmlns:a16="http://schemas.microsoft.com/office/drawing/2014/main" id="{1890B998-09CC-4186-8CC1-40AF3864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873314" cy="40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55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11931" y="381000"/>
            <a:ext cx="1684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P:  </a:t>
            </a:r>
            <a:r>
              <a:rPr lang="en-US" sz="72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PERCEPTION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Image result for Bourne Identity">
            <a:extLst>
              <a:ext uri="{FF2B5EF4-FFF2-40B4-BE49-F238E27FC236}">
                <a16:creationId xmlns:a16="http://schemas.microsoft.com/office/drawing/2014/main" id="{8702E138-8CFC-4C7E-B557-85FBCD99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" y="38100"/>
            <a:ext cx="5715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2A0FE-96A1-43EE-B563-B5D4D777CB4C}"/>
              </a:ext>
            </a:extLst>
          </p:cNvPr>
          <p:cNvSpPr/>
          <p:nvPr/>
        </p:nvSpPr>
        <p:spPr>
          <a:xfrm>
            <a:off x="2924871" y="3185899"/>
            <a:ext cx="2800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</a:rPr>
              <a:t>Mat Damon </a:t>
            </a:r>
            <a:r>
              <a:rPr 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44" name="Picture 4" descr="Image result for Bourne Identity">
            <a:extLst>
              <a:ext uri="{FF2B5EF4-FFF2-40B4-BE49-F238E27FC236}">
                <a16:creationId xmlns:a16="http://schemas.microsoft.com/office/drawing/2014/main" id="{EDE2D7B1-D6FC-412E-AF52-E6374170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 bwMode="auto">
          <a:xfrm>
            <a:off x="9651136" y="3610214"/>
            <a:ext cx="747719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E09DF-9FB1-4F5A-BA09-9AEC80DCA136}"/>
              </a:ext>
            </a:extLst>
          </p:cNvPr>
          <p:cNvSpPr txBox="1"/>
          <p:nvPr/>
        </p:nvSpPr>
        <p:spPr>
          <a:xfrm>
            <a:off x="5257800" y="1581329"/>
            <a:ext cx="11108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understand why, </a:t>
            </a:r>
          </a:p>
          <a:p>
            <a:pPr algn="ctr"/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 notice everything!”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E0077-FBE8-4BAC-A20D-760CFC573A70}"/>
              </a:ext>
            </a:extLst>
          </p:cNvPr>
          <p:cNvSpPr txBox="1"/>
          <p:nvPr/>
        </p:nvSpPr>
        <p:spPr>
          <a:xfrm>
            <a:off x="126136" y="6443270"/>
            <a:ext cx="952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 this is a work of fiction,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fact is that Point men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lack perception usually end up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leading their units into an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ambush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846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general boykin">
            <a:extLst>
              <a:ext uri="{FF2B5EF4-FFF2-40B4-BE49-F238E27FC236}">
                <a16:creationId xmlns:a16="http://schemas.microsoft.com/office/drawing/2014/main" id="{138FCB20-2911-4FD6-BF5A-19F63373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/>
          <a:stretch/>
        </p:blipFill>
        <p:spPr bwMode="auto">
          <a:xfrm>
            <a:off x="-1" y="3910081"/>
            <a:ext cx="4783932" cy="57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A3860-4E20-4164-82A1-B9D7465018DA}"/>
              </a:ext>
            </a:extLst>
          </p:cNvPr>
          <p:cNvSpPr/>
          <p:nvPr/>
        </p:nvSpPr>
        <p:spPr>
          <a:xfrm>
            <a:off x="173831" y="110417"/>
            <a:ext cx="16992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General Bill Boykin:  </a:t>
            </a:r>
            <a:r>
              <a:rPr lang="en-US" sz="4000" b="1" dirty="0">
                <a:solidFill>
                  <a:schemeClr val="tx1"/>
                </a:solidFill>
              </a:rPr>
              <a:t>Army Delta Force Commander,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 Undersecretary of Defense for Intelligence for President Bush (2002 to 2007)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Currently Vice President of Family Research Council.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23E08-2F1B-4E87-A9A5-D83BFE95B027}"/>
              </a:ext>
            </a:extLst>
          </p:cNvPr>
          <p:cNvSpPr/>
          <p:nvPr/>
        </p:nvSpPr>
        <p:spPr>
          <a:xfrm>
            <a:off x="300470" y="2050752"/>
            <a:ext cx="1699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“Only </a:t>
            </a:r>
            <a:r>
              <a:rPr lang="en-US" sz="5400" b="1" i="1" u="sng" dirty="0">
                <a:solidFill>
                  <a:srgbClr val="FF0066"/>
                </a:solidFill>
              </a:rPr>
              <a:t>17</a:t>
            </a:r>
            <a:r>
              <a:rPr lang="en-US" sz="5400" b="1" dirty="0">
                <a:solidFill>
                  <a:schemeClr val="tx1"/>
                </a:solidFill>
              </a:rPr>
              <a:t>% of Millennials </a:t>
            </a:r>
            <a:r>
              <a:rPr lang="en-US" sz="3600" b="1" dirty="0">
                <a:solidFill>
                  <a:schemeClr val="tx1"/>
                </a:solidFill>
              </a:rPr>
              <a:t>(1982-2004)</a:t>
            </a:r>
            <a:endParaRPr lang="en-US" sz="5400" b="1" dirty="0">
              <a:solidFill>
                <a:schemeClr val="tx1"/>
              </a:solidFill>
            </a:endParaRP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are eligible for U.S. Military service!”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C5839-9C01-4E00-AEDC-D2CA4ED20444}"/>
              </a:ext>
            </a:extLst>
          </p:cNvPr>
          <p:cNvSpPr/>
          <p:nvPr/>
        </p:nvSpPr>
        <p:spPr>
          <a:xfrm>
            <a:off x="4783931" y="3935481"/>
            <a:ext cx="125563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0000FF"/>
                </a:solidFill>
              </a:rPr>
              <a:t>They can’t meet the standards!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</a:rPr>
              <a:t>(in spite of lowering them!!!)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mean to the defense  readiness of America?</a:t>
            </a:r>
          </a:p>
        </p:txBody>
      </p:sp>
    </p:spTree>
    <p:extLst>
      <p:ext uri="{BB962C8B-B14F-4D97-AF65-F5344CB8AC3E}">
        <p14:creationId xmlns:p14="http://schemas.microsoft.com/office/powerpoint/2010/main" val="229477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3E-C5AD-4FFA-9BDA-5736C6FD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0" y="6925755"/>
            <a:ext cx="16728281" cy="1219237"/>
          </a:xfrm>
        </p:spPr>
        <p:txBody>
          <a:bodyPr/>
          <a:lstStyle/>
          <a:p>
            <a:pPr algn="l">
              <a:defRPr/>
            </a:pPr>
            <a:r>
              <a:rPr lang="en-US" sz="88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3. </a:t>
            </a:r>
            <a:r>
              <a:rPr lang="en-US" sz="80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Get Equipped for the battle  </a:t>
            </a:r>
            <a:br>
              <a:rPr lang="en-US" sz="66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</a:br>
            <a:r>
              <a:rPr lang="en-US" sz="66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          Eph. 6:10-18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D8DC6-1240-48C5-8FC4-E83DB30461E8}"/>
              </a:ext>
            </a:extLst>
          </p:cNvPr>
          <p:cNvSpPr txBox="1"/>
          <p:nvPr/>
        </p:nvSpPr>
        <p:spPr>
          <a:xfrm>
            <a:off x="195261" y="1608608"/>
            <a:ext cx="16916400" cy="1361911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marL="1371600" indent="-1371600">
              <a:buAutoNum type="arabicPeriod"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your Responsibility Eph. 5,6</a:t>
            </a:r>
          </a:p>
          <a:p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2DBD8-26D7-4D86-849F-D581E502B2E3}"/>
              </a:ext>
            </a:extLst>
          </p:cNvPr>
          <p:cNvSpPr txBox="1"/>
          <p:nvPr/>
        </p:nvSpPr>
        <p:spPr>
          <a:xfrm>
            <a:off x="211931" y="33187"/>
            <a:ext cx="169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be an effective “Point Man”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E75C2-1A0C-47A5-B01F-E255354F7E88}"/>
              </a:ext>
            </a:extLst>
          </p:cNvPr>
          <p:cNvSpPr txBox="1"/>
          <p:nvPr/>
        </p:nvSpPr>
        <p:spPr>
          <a:xfrm>
            <a:off x="176212" y="4153525"/>
            <a:ext cx="16916400" cy="144655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 enemy  Eph. 6:12</a:t>
            </a:r>
            <a:r>
              <a:rPr lang="en-US" sz="1000" dirty="0"/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7866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1" y="2209800"/>
            <a:ext cx="7687034" cy="38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2089AC-6817-4347-BDF4-86DF5B8D0672}"/>
              </a:ext>
            </a:extLst>
          </p:cNvPr>
          <p:cNvSpPr/>
          <p:nvPr/>
        </p:nvSpPr>
        <p:spPr>
          <a:xfrm>
            <a:off x="245447" y="4549"/>
            <a:ext cx="16882883" cy="991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you most vulnerable? (1 Cor. 11:28) 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Prayerful?  ____</a:t>
            </a: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Providing?  ____</a:t>
            </a: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Protecting? ____</a:t>
            </a: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Patient?      ____</a:t>
            </a: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Persevering?  ____</a:t>
            </a: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Partnering with your spouse?  ____</a:t>
            </a: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Patterning your life after Christ?  ____</a:t>
            </a:r>
          </a:p>
          <a:p>
            <a:pPr marL="228600" indent="-228600">
              <a:buAutoNum type="arabicParenR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Perceptive? ____</a:t>
            </a:r>
          </a:p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Will you purpose to </a:t>
            </a:r>
            <a:r>
              <a:rPr lang="en-US" sz="8000" b="1" i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prepare?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5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9F1AF658-9252-4637-ABC8-89F098DE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7772400"/>
            <a:ext cx="3781082" cy="18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4917A-6D1E-4874-9097-089C8BDC3078}"/>
              </a:ext>
            </a:extLst>
          </p:cNvPr>
          <p:cNvSpPr txBox="1"/>
          <p:nvPr/>
        </p:nvSpPr>
        <p:spPr>
          <a:xfrm>
            <a:off x="45008" y="228600"/>
            <a:ext cx="1714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9A3D5-A7C4-430D-B507-54C4832FBD55}"/>
              </a:ext>
            </a:extLst>
          </p:cNvPr>
          <p:cNvSpPr/>
          <p:nvPr/>
        </p:nvSpPr>
        <p:spPr>
          <a:xfrm>
            <a:off x="114696" y="85174"/>
            <a:ext cx="17110869" cy="97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 Tim. 2 opens with a challenge form men to be 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strong in the grace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in Christ Jesus. </a:t>
            </a:r>
            <a:b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 things that thou hast heard of me among many witnesses, the same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thou to faithful men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shall be able to teach others also. </a:t>
            </a:r>
            <a:b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Thou therefore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endure hardness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a good soldier of Jesus. </a:t>
            </a:r>
            <a:b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man that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warreth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entangles himself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affairs of this life; that he may please him who hath chosen him to be a soldier. </a:t>
            </a:r>
            <a:b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if a man also strive for masteries,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is he not crowned,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he strive lawfully. </a:t>
            </a:r>
          </a:p>
          <a:p>
            <a:pPr marL="742950" indent="-742950" algn="ctr">
              <a:buAutoNum type="arabicPlain" startAt="6"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husbandman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laboureth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must be first partaker of the fruits.” </a:t>
            </a:r>
          </a:p>
          <a:p>
            <a:pPr algn="ctr"/>
            <a:endParaRPr 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9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9F1AF658-9252-4637-ABC8-89F098DE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7772400"/>
            <a:ext cx="3781082" cy="18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4917A-6D1E-4874-9097-089C8BDC3078}"/>
              </a:ext>
            </a:extLst>
          </p:cNvPr>
          <p:cNvSpPr txBox="1"/>
          <p:nvPr/>
        </p:nvSpPr>
        <p:spPr>
          <a:xfrm>
            <a:off x="45008" y="228600"/>
            <a:ext cx="1714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9A3D5-A7C4-430D-B507-54C4832FBD55}"/>
              </a:ext>
            </a:extLst>
          </p:cNvPr>
          <p:cNvSpPr/>
          <p:nvPr/>
        </p:nvSpPr>
        <p:spPr>
          <a:xfrm>
            <a:off x="114696" y="85174"/>
            <a:ext cx="17110869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And closes with: </a:t>
            </a:r>
          </a:p>
          <a:p>
            <a:pPr marL="1143000" indent="-1143000" algn="ctr">
              <a:buAutoNum type="arabicPlain" startAt="24"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servant of the Lord must not strive;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gentle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all men,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apt to teach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patient,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 In meekness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instructing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those that oppose themselves; if God peradventure will give them repentance to the acknowledging of the truth; </a:t>
            </a:r>
          </a:p>
          <a:p>
            <a:pPr marL="1143000" indent="-1143000" algn="ctr">
              <a:buAutoNum type="arabicPlain" startAt="26"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they may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recover themselves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the snare of the devil,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taken captive by him at his will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5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9F1AF658-9252-4637-ABC8-89F098DE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7772400"/>
            <a:ext cx="3781082" cy="18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49A3D5-A7C4-430D-B507-54C4832FBD55}"/>
              </a:ext>
            </a:extLst>
          </p:cNvPr>
          <p:cNvSpPr/>
          <p:nvPr/>
        </p:nvSpPr>
        <p:spPr>
          <a:xfrm>
            <a:off x="114696" y="304800"/>
            <a:ext cx="17110869" cy="1100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too many men are spiritual prisoners of war in this spiritual battle that rages around us, 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 their families vulnerable to Satan’s snares.</a:t>
            </a:r>
          </a:p>
          <a:p>
            <a:pPr algn="ctr">
              <a:spcBef>
                <a:spcPts val="1800"/>
              </a:spcBef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Malachi 4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last chapter of the Old Testament)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about the last days.  It closes with:</a:t>
            </a:r>
          </a:p>
          <a:p>
            <a:pPr algn="ctr">
              <a:spcBef>
                <a:spcPts val="1200"/>
              </a:spcBef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shall turn the heart of the fathers to the children, and the heart of the children to their fathers, </a:t>
            </a:r>
          </a:p>
          <a:p>
            <a:pPr algn="ctr">
              <a:spcBef>
                <a:spcPts val="0"/>
              </a:spcBef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I come and smite the earth with a curse.”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Malachi 4:6 </a:t>
            </a:r>
          </a:p>
          <a:p>
            <a:pPr algn="ctr"/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3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64917A-6D1E-4874-9097-089C8BDC3078}"/>
              </a:ext>
            </a:extLst>
          </p:cNvPr>
          <p:cNvSpPr txBox="1"/>
          <p:nvPr/>
        </p:nvSpPr>
        <p:spPr>
          <a:xfrm>
            <a:off x="45008" y="228600"/>
            <a:ext cx="1714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9A3D5-A7C4-430D-B507-54C4832FBD55}"/>
              </a:ext>
            </a:extLst>
          </p:cNvPr>
          <p:cNvSpPr/>
          <p:nvPr/>
        </p:nvSpPr>
        <p:spPr>
          <a:xfrm>
            <a:off x="114696" y="85174"/>
            <a:ext cx="1711086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I sought for a man among them, that should make up the hedge, and stand in the gap before me for the land, that I should not destroy it:</a:t>
            </a:r>
          </a:p>
          <a:p>
            <a:pPr algn="ctr"/>
            <a:r>
              <a:rPr lang="en-US" sz="1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F75F753-E220-4C37-97C1-BD73A55A8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/>
          <a:stretch/>
        </p:blipFill>
        <p:spPr bwMode="auto">
          <a:xfrm>
            <a:off x="55233" y="2916679"/>
            <a:ext cx="17285030" cy="6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290131-267B-456A-B07B-B114BF81441A}"/>
              </a:ext>
            </a:extLst>
          </p:cNvPr>
          <p:cNvSpPr/>
          <p:nvPr/>
        </p:nvSpPr>
        <p:spPr>
          <a:xfrm>
            <a:off x="-169069" y="52578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 found none!” 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B918B-C0D1-40EF-8D63-BA14B9DEAF31}"/>
              </a:ext>
            </a:extLst>
          </p:cNvPr>
          <p:cNvSpPr txBox="1"/>
          <p:nvPr/>
        </p:nvSpPr>
        <p:spPr>
          <a:xfrm>
            <a:off x="10346531" y="5857964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he find such a man in you?</a:t>
            </a:r>
          </a:p>
        </p:txBody>
      </p:sp>
    </p:spTree>
    <p:extLst>
      <p:ext uri="{BB962C8B-B14F-4D97-AF65-F5344CB8AC3E}">
        <p14:creationId xmlns:p14="http://schemas.microsoft.com/office/powerpoint/2010/main" val="149111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3" y="-313225"/>
            <a:ext cx="17187985" cy="8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ED8C0-FC7A-40DA-874F-8A7A92445FA6}"/>
              </a:ext>
            </a:extLst>
          </p:cNvPr>
          <p:cNvSpPr txBox="1"/>
          <p:nvPr/>
        </p:nvSpPr>
        <p:spPr>
          <a:xfrm>
            <a:off x="175770" y="5013841"/>
            <a:ext cx="7558630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O: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I: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0CAEA-96AF-4C31-8EC6-BAA077C8B4F6}"/>
              </a:ext>
            </a:extLst>
          </p:cNvPr>
          <p:cNvSpPr/>
          <p:nvPr/>
        </p:nvSpPr>
        <p:spPr>
          <a:xfrm>
            <a:off x="6087281" y="8430161"/>
            <a:ext cx="5033879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T:              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49A48-DDE4-462C-8E0B-46B6A830B7A7}"/>
              </a:ext>
            </a:extLst>
          </p:cNvPr>
          <p:cNvSpPr txBox="1"/>
          <p:nvPr/>
        </p:nvSpPr>
        <p:spPr>
          <a:xfrm>
            <a:off x="9605863" y="5386513"/>
            <a:ext cx="7293868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M: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</a:p>
          <a:p>
            <a:pPr algn="ctr"/>
            <a:r>
              <a: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N: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028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n Dicianni paintings">
            <a:extLst>
              <a:ext uri="{FF2B5EF4-FFF2-40B4-BE49-F238E27FC236}">
                <a16:creationId xmlns:a16="http://schemas.microsoft.com/office/drawing/2014/main" id="{059206E5-10E3-464A-8C27-D8BB9B2D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3226870"/>
            <a:ext cx="5728969" cy="65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E9F811-0EE0-4270-B3E7-C0D415AA199F}"/>
              </a:ext>
            </a:extLst>
          </p:cNvPr>
          <p:cNvSpPr/>
          <p:nvPr/>
        </p:nvSpPr>
        <p:spPr>
          <a:xfrm>
            <a:off x="329167" y="-117703"/>
            <a:ext cx="1667614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“P” 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for 1. </a:t>
            </a:r>
            <a:r>
              <a:rPr lang="en-US" sz="9600" b="1" i="1" u="sng" dirty="0">
                <a:solidFill>
                  <a:srgbClr val="FF0066"/>
                </a:solidFill>
                <a:latin typeface="Georgia" panose="02040502050405020303" pitchFamily="18" charset="0"/>
              </a:rPr>
              <a:t>Prayerful.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Lk 18:1</a:t>
            </a:r>
            <a:endParaRPr lang="en-US" sz="1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E6545-DAE2-47B7-8E3F-12811BDD20D6}"/>
              </a:ext>
            </a:extLst>
          </p:cNvPr>
          <p:cNvSpPr/>
          <p:nvPr/>
        </p:nvSpPr>
        <p:spPr>
          <a:xfrm>
            <a:off x="334952" y="1744345"/>
            <a:ext cx="1600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“men ought always to pray, 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Proseuch’omai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 (Toward)</a:t>
            </a:r>
          </a:p>
          <a:p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euchomai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Focus, Worship, Request</a:t>
            </a:r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34CCBF-E9CD-4914-A12A-B4BC960F6378}"/>
              </a:ext>
            </a:extLst>
          </p:cNvPr>
          <p:cNvSpPr/>
          <p:nvPr/>
        </p:nvSpPr>
        <p:spPr>
          <a:xfrm>
            <a:off x="329167" y="4282755"/>
            <a:ext cx="110725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to faint” </a:t>
            </a:r>
            <a:r>
              <a:rPr lang="en-US" sz="6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ekkake’ō</a:t>
            </a:r>
            <a:r>
              <a:rPr lang="en-US" sz="6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weak, quit, fail.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E33C2-AECC-4D8F-B6A5-A43060FF76DF}"/>
              </a:ext>
            </a:extLst>
          </p:cNvPr>
          <p:cNvSpPr/>
          <p:nvPr/>
        </p:nvSpPr>
        <p:spPr>
          <a:xfrm>
            <a:off x="-486" y="6574752"/>
            <a:ext cx="11611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Philippians 4:13 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can do all things through Christ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strengtheneth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me.”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9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64EB6-1208-4382-B1AA-07F08FE68EBD}"/>
              </a:ext>
            </a:extLst>
          </p:cNvPr>
          <p:cNvSpPr txBox="1"/>
          <p:nvPr/>
        </p:nvSpPr>
        <p:spPr>
          <a:xfrm>
            <a:off x="340735" y="191758"/>
            <a:ext cx="1697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9F811-0EE0-4270-B3E7-C0D415AA199F}"/>
              </a:ext>
            </a:extLst>
          </p:cNvPr>
          <p:cNvSpPr/>
          <p:nvPr/>
        </p:nvSpPr>
        <p:spPr>
          <a:xfrm>
            <a:off x="2269331" y="0"/>
            <a:ext cx="1476077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2. Provider 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 Timothy 5:8   </a:t>
            </a:r>
            <a:endParaRPr lang="en-US" sz="1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E6545-DAE2-47B7-8E3F-12811BDD20D6}"/>
              </a:ext>
            </a:extLst>
          </p:cNvPr>
          <p:cNvSpPr/>
          <p:nvPr/>
        </p:nvSpPr>
        <p:spPr>
          <a:xfrm>
            <a:off x="334952" y="1744345"/>
            <a:ext cx="1600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any provide not for his own,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specially for those of his own house,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hath denied the faith,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worse than an infidel.” </a:t>
            </a:r>
          </a:p>
          <a:p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2F314BE-D05F-4A24-AF30-5FD6E3776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/>
        </p:blipFill>
        <p:spPr bwMode="auto">
          <a:xfrm>
            <a:off x="128269" y="3414635"/>
            <a:ext cx="11201400" cy="63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251396-1563-4154-84A6-E168DD448EEC}"/>
              </a:ext>
            </a:extLst>
          </p:cNvPr>
          <p:cNvSpPr txBox="1"/>
          <p:nvPr/>
        </p:nvSpPr>
        <p:spPr>
          <a:xfrm>
            <a:off x="1431131" y="8652244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Said no woman… EVER!</a:t>
            </a:r>
          </a:p>
        </p:txBody>
      </p:sp>
    </p:spTree>
    <p:extLst>
      <p:ext uri="{BB962C8B-B14F-4D97-AF65-F5344CB8AC3E}">
        <p14:creationId xmlns:p14="http://schemas.microsoft.com/office/powerpoint/2010/main" val="2713286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64EB6-1208-4382-B1AA-07F08FE68EBD}"/>
              </a:ext>
            </a:extLst>
          </p:cNvPr>
          <p:cNvSpPr txBox="1"/>
          <p:nvPr/>
        </p:nvSpPr>
        <p:spPr>
          <a:xfrm>
            <a:off x="333807" y="174685"/>
            <a:ext cx="1697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9F811-0EE0-4270-B3E7-C0D415AA199F}"/>
              </a:ext>
            </a:extLst>
          </p:cNvPr>
          <p:cNvSpPr/>
          <p:nvPr/>
        </p:nvSpPr>
        <p:spPr>
          <a:xfrm>
            <a:off x="1964531" y="-97231"/>
            <a:ext cx="1398812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3. Protector  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Mt. 12:29</a:t>
            </a:r>
            <a:endParaRPr lang="en-US" sz="1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E6545-DAE2-47B7-8E3F-12811BDD20D6}"/>
              </a:ext>
            </a:extLst>
          </p:cNvPr>
          <p:cNvSpPr/>
          <p:nvPr/>
        </p:nvSpPr>
        <p:spPr>
          <a:xfrm>
            <a:off x="333807" y="1218170"/>
            <a:ext cx="1600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bind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strong man,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he will spoil his house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FD6C4F-C7F7-4939-966C-B4B41D79F9A9}"/>
              </a:ext>
            </a:extLst>
          </p:cNvPr>
          <p:cNvSpPr/>
          <p:nvPr/>
        </p:nvSpPr>
        <p:spPr>
          <a:xfrm>
            <a:off x="175734" y="3307139"/>
            <a:ext cx="171732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Pt 3:7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“husbands, dwell with them according to knowledge,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honor unto the wife, </a:t>
            </a:r>
          </a:p>
        </p:txBody>
      </p:sp>
      <p:pic>
        <p:nvPicPr>
          <p:cNvPr id="2052" name="Picture 4" descr="Image result for Men protecting women">
            <a:extLst>
              <a:ext uri="{FF2B5EF4-FFF2-40B4-BE49-F238E27FC236}">
                <a16:creationId xmlns:a16="http://schemas.microsoft.com/office/drawing/2014/main" id="{943B1BB8-4200-4A5F-99A0-4FF513B8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47083"/>
            <a:ext cx="9705660" cy="44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3A0C97-D844-4C93-81E9-64711CEC9484}"/>
              </a:ext>
            </a:extLst>
          </p:cNvPr>
          <p:cNvSpPr/>
          <p:nvPr/>
        </p:nvSpPr>
        <p:spPr>
          <a:xfrm>
            <a:off x="10489977" y="5085773"/>
            <a:ext cx="617348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unto the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weaker vessel…”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95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64EB6-1208-4382-B1AA-07F08FE68EBD}"/>
              </a:ext>
            </a:extLst>
          </p:cNvPr>
          <p:cNvSpPr txBox="1"/>
          <p:nvPr/>
        </p:nvSpPr>
        <p:spPr>
          <a:xfrm>
            <a:off x="333807" y="174685"/>
            <a:ext cx="1697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9F811-0EE0-4270-B3E7-C0D415AA199F}"/>
              </a:ext>
            </a:extLst>
          </p:cNvPr>
          <p:cNvSpPr/>
          <p:nvPr/>
        </p:nvSpPr>
        <p:spPr>
          <a:xfrm>
            <a:off x="1964531" y="-97231"/>
            <a:ext cx="13420662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4. Patient 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James 1:19-20</a:t>
            </a:r>
          </a:p>
          <a:p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</a:t>
            </a:r>
            <a:endParaRPr lang="en-US" sz="1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E6545-DAE2-47B7-8E3F-12811BDD20D6}"/>
              </a:ext>
            </a:extLst>
          </p:cNvPr>
          <p:cNvSpPr/>
          <p:nvPr/>
        </p:nvSpPr>
        <p:spPr>
          <a:xfrm>
            <a:off x="30525" y="1744345"/>
            <a:ext cx="17279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every man be swift to hear, slow to speak, slow to wrath: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wrath of man worketh not the righteousness of God.” 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BD94786D-B13D-47A2-95A2-E2A02BF4C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5350" b="-4057"/>
          <a:stretch/>
        </p:blipFill>
        <p:spPr bwMode="auto">
          <a:xfrm>
            <a:off x="30524" y="1856468"/>
            <a:ext cx="14735607" cy="81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1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64EB6-1208-4382-B1AA-07F08FE68EBD}"/>
              </a:ext>
            </a:extLst>
          </p:cNvPr>
          <p:cNvSpPr txBox="1"/>
          <p:nvPr/>
        </p:nvSpPr>
        <p:spPr>
          <a:xfrm>
            <a:off x="333807" y="174685"/>
            <a:ext cx="1697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9F811-0EE0-4270-B3E7-C0D415AA199F}"/>
              </a:ext>
            </a:extLst>
          </p:cNvPr>
          <p:cNvSpPr/>
          <p:nvPr/>
        </p:nvSpPr>
        <p:spPr>
          <a:xfrm>
            <a:off x="1964531" y="-97231"/>
            <a:ext cx="15034885" cy="3339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5. Perseverance 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Ro. 12:11,12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</a:t>
            </a:r>
            <a:endParaRPr lang="en-US" sz="1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E6545-DAE2-47B7-8E3F-12811BDD20D6}"/>
              </a:ext>
            </a:extLst>
          </p:cNvPr>
          <p:cNvSpPr/>
          <p:nvPr/>
        </p:nvSpPr>
        <p:spPr>
          <a:xfrm>
            <a:off x="182166" y="1251903"/>
            <a:ext cx="17279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“Not slothful in business; fervent in spirit; serving the Lord;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Rejoicing in hope;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patient in tribulation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continuing instant in prayer” 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4CF55-F0CB-4FFF-B711-1842C0CBC3A3}"/>
              </a:ext>
            </a:extLst>
          </p:cNvPr>
          <p:cNvSpPr/>
          <p:nvPr/>
        </p:nvSpPr>
        <p:spPr>
          <a:xfrm>
            <a:off x="375966" y="5883926"/>
            <a:ext cx="17085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Gentium" panose="02000503060000020004" pitchFamily="2" charset="0"/>
              </a:rPr>
              <a:t>Hypomen’ō</a:t>
            </a:r>
            <a:r>
              <a:rPr lang="en-US" sz="5400" b="1" dirty="0">
                <a:solidFill>
                  <a:srgbClr val="0000FF"/>
                </a:solidFill>
                <a:latin typeface="Gentium" panose="02000503060000020004" pitchFamily="2" charset="0"/>
              </a:rPr>
              <a:t>:  (</a:t>
            </a:r>
            <a:r>
              <a:rPr lang="en-US" sz="5400" b="1" dirty="0" err="1">
                <a:solidFill>
                  <a:srgbClr val="0000FF"/>
                </a:solidFill>
                <a:latin typeface="Gentium" panose="02000503060000020004" pitchFamily="2" charset="0"/>
              </a:rPr>
              <a:t>Hupo</a:t>
            </a:r>
            <a:r>
              <a:rPr lang="en-US" sz="5400" b="1" dirty="0">
                <a:solidFill>
                  <a:srgbClr val="0000FF"/>
                </a:solidFill>
                <a:latin typeface="Gentium" panose="02000503060000020004" pitchFamily="2" charset="0"/>
              </a:rPr>
              <a:t>) under &amp;  Meno: persevere, to remain</a:t>
            </a:r>
            <a:endParaRPr lang="en-US" sz="4800" b="1" dirty="0">
              <a:solidFill>
                <a:srgbClr val="0000FF"/>
              </a:solidFill>
              <a:latin typeface="Gentium" panose="0200050306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F1AD2-873E-455B-A851-1A3678617766}"/>
              </a:ext>
            </a:extLst>
          </p:cNvPr>
          <p:cNvSpPr/>
          <p:nvPr/>
        </p:nvSpPr>
        <p:spPr>
          <a:xfrm>
            <a:off x="250923" y="6934243"/>
            <a:ext cx="105528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13:7 (love)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things, believeth all things,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things,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endureth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things.” </a:t>
            </a:r>
            <a:b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persevere">
            <a:extLst>
              <a:ext uri="{FF2B5EF4-FFF2-40B4-BE49-F238E27FC236}">
                <a16:creationId xmlns:a16="http://schemas.microsoft.com/office/drawing/2014/main" id="{7ADBAA0B-1010-4A6E-909D-AC4D38AE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7" y="0"/>
            <a:ext cx="1734026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54464-3D5E-44B0-AAD5-6BC17B2BE56F}"/>
              </a:ext>
            </a:extLst>
          </p:cNvPr>
          <p:cNvSpPr txBox="1"/>
          <p:nvPr/>
        </p:nvSpPr>
        <p:spPr>
          <a:xfrm>
            <a:off x="340847" y="210476"/>
            <a:ext cx="16565166" cy="1661993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“Endure hardness as a good soldier of Jesus Christ…”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Tim. 2:3</a:t>
            </a:r>
          </a:p>
        </p:txBody>
      </p:sp>
    </p:spTree>
    <p:extLst>
      <p:ext uri="{BB962C8B-B14F-4D97-AF65-F5344CB8AC3E}">
        <p14:creationId xmlns:p14="http://schemas.microsoft.com/office/powerpoint/2010/main" val="706289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94" y="6914964"/>
            <a:ext cx="5698445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64EB6-1208-4382-B1AA-07F08FE68EBD}"/>
              </a:ext>
            </a:extLst>
          </p:cNvPr>
          <p:cNvSpPr txBox="1"/>
          <p:nvPr/>
        </p:nvSpPr>
        <p:spPr>
          <a:xfrm>
            <a:off x="333807" y="174685"/>
            <a:ext cx="1697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9F811-0EE0-4270-B3E7-C0D415AA199F}"/>
              </a:ext>
            </a:extLst>
          </p:cNvPr>
          <p:cNvSpPr/>
          <p:nvPr/>
        </p:nvSpPr>
        <p:spPr>
          <a:xfrm>
            <a:off x="1964531" y="-97231"/>
            <a:ext cx="1238031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6. Partner  </a:t>
            </a:r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 Pt 3:7</a:t>
            </a:r>
            <a:endParaRPr lang="en-US" sz="1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E6545-DAE2-47B7-8E3F-12811BDD20D6}"/>
              </a:ext>
            </a:extLst>
          </p:cNvPr>
          <p:cNvSpPr/>
          <p:nvPr/>
        </p:nvSpPr>
        <p:spPr>
          <a:xfrm>
            <a:off x="30525" y="1744345"/>
            <a:ext cx="1727921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“husbands, dwell with them according to knowledge, giving honor unto the wife,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unto the weaker vessel, </a:t>
            </a:r>
          </a:p>
          <a:p>
            <a:pPr algn="ctr"/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as being heirs together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grace of life;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your prayers be not hindered.”</a:t>
            </a:r>
          </a:p>
          <a:p>
            <a:pPr algn="ctr"/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also 1 Cor. 11:1-12 </a:t>
            </a:r>
          </a:p>
          <a:p>
            <a:pPr algn="ctr"/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F5ECC6F-3008-492E-9BC0-90CF97DA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0279"/>
            <a:ext cx="4255826" cy="2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5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lebratingFathers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HonorFathers</Template>
  <TotalTime>1067</TotalTime>
  <Pages>0</Pages>
  <Words>1474</Words>
  <Characters>0</Characters>
  <Application>Microsoft Office PowerPoint</Application>
  <PresentationFormat>Custom</PresentationFormat>
  <Lines>0</Lines>
  <Paragraphs>195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Gentium</vt:lpstr>
      <vt:lpstr>Georgia</vt:lpstr>
      <vt:lpstr>Invitation</vt:lpstr>
      <vt:lpstr>Lucida Grande</vt:lpstr>
      <vt:lpstr>Times New Roman</vt:lpstr>
      <vt:lpstr>CelebratingFathers</vt:lpstr>
      <vt:lpstr>Florentine-Appointed</vt:lpstr>
      <vt:lpstr>Florentine-Appointed</vt:lpstr>
      <vt:lpstr>PowerPoint Presentation</vt:lpstr>
      <vt:lpstr>3. Get Equipped for the battle             Eph. 6:10-18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Keith Peters</cp:lastModifiedBy>
  <cp:revision>38</cp:revision>
  <dcterms:created xsi:type="dcterms:W3CDTF">2019-06-06T14:05:23Z</dcterms:created>
  <dcterms:modified xsi:type="dcterms:W3CDTF">2019-06-23T11:59:08Z</dcterms:modified>
</cp:coreProperties>
</file>