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</p:sldMasterIdLst>
  <p:notesMasterIdLst>
    <p:notesMasterId r:id="rId28"/>
  </p:notesMasterIdLst>
  <p:sldIdLst>
    <p:sldId id="277" r:id="rId3"/>
    <p:sldId id="283" r:id="rId4"/>
    <p:sldId id="342" r:id="rId5"/>
    <p:sldId id="289" r:id="rId6"/>
    <p:sldId id="341" r:id="rId7"/>
    <p:sldId id="353" r:id="rId8"/>
    <p:sldId id="344" r:id="rId9"/>
    <p:sldId id="352" r:id="rId10"/>
    <p:sldId id="346" r:id="rId11"/>
    <p:sldId id="348" r:id="rId12"/>
    <p:sldId id="351" r:id="rId13"/>
    <p:sldId id="355" r:id="rId14"/>
    <p:sldId id="354" r:id="rId15"/>
    <p:sldId id="358" r:id="rId16"/>
    <p:sldId id="356" r:id="rId17"/>
    <p:sldId id="357" r:id="rId18"/>
    <p:sldId id="359" r:id="rId19"/>
    <p:sldId id="360" r:id="rId20"/>
    <p:sldId id="361" r:id="rId21"/>
    <p:sldId id="362" r:id="rId22"/>
    <p:sldId id="365" r:id="rId23"/>
    <p:sldId id="350" r:id="rId24"/>
    <p:sldId id="363" r:id="rId25"/>
    <p:sldId id="364" r:id="rId26"/>
    <p:sldId id="335" r:id="rId27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0033CC"/>
    <a:srgbClr val="FF0066"/>
    <a:srgbClr val="0000FF"/>
    <a:srgbClr val="DFB417"/>
    <a:srgbClr val="302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73" d="100"/>
          <a:sy n="73" d="100"/>
        </p:scale>
        <p:origin x="9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DADEF-7F8D-4084-9439-93D33420623E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DB83F-B654-411B-9828-9B09C162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8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7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0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9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8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09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6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24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43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7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3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6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B83F-B654-411B-9828-9B09C162E4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130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567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2276476"/>
            <a:ext cx="4330832" cy="64357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6476"/>
            <a:ext cx="12789291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57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5671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050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348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312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8139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791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779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134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94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37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105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924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4524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076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34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98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955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65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3317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44750D8-3C84-4F72-ACBA-E60CAEC3A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8677" y="7010400"/>
            <a:ext cx="160532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2856A72-E5E7-4136-8F93-9B3EB03BF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2667000"/>
            <a:ext cx="156130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ECC1AC7-8D4F-4C9E-8061-13CAD0643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3886200"/>
            <a:ext cx="1562994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C8396A-6E9E-42AB-B945-143437BD8EFF}"/>
              </a:ext>
            </a:extLst>
          </p:cNvPr>
          <p:cNvSpPr/>
          <p:nvPr/>
        </p:nvSpPr>
        <p:spPr>
          <a:xfrm>
            <a:off x="211931" y="152400"/>
            <a:ext cx="171283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has commissioned the Father to act as the “Point Man” in the spiritual battle for the hearts and souls of his family “unit”.  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A7E577A7-10F0-44E5-A029-071C2FB9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04" y="3219897"/>
            <a:ext cx="13089854" cy="63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5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7" y="-1706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159997" y="1371600"/>
            <a:ext cx="16907616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Involved! 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be involve we must: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A. Be </a:t>
            </a:r>
            <a:r>
              <a:rPr lang="en-US" sz="6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Interested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 13:5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seeketh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her own”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1) Love always pursues!</a:t>
            </a:r>
          </a:p>
          <a:p>
            <a:pPr marL="0" marR="0">
              <a:spcBef>
                <a:spcPts val="180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B.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Take </a:t>
            </a:r>
            <a:r>
              <a:rPr lang="en-US" sz="6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13:17 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dads playing tea time with daughters">
            <a:extLst>
              <a:ext uri="{FF2B5EF4-FFF2-40B4-BE49-F238E27FC236}">
                <a16:creationId xmlns:a16="http://schemas.microsoft.com/office/drawing/2014/main" id="{2CA7AB01-E9DE-42A6-B066-3EA3EC07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33" y="3747971"/>
            <a:ext cx="6805197" cy="57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AEBD54-58D5-4427-B065-67F47FA78DE9}"/>
              </a:ext>
            </a:extLst>
          </p:cNvPr>
          <p:cNvSpPr/>
          <p:nvPr/>
        </p:nvSpPr>
        <p:spPr>
          <a:xfrm>
            <a:off x="232433" y="5899580"/>
            <a:ext cx="993784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ye know these things,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happy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ye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ye do them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Makarios: supremely blessed.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5CE2B-46F2-419C-989E-17DC66082EA3}"/>
              </a:ext>
            </a:extLst>
          </p:cNvPr>
          <p:cNvSpPr/>
          <p:nvPr/>
        </p:nvSpPr>
        <p:spPr>
          <a:xfrm>
            <a:off x="4339633" y="-288678"/>
            <a:ext cx="128406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5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Inspires by being: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Image result for dads and young daughters playing">
            <a:extLst>
              <a:ext uri="{FF2B5EF4-FFF2-40B4-BE49-F238E27FC236}">
                <a16:creationId xmlns:a16="http://schemas.microsoft.com/office/drawing/2014/main" id="{B292AD98-B116-46D9-8C53-602121202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r="5280"/>
          <a:stretch/>
        </p:blipFill>
        <p:spPr bwMode="auto">
          <a:xfrm>
            <a:off x="10242718" y="3747971"/>
            <a:ext cx="7097545" cy="59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0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131" y="622783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135731" y="0"/>
            <a:ext cx="166780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In order to be involved we must: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Be </a:t>
            </a:r>
            <a:r>
              <a:rPr lang="en-US" sz="88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Intimate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“Deeply or closely personal; Familiar! Detailed or deep knowledge of. Close union or combination of parts.”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1Corinthians 12:26-27 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FB7D0C-7679-46F8-9122-FB6F4A2463FE}"/>
              </a:ext>
            </a:extLst>
          </p:cNvPr>
          <p:cNvSpPr/>
          <p:nvPr/>
        </p:nvSpPr>
        <p:spPr>
          <a:xfrm>
            <a:off x="-101221" y="5181600"/>
            <a:ext cx="17340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John 15:15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“Henceforth I call you not servants;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servant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what his lord doeth: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I have called you friends; for all things that I have heard of my Father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made known to you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b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1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FB7D0C-7679-46F8-9122-FB6F4A2463FE}"/>
              </a:ext>
            </a:extLst>
          </p:cNvPr>
          <p:cNvSpPr/>
          <p:nvPr/>
        </p:nvSpPr>
        <p:spPr>
          <a:xfrm>
            <a:off x="211931" y="0"/>
            <a:ext cx="173402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hath my commandments, and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keepeth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it is that loveth me: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that loveth me shall be loved of my Father,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love him, </a:t>
            </a:r>
          </a:p>
        </p:txBody>
      </p:sp>
      <p:pic>
        <p:nvPicPr>
          <p:cNvPr id="1026" name="Picture 2" descr="Image result for jesus in the upper room">
            <a:extLst>
              <a:ext uri="{FF2B5EF4-FFF2-40B4-BE49-F238E27FC236}">
                <a16:creationId xmlns:a16="http://schemas.microsoft.com/office/drawing/2014/main" id="{2DE7427B-5D70-4C79-9EC0-5A30730F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4495800"/>
            <a:ext cx="7383439" cy="52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EDE611-DBA3-4D55-BE68-460AE914A4AD}"/>
              </a:ext>
            </a:extLst>
          </p:cNvPr>
          <p:cNvSpPr/>
          <p:nvPr/>
        </p:nvSpPr>
        <p:spPr>
          <a:xfrm>
            <a:off x="7679531" y="4495800"/>
            <a:ext cx="8497839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will </a:t>
            </a:r>
            <a:r>
              <a:rPr lang="en-US" sz="8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manifest </a:t>
            </a:r>
          </a:p>
          <a:p>
            <a:pPr algn="ctr"/>
            <a:r>
              <a:rPr lang="en-US" sz="8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myself </a:t>
            </a: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him”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14:21</a:t>
            </a:r>
          </a:p>
          <a:p>
            <a:pPr algn="ctr"/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51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115103" y="81677"/>
            <a:ext cx="161794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Intimacy requires </a:t>
            </a:r>
            <a:r>
              <a:rPr lang="en-US" sz="7200" b="1" i="1" u="sng" dirty="0">
                <a:solidFill>
                  <a:srgbClr val="FF0066"/>
                </a:solidFill>
                <a:latin typeface="Georgia" panose="02040502050405020303" pitchFamily="18" charset="0"/>
              </a:rPr>
              <a:t>vulnerability</a:t>
            </a:r>
            <a:endParaRPr lang="en-US" sz="8800" i="1" u="sng" dirty="0">
              <a:solidFill>
                <a:srgbClr val="FF006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EBD54-58D5-4427-B065-67F47FA78DE9}"/>
              </a:ext>
            </a:extLst>
          </p:cNvPr>
          <p:cNvSpPr/>
          <p:nvPr/>
        </p:nvSpPr>
        <p:spPr>
          <a:xfrm>
            <a:off x="138240" y="1511167"/>
            <a:ext cx="173710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“My soul is exceeding sorrowful, even unto death: tarry ye here, </a:t>
            </a:r>
          </a:p>
        </p:txBody>
      </p:sp>
      <p:pic>
        <p:nvPicPr>
          <p:cNvPr id="2050" name="Picture 2" descr="Image result for Jesus in gethsemane">
            <a:extLst>
              <a:ext uri="{FF2B5EF4-FFF2-40B4-BE49-F238E27FC236}">
                <a16:creationId xmlns:a16="http://schemas.microsoft.com/office/drawing/2014/main" id="{8A18BBBA-BA27-4444-A5D8-F29223D6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0691867" cy="57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2BEF7C-397B-4A77-9197-0A31F832949F}"/>
              </a:ext>
            </a:extLst>
          </p:cNvPr>
          <p:cNvSpPr/>
          <p:nvPr/>
        </p:nvSpPr>
        <p:spPr>
          <a:xfrm>
            <a:off x="10879931" y="4368000"/>
            <a:ext cx="64295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watch</a:t>
            </a:r>
          </a:p>
          <a:p>
            <a:pPr algn="ctr"/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me.”</a:t>
            </a:r>
          </a:p>
          <a:p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26:38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9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531" y="7922808"/>
            <a:ext cx="2910397" cy="14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211931" y="0"/>
            <a:ext cx="17038254" cy="85869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In order to Inspire we must:</a:t>
            </a:r>
          </a:p>
          <a:p>
            <a:pPr marL="1371600" indent="-1371600">
              <a:buAutoNum type="arabicPeriod"/>
            </a:pP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Intentional     2. Be Involved</a:t>
            </a:r>
          </a:p>
          <a:p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personal </a:t>
            </a:r>
            <a:r>
              <a:rPr lang="en-US" sz="9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20:7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"The just man walketh in his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integrity:</a:t>
            </a:r>
          </a:p>
          <a:p>
            <a:pPr algn="ctr"/>
            <a:r>
              <a:rPr lang="en-US" sz="7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7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תֹּם‎</a:t>
            </a:r>
            <a:r>
              <a:rPr lang="en-US" sz="7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(Tom) upright; complete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children are blessed after him."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20068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531" y="7658514"/>
            <a:ext cx="4205797" cy="20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211931" y="0"/>
            <a:ext cx="17184320" cy="8063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In order to Inspire we must:</a:t>
            </a:r>
          </a:p>
          <a:p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personal </a:t>
            </a:r>
            <a:r>
              <a:rPr lang="en-US" sz="9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11:3 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upright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guide them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he-IL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‏</a:t>
            </a:r>
            <a:r>
              <a:rPr lang="he-IL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תֻּמָּה‎</a:t>
            </a:r>
            <a:r>
              <a:rPr 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tummâ</a:t>
            </a:r>
            <a:r>
              <a:rPr 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 innocence</a:t>
            </a:r>
          </a:p>
          <a:p>
            <a:pPr algn="ctr"/>
            <a:r>
              <a:rPr 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Tom: Upright, Complete)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perverseness of transgressors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shall destroy them.”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1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719" y="746760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202908" y="351430"/>
            <a:ext cx="16864019" cy="1155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personal </a:t>
            </a:r>
            <a:r>
              <a:rPr lang="en-US" sz="9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King David 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“fed them according to the</a:t>
            </a:r>
          </a:p>
          <a:p>
            <a:pPr algn="ctr"/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integrity of his heart; </a:t>
            </a:r>
          </a:p>
          <a:p>
            <a:pPr algn="ctr"/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guided them by the</a:t>
            </a:r>
          </a:p>
          <a:p>
            <a:pPr algn="ctr"/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skilfulness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his hands.”</a:t>
            </a:r>
          </a:p>
          <a:p>
            <a:pPr algn="ctr"/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78:72  </a:t>
            </a: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35141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282" y="99060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296472" y="-242203"/>
            <a:ext cx="1686401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personal </a:t>
            </a:r>
            <a:r>
              <a:rPr lang="en-US" sz="9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</a:p>
          <a:p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Integrity involves:</a:t>
            </a:r>
          </a:p>
          <a:p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8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Tongues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 say!</a:t>
            </a:r>
            <a:r>
              <a:rPr lang="en-US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 2:9 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“Dost thou still retain </a:t>
            </a:r>
          </a:p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thine integrity?</a:t>
            </a:r>
          </a:p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Curse God and die!”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en-US" sz="8000" dirty="0"/>
          </a:p>
        </p:txBody>
      </p:sp>
      <p:pic>
        <p:nvPicPr>
          <p:cNvPr id="3076" name="Picture 4" descr="Image result for Job's wife curse god">
            <a:extLst>
              <a:ext uri="{FF2B5EF4-FFF2-40B4-BE49-F238E27FC236}">
                <a16:creationId xmlns:a16="http://schemas.microsoft.com/office/drawing/2014/main" id="{52F31BC2-4BD0-45D2-A325-6DB2F82D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0" y="3991686"/>
            <a:ext cx="7682552" cy="57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19E28-2B5E-479C-9134-DFAA5E65C7F6}"/>
              </a:ext>
            </a:extLst>
          </p:cNvPr>
          <p:cNvSpPr/>
          <p:nvPr/>
        </p:nvSpPr>
        <p:spPr>
          <a:xfrm>
            <a:off x="7679532" y="6873723"/>
            <a:ext cx="948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Ps 141:3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“Set a watch, L</a:t>
            </a:r>
            <a:r>
              <a:rPr lang="en-US" sz="60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before my mouth;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the door of my lips.” </a:t>
            </a:r>
            <a:b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46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718" y="762000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202908" y="351430"/>
            <a:ext cx="16864019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Integrity involves: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Our </a:t>
            </a:r>
            <a:r>
              <a:rPr lang="en-US" sz="7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Track record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(What we do)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26:1</a:t>
            </a:r>
          </a:p>
          <a:p>
            <a:pPr algn="ctr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“Judge me, O LORD;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have walked in mine integrity: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trusted also in the LORD;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therefore I shall not slide.”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your Words and your </a:t>
            </a:r>
            <a:r>
              <a:rPr lang="en-US" sz="7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“Walk”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sending the same message?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8206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168" y="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12901" y="-29570"/>
            <a:ext cx="1686401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Integrity involves:</a:t>
            </a:r>
          </a:p>
          <a:p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Our Track record. (What we do)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Heb. 13:17 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“Remember them that have </a:t>
            </a:r>
          </a:p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you,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have spoken to you the word of God,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faith follow,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end of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conversation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8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Anastrophē</a:t>
            </a:r>
            <a:r>
              <a:rPr lang="en-US" sz="8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behavior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1AC34C-32F7-426A-98FA-45CC71BFD25F}"/>
              </a:ext>
            </a:extLst>
          </p:cNvPr>
          <p:cNvSpPr/>
          <p:nvPr/>
        </p:nvSpPr>
        <p:spPr>
          <a:xfrm>
            <a:off x="7450931" y="3657600"/>
            <a:ext cx="9633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Hēge’omai</a:t>
            </a: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lead, command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54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3E-C5AD-4FFA-9BDA-5736C6FD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0" y="6925755"/>
            <a:ext cx="16728281" cy="1219237"/>
          </a:xfrm>
        </p:spPr>
        <p:txBody>
          <a:bodyPr/>
          <a:lstStyle/>
          <a:p>
            <a:pPr algn="l">
              <a:defRPr/>
            </a:pPr>
            <a:r>
              <a:rPr lang="en-US" sz="88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3. </a:t>
            </a:r>
            <a:r>
              <a:rPr lang="en-US" sz="80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Get Equipped for the battle  </a:t>
            </a:r>
            <a:br>
              <a:rPr lang="en-US" sz="66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</a:br>
            <a:r>
              <a:rPr lang="en-US" sz="6600" b="1" dirty="0">
                <a:latin typeface="Georgia" panose="02040502050405020303" pitchFamily="18" charset="0"/>
                <a:ea typeface="ＭＳ Ｐゴシック" charset="0"/>
                <a:sym typeface="Georgia" charset="0"/>
              </a:rPr>
              <a:t>          Eph. 6:10-18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D8DC6-1240-48C5-8FC4-E83DB30461E8}"/>
              </a:ext>
            </a:extLst>
          </p:cNvPr>
          <p:cNvSpPr txBox="1"/>
          <p:nvPr/>
        </p:nvSpPr>
        <p:spPr>
          <a:xfrm>
            <a:off x="19190" y="3200400"/>
            <a:ext cx="16916400" cy="1485022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Accept your Responsibility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5,6</a:t>
            </a:r>
          </a:p>
          <a:p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2DBD8-26D7-4D86-849F-D581E502B2E3}"/>
              </a:ext>
            </a:extLst>
          </p:cNvPr>
          <p:cNvSpPr txBox="1"/>
          <p:nvPr/>
        </p:nvSpPr>
        <p:spPr>
          <a:xfrm>
            <a:off x="211931" y="33187"/>
            <a:ext cx="16916399" cy="1200329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an effective “Point Man” you must: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E75C2-1A0C-47A5-B01F-E255354F7E88}"/>
              </a:ext>
            </a:extLst>
          </p:cNvPr>
          <p:cNvSpPr txBox="1"/>
          <p:nvPr/>
        </p:nvSpPr>
        <p:spPr>
          <a:xfrm>
            <a:off x="0" y="4800600"/>
            <a:ext cx="16916400" cy="1446550"/>
          </a:xfrm>
          <a:prstGeom prst="rect">
            <a:avLst/>
          </a:prstGeom>
          <a:solidFill>
            <a:schemeClr val="tx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 enemy  Eph. 6:12</a:t>
            </a:r>
            <a:r>
              <a:rPr lang="en-US" sz="1000" dirty="0"/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78667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909" y="22746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176004" y="26158"/>
            <a:ext cx="16864019" cy="92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Integrity involves:</a:t>
            </a:r>
          </a:p>
          <a:p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	Our </a:t>
            </a:r>
            <a:r>
              <a:rPr lang="en-US" sz="7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Trustworthiness.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18:19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know him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that he will command his children and his household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him,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keep the way of the Lord to do justice and judgment,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Lord may bring upon Abraham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which He hath spoken”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23387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909" y="22746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176004" y="26158"/>
            <a:ext cx="16864019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Integrity involves:</a:t>
            </a:r>
          </a:p>
          <a:p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	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8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Trustworthiness</a:t>
            </a:r>
            <a:r>
              <a:rPr lang="en-US" sz="72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spend a lot of time wondering if we can really trust God?</a:t>
            </a:r>
          </a:p>
          <a:p>
            <a:pPr algn="ctr"/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wonder how much time he spends wondering if He can really trust us?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222724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406" y="107077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115103" y="81677"/>
            <a:ext cx="1325715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men </a:t>
            </a:r>
            <a:r>
              <a:rPr lang="en-US" sz="13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Inspire!</a:t>
            </a:r>
            <a:endParaRPr lang="en-US" sz="115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115103" y="2122200"/>
            <a:ext cx="166780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really mean to “Inspire”: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To motivate.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To breathe in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From the Latin: </a:t>
            </a:r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inspirer’e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 used of a divine or supernatural being,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sense ‘impart a truth / idea to someone’.</a:t>
            </a:r>
            <a:endParaRPr lang="en-US" sz="5400" b="1" dirty="0">
              <a:solidFill>
                <a:srgbClr val="0033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BC4BBE-9BF4-4863-9671-939BE06BCDE1}"/>
              </a:ext>
            </a:extLst>
          </p:cNvPr>
          <p:cNvSpPr/>
          <p:nvPr/>
        </p:nvSpPr>
        <p:spPr>
          <a:xfrm>
            <a:off x="11565731" y="5791200"/>
            <a:ext cx="41136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“In Spirit”</a:t>
            </a:r>
          </a:p>
        </p:txBody>
      </p:sp>
    </p:spTree>
    <p:extLst>
      <p:ext uri="{BB962C8B-B14F-4D97-AF65-F5344CB8AC3E}">
        <p14:creationId xmlns:p14="http://schemas.microsoft.com/office/powerpoint/2010/main" val="380391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4" y="-125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141503" y="1752600"/>
            <a:ext cx="17057255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marR="0" indent="-857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7200" b="1" i="1" u="sng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clarity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follow Him.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(Jn 16:13; Ps. 16:11)</a:t>
            </a:r>
          </a:p>
          <a:p>
            <a:pPr marL="857250" marR="0" indent="-8572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7200" b="1" i="1" u="sng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lead others.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(Phil. 2:13)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 3:13-15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forgetting those thing which are behind and reaching forth unto those things which are before.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 toward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mark for the prize of the high calling of God in Christ Jesus.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Let us therefore, as many as be perfect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telios</a:t>
            </a:r>
            <a:r>
              <a:rPr lang="en-US" sz="48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complete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thus minded:”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50692B-6A21-4D8E-91CF-35B73AFABCB8}"/>
              </a:ext>
            </a:extLst>
          </p:cNvPr>
          <p:cNvSpPr/>
          <p:nvPr/>
        </p:nvSpPr>
        <p:spPr>
          <a:xfrm>
            <a:off x="4174331" y="227975"/>
            <a:ext cx="133729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Spirit in you gives you: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45978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4" y="-1250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286381" y="2590800"/>
            <a:ext cx="166780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Phil. 3:17-20 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followers together of me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mark them which walk so as ye have us for an ensample.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many walk, of whom I have told you often, and now …even weeping, that they are the enemies of …Christ: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Whose end is destruction, whose God is their belly, and whose glory is in their shame,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our conversation is in heaven; from whence also we look for the Savior, the Lord Jesus Christ:”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50692B-6A21-4D8E-91CF-35B73AFABCB8}"/>
              </a:ext>
            </a:extLst>
          </p:cNvPr>
          <p:cNvSpPr/>
          <p:nvPr/>
        </p:nvSpPr>
        <p:spPr>
          <a:xfrm>
            <a:off x="4174331" y="227975"/>
            <a:ext cx="1077000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inspires you so that</a:t>
            </a:r>
          </a:p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 can inspire others!</a:t>
            </a:r>
            <a:endParaRPr lang="en-US" sz="8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43D47-5A1E-447D-B453-9D68AADED124}"/>
              </a:ext>
            </a:extLst>
          </p:cNvPr>
          <p:cNvSpPr/>
          <p:nvPr/>
        </p:nvSpPr>
        <p:spPr>
          <a:xfrm>
            <a:off x="8898731" y="6858000"/>
            <a:ext cx="77059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mind earthly things. </a:t>
            </a:r>
          </a:p>
        </p:txBody>
      </p:sp>
    </p:spTree>
    <p:extLst>
      <p:ext uri="{BB962C8B-B14F-4D97-AF65-F5344CB8AC3E}">
        <p14:creationId xmlns:p14="http://schemas.microsoft.com/office/powerpoint/2010/main" val="3029948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777" y="304800"/>
            <a:ext cx="5544164" cy="27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F5F05D-A179-4425-9EAB-15050320BB21}"/>
              </a:ext>
            </a:extLst>
          </p:cNvPr>
          <p:cNvSpPr txBox="1"/>
          <p:nvPr/>
        </p:nvSpPr>
        <p:spPr>
          <a:xfrm>
            <a:off x="288131" y="6687018"/>
            <a:ext cx="16383000" cy="3046988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your family and friends follow you with the confidence to know that you’ll lead them toward </a:t>
            </a:r>
          </a:p>
          <a:p>
            <a:pPr algn="ctr"/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high calling of God in Christ Jesus”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60884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221648" y="116042"/>
            <a:ext cx="16787525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our society where masculinity is borderline a crime it is critical for the "point men" in our lives to remember they are indeed,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240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leadership and guidance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(with the Spirit of God driving them)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both 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NEEDED and IMPORTANT!”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5048C-4345-47A9-88CF-67145D693683}"/>
              </a:ext>
            </a:extLst>
          </p:cNvPr>
          <p:cNvSpPr/>
          <p:nvPr/>
        </p:nvSpPr>
        <p:spPr>
          <a:xfrm>
            <a:off x="4631531" y="2590800"/>
            <a:ext cx="71208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5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z="9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11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0FDFA-D375-4D46-9CCC-7C541186F474}"/>
              </a:ext>
            </a:extLst>
          </p:cNvPr>
          <p:cNvSpPr/>
          <p:nvPr/>
        </p:nvSpPr>
        <p:spPr>
          <a:xfrm>
            <a:off x="331090" y="7199055"/>
            <a:ext cx="167875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Mt 12:29 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“…first bind </a:t>
            </a:r>
            <a:r>
              <a:rPr 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strong man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then he will spoil his house. 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36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269"/>
            <a:ext cx="17187985" cy="8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ED8C0-FC7A-40DA-874F-8A7A92445FA6}"/>
              </a:ext>
            </a:extLst>
          </p:cNvPr>
          <p:cNvSpPr txBox="1"/>
          <p:nvPr/>
        </p:nvSpPr>
        <p:spPr>
          <a:xfrm>
            <a:off x="2269331" y="6248400"/>
            <a:ext cx="15127637" cy="35086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Prayerful…Provider…Protector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Patient…Persevering…Partner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Patterned after Jesus…</a:t>
            </a:r>
          </a:p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Perceptive.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3CA38-D621-4497-8022-7F43930FC83D}"/>
              </a:ext>
            </a:extLst>
          </p:cNvPr>
          <p:cNvSpPr txBox="1"/>
          <p:nvPr/>
        </p:nvSpPr>
        <p:spPr>
          <a:xfrm>
            <a:off x="211931" y="33187"/>
            <a:ext cx="169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be an effective “Point Man”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CB02F2-3A65-40E5-AA65-C7B21A5BBC26}"/>
              </a:ext>
            </a:extLst>
          </p:cNvPr>
          <p:cNvSpPr/>
          <p:nvPr/>
        </p:nvSpPr>
        <p:spPr>
          <a:xfrm>
            <a:off x="8500061" y="473830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A833E-4DC5-4BCF-A443-BB2D13FD72A9}"/>
              </a:ext>
            </a:extLst>
          </p:cNvPr>
          <p:cNvSpPr/>
          <p:nvPr/>
        </p:nvSpPr>
        <p:spPr>
          <a:xfrm>
            <a:off x="248095" y="6248400"/>
            <a:ext cx="2021236" cy="33393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i="1" dirty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DFB417"/>
                </a:solidFill>
                <a:latin typeface="Georgia" panose="02040502050405020303" pitchFamily="18" charset="0"/>
              </a:rPr>
              <a:t>P:</a:t>
            </a:r>
          </a:p>
          <a:p>
            <a:pPr algn="ctr"/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028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269"/>
            <a:ext cx="17187985" cy="8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7ED8C0-FC7A-40DA-874F-8A7A92445FA6}"/>
              </a:ext>
            </a:extLst>
          </p:cNvPr>
          <p:cNvSpPr txBox="1"/>
          <p:nvPr/>
        </p:nvSpPr>
        <p:spPr>
          <a:xfrm>
            <a:off x="2269331" y="6064676"/>
            <a:ext cx="15127637" cy="3600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Observant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(Aware, committed)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(honest)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…Optimistic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(courageous)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Obedient (to God)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(Focused, Mission Minded!)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3CA38-D621-4497-8022-7F43930FC83D}"/>
              </a:ext>
            </a:extLst>
          </p:cNvPr>
          <p:cNvSpPr txBox="1"/>
          <p:nvPr/>
        </p:nvSpPr>
        <p:spPr>
          <a:xfrm>
            <a:off x="211931" y="33187"/>
            <a:ext cx="16916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be an effective “Point Man”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CB02F2-3A65-40E5-AA65-C7B21A5BBC26}"/>
              </a:ext>
            </a:extLst>
          </p:cNvPr>
          <p:cNvSpPr/>
          <p:nvPr/>
        </p:nvSpPr>
        <p:spPr>
          <a:xfrm>
            <a:off x="8500061" y="473830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A833E-4DC5-4BCF-A443-BB2D13FD72A9}"/>
              </a:ext>
            </a:extLst>
          </p:cNvPr>
          <p:cNvSpPr/>
          <p:nvPr/>
        </p:nvSpPr>
        <p:spPr>
          <a:xfrm>
            <a:off x="248095" y="6195481"/>
            <a:ext cx="2021236" cy="33393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b="1" i="1" dirty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DFB417"/>
                </a:solidFill>
                <a:latin typeface="Georgia" panose="02040502050405020303" pitchFamily="18" charset="0"/>
              </a:rPr>
              <a:t>O:</a:t>
            </a:r>
          </a:p>
          <a:p>
            <a:pPr algn="ctr"/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212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0124CBFA-6E32-48A5-AD20-48FF074EC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269"/>
            <a:ext cx="17187985" cy="85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CB02F2-3A65-40E5-AA65-C7B21A5BBC26}"/>
              </a:ext>
            </a:extLst>
          </p:cNvPr>
          <p:cNvSpPr/>
          <p:nvPr/>
        </p:nvSpPr>
        <p:spPr>
          <a:xfrm>
            <a:off x="8500061" y="473830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A833E-4DC5-4BCF-A443-BB2D13FD72A9}"/>
              </a:ext>
            </a:extLst>
          </p:cNvPr>
          <p:cNvSpPr/>
          <p:nvPr/>
        </p:nvSpPr>
        <p:spPr>
          <a:xfrm>
            <a:off x="2802731" y="31845"/>
            <a:ext cx="12488405" cy="22159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3800" b="1" dirty="0">
                <a:ln w="76200">
                  <a:solidFill>
                    <a:schemeClr val="tx1"/>
                  </a:solidFill>
                  <a:prstDash val="solid"/>
                </a:ln>
                <a:solidFill>
                  <a:srgbClr val="DFB417"/>
                </a:solidFill>
                <a:latin typeface="Georgia" panose="02040502050405020303" pitchFamily="18" charset="0"/>
              </a:rPr>
              <a:t>I: Inspires</a:t>
            </a:r>
            <a:endParaRPr lang="en-US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21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" y="31376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185800" y="1529340"/>
            <a:ext cx="1699446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371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Intentional</a:t>
            </a:r>
            <a:endParaRPr lang="en-US" sz="72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Tim 2:4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man that </a:t>
            </a:r>
            <a:r>
              <a:rPr lang="en-US" sz="6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warreth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entangleth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himself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…that he may please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 who called him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Where are we </a:t>
            </a:r>
            <a:r>
              <a:rPr lang="en-US" sz="6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(supposed to be) 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going?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“If the leader doesn’t know where he’s going,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produces insecurity in those who follow him.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(Pr. 29:18)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B. How can we safely lead them there?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(Ps 16:11; Pr. 3:5,6)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AC03AA-1050-4CAB-9532-1693CAF95C85}"/>
              </a:ext>
            </a:extLst>
          </p:cNvPr>
          <p:cNvSpPr/>
          <p:nvPr/>
        </p:nvSpPr>
        <p:spPr>
          <a:xfrm>
            <a:off x="4339633" y="-288678"/>
            <a:ext cx="128406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5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Inspires by being: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32C03A-85B7-4030-A0C4-64E599993C13}"/>
              </a:ext>
            </a:extLst>
          </p:cNvPr>
          <p:cNvSpPr/>
          <p:nvPr/>
        </p:nvSpPr>
        <p:spPr>
          <a:xfrm>
            <a:off x="6917531" y="1676400"/>
            <a:ext cx="108702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(Purposeful, deliberate!)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80007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6E3838C1-EF30-44C8-8CD2-38BBF4E7A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" y="31376"/>
            <a:ext cx="38242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185800" y="1676400"/>
            <a:ext cx="16994466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indent="-13716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8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Intentional</a:t>
            </a:r>
            <a:r>
              <a:rPr lang="en-US" sz="8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(Purposeful, deliberate)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Heb. 12:1,2 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“we’re compassed with …witnesses, let us lay aside every weight, </a:t>
            </a:r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onkos</a:t>
            </a:r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hindrance) </a:t>
            </a:r>
            <a:endParaRPr lang="en-US" sz="66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Harmati’a</a:t>
            </a:r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offence, trespass)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does so easily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beset us…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72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Euperis’tatos</a:t>
            </a:r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competes, distracts, thwarts)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0D91F-C87B-4CBA-8F3E-D95FC4D5C5A1}"/>
              </a:ext>
            </a:extLst>
          </p:cNvPr>
          <p:cNvSpPr/>
          <p:nvPr/>
        </p:nvSpPr>
        <p:spPr>
          <a:xfrm>
            <a:off x="1956525" y="6096000"/>
            <a:ext cx="134486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6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hamartan’ō</a:t>
            </a:r>
            <a:r>
              <a:rPr lang="en-US" sz="66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 miss the mark</a:t>
            </a:r>
            <a:r>
              <a:rPr 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4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93AACF-A303-43C6-ACD5-D989BC2712FD}"/>
              </a:ext>
            </a:extLst>
          </p:cNvPr>
          <p:cNvSpPr/>
          <p:nvPr/>
        </p:nvSpPr>
        <p:spPr>
          <a:xfrm>
            <a:off x="4339633" y="-288678"/>
            <a:ext cx="128406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3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5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Inspires by being: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08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F624CD-4BC2-423A-B82A-05A8FBA8AC0B}"/>
              </a:ext>
            </a:extLst>
          </p:cNvPr>
          <p:cNvSpPr/>
          <p:nvPr/>
        </p:nvSpPr>
        <p:spPr>
          <a:xfrm>
            <a:off x="115103" y="81677"/>
            <a:ext cx="173512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Inspire by being…1. Intentional</a:t>
            </a:r>
            <a:endParaRPr lang="en-US" sz="9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6C0C2-AD59-4D29-8E05-9E7CA95471F4}"/>
              </a:ext>
            </a:extLst>
          </p:cNvPr>
          <p:cNvSpPr/>
          <p:nvPr/>
        </p:nvSpPr>
        <p:spPr>
          <a:xfrm>
            <a:off x="221648" y="1295400"/>
            <a:ext cx="16678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B7421-8559-4B9D-8F5D-5F2B7366B756}"/>
              </a:ext>
            </a:extLst>
          </p:cNvPr>
          <p:cNvSpPr/>
          <p:nvPr/>
        </p:nvSpPr>
        <p:spPr>
          <a:xfrm>
            <a:off x="440531" y="1651337"/>
            <a:ext cx="1664796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 4:7-9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fought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fight,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finished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course,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kept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faith: </a:t>
            </a:r>
          </a:p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Henceforth there is laid up for me a crown of righteousness, which the Lord, the righteous judge, shall give me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that day: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not to me only, but unto all them also that love his appearing.”</a:t>
            </a:r>
          </a:p>
          <a:p>
            <a:r>
              <a:rPr lang="en-US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also Mt 6:19-34; 1 Cor 3, 9; Col. 3; Phil 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2892C-0702-4247-8129-6E9FEA2CD610}"/>
              </a:ext>
            </a:extLst>
          </p:cNvPr>
          <p:cNvSpPr txBox="1"/>
          <p:nvPr/>
        </p:nvSpPr>
        <p:spPr>
          <a:xfrm>
            <a:off x="9203531" y="5481705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1 Cor. 5:10)</a:t>
            </a:r>
          </a:p>
        </p:txBody>
      </p:sp>
    </p:spTree>
    <p:extLst>
      <p:ext uri="{BB962C8B-B14F-4D97-AF65-F5344CB8AC3E}">
        <p14:creationId xmlns:p14="http://schemas.microsoft.com/office/powerpoint/2010/main" val="1124979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elebratingFathers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HonorFathers</Template>
  <TotalTime>2406</TotalTime>
  <Pages>0</Pages>
  <Words>1325</Words>
  <Characters>0</Characters>
  <Application>Microsoft Office PowerPoint</Application>
  <PresentationFormat>Custom</PresentationFormat>
  <Lines>0</Lines>
  <Paragraphs>181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Georgia</vt:lpstr>
      <vt:lpstr>Georgia Pro Black</vt:lpstr>
      <vt:lpstr>Lucida Grande</vt:lpstr>
      <vt:lpstr>Times New Roman</vt:lpstr>
      <vt:lpstr>Wingdings</vt:lpstr>
      <vt:lpstr>CelebratingFathers</vt:lpstr>
      <vt:lpstr>Florentine-Appointed</vt:lpstr>
      <vt:lpstr>PowerPoint Presentation</vt:lpstr>
      <vt:lpstr>3. Get Equipped for the battle             Eph. 6:10-18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Admin</cp:lastModifiedBy>
  <cp:revision>122</cp:revision>
  <dcterms:created xsi:type="dcterms:W3CDTF">2019-06-06T14:05:23Z</dcterms:created>
  <dcterms:modified xsi:type="dcterms:W3CDTF">2019-07-13T22:25:07Z</dcterms:modified>
</cp:coreProperties>
</file>