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48" r:id="rId2"/>
  </p:sldMasterIdLst>
  <p:notesMasterIdLst>
    <p:notesMasterId r:id="rId24"/>
  </p:notesMasterIdLst>
  <p:sldIdLst>
    <p:sldId id="277" r:id="rId3"/>
    <p:sldId id="283" r:id="rId4"/>
    <p:sldId id="289" r:id="rId5"/>
    <p:sldId id="383" r:id="rId6"/>
    <p:sldId id="353" r:id="rId7"/>
    <p:sldId id="368" r:id="rId8"/>
    <p:sldId id="371" r:id="rId9"/>
    <p:sldId id="372" r:id="rId10"/>
    <p:sldId id="355" r:id="rId11"/>
    <p:sldId id="375" r:id="rId12"/>
    <p:sldId id="377" r:id="rId13"/>
    <p:sldId id="378" r:id="rId14"/>
    <p:sldId id="376" r:id="rId15"/>
    <p:sldId id="367" r:id="rId16"/>
    <p:sldId id="379" r:id="rId17"/>
    <p:sldId id="384" r:id="rId18"/>
    <p:sldId id="385" r:id="rId19"/>
    <p:sldId id="386" r:id="rId20"/>
    <p:sldId id="381" r:id="rId21"/>
    <p:sldId id="382" r:id="rId22"/>
    <p:sldId id="359" r:id="rId23"/>
  </p:sldIdLst>
  <p:sldSz cx="17340263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ith Peters" initials="KP" lastIdx="1" clrIdx="0">
    <p:extLst>
      <p:ext uri="{19B8F6BF-5375-455C-9EA6-DF929625EA0E}">
        <p15:presenceInfo xmlns:p15="http://schemas.microsoft.com/office/powerpoint/2012/main" userId="S::PastorKeith@cheneybaptist.com::c4a13cba-445d-4c8b-a237-8d92adffce26" providerId="AD"/>
      </p:ext>
    </p:extLst>
  </p:cmAuthor>
  <p:cmAuthor id="2" name="Admin" initials="A" lastIdx="1" clrIdx="1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FF0000"/>
    <a:srgbClr val="30250E"/>
    <a:srgbClr val="000099"/>
    <a:srgbClr val="0033CC"/>
    <a:srgbClr val="DFB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26" autoAdjust="0"/>
  </p:normalViewPr>
  <p:slideViewPr>
    <p:cSldViewPr>
      <p:cViewPr varScale="1">
        <p:scale>
          <a:sx n="73" d="100"/>
          <a:sy n="73" d="100"/>
        </p:scale>
        <p:origin x="12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DADEF-7F8D-4084-9439-93D33420623E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DB83F-B654-411B-9828-9B09C162E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8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91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3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74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49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89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90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43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33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90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58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76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8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52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82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24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3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533401"/>
            <a:ext cx="14740917" cy="16002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105" y="2438401"/>
            <a:ext cx="14834053" cy="65531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630" indent="0" algn="ctr">
              <a:buNone/>
              <a:defRPr/>
            </a:lvl2pPr>
            <a:lvl3pPr marL="1219261" indent="0" algn="ctr">
              <a:buNone/>
              <a:defRPr/>
            </a:lvl3pPr>
            <a:lvl4pPr marL="1828891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3" indent="0" algn="ctr">
              <a:buNone/>
              <a:defRPr/>
            </a:lvl7pPr>
            <a:lvl8pPr marL="4267413" indent="0" algn="ctr">
              <a:buNone/>
              <a:defRPr/>
            </a:lvl8pPr>
            <a:lvl9pPr marL="48770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61307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83" y="304800"/>
            <a:ext cx="16053290" cy="19177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486" y="2514600"/>
            <a:ext cx="15951687" cy="678180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567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2498" y="2276476"/>
            <a:ext cx="4330832" cy="6435725"/>
          </a:xfrm>
        </p:spPr>
        <p:txBody>
          <a:bodyPr vert="eaVert"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76476"/>
            <a:ext cx="12789291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6579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381001"/>
            <a:ext cx="14740917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105" y="1981200"/>
            <a:ext cx="14834053" cy="7315200"/>
          </a:xfrm>
        </p:spPr>
        <p:txBody>
          <a:bodyPr/>
          <a:lstStyle>
            <a:lvl1pPr marL="0" indent="0" algn="ctr">
              <a:buNone/>
              <a:defRPr/>
            </a:lvl1pPr>
            <a:lvl2pPr marL="609630" indent="0" algn="ctr">
              <a:buNone/>
              <a:defRPr/>
            </a:lvl2pPr>
            <a:lvl3pPr marL="1219261" indent="0" algn="ctr">
              <a:buNone/>
              <a:defRPr/>
            </a:lvl3pPr>
            <a:lvl4pPr marL="1828891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3" indent="0" algn="ctr">
              <a:buNone/>
              <a:defRPr/>
            </a:lvl7pPr>
            <a:lvl8pPr marL="4267413" indent="0" algn="ctr">
              <a:buNone/>
              <a:defRPr/>
            </a:lvl8pPr>
            <a:lvl9pPr marL="4877044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456716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305079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93" y="685800"/>
            <a:ext cx="15748481" cy="1936750"/>
          </a:xfrm>
        </p:spPr>
        <p:txBody>
          <a:bodyPr anchor="t"/>
          <a:lstStyle>
            <a:lvl1pPr algn="ctr">
              <a:defRPr sz="5334" b="0" i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693" y="2895600"/>
            <a:ext cx="15748481" cy="6324600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630" indent="0">
              <a:buNone/>
              <a:defRPr sz="2400"/>
            </a:lvl2pPr>
            <a:lvl3pPr marL="1219261" indent="0">
              <a:buNone/>
              <a:defRPr sz="2133"/>
            </a:lvl3pPr>
            <a:lvl4pPr marL="1828891" indent="0">
              <a:buNone/>
              <a:defRPr sz="1867"/>
            </a:lvl4pPr>
            <a:lvl5pPr marL="2438522" indent="0">
              <a:buNone/>
              <a:defRPr sz="1867"/>
            </a:lvl5pPr>
            <a:lvl6pPr marL="3048152" indent="0">
              <a:buNone/>
              <a:defRPr sz="1867"/>
            </a:lvl6pPr>
            <a:lvl7pPr marL="3657783" indent="0">
              <a:buNone/>
              <a:defRPr sz="1867"/>
            </a:lvl7pPr>
            <a:lvl8pPr marL="4267413" indent="0">
              <a:buNone/>
              <a:defRPr sz="1867"/>
            </a:lvl8pPr>
            <a:lvl9pPr marL="4877044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43488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26" y="2819400"/>
            <a:ext cx="3877852" cy="69342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4684" y="2819400"/>
            <a:ext cx="3877852" cy="69342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73127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62801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62801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581399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67910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87798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</p:spPr>
        <p:txBody>
          <a:bodyPr/>
          <a:lstStyle>
            <a:lvl1pPr>
              <a:defRPr sz="4267"/>
            </a:lvl1pPr>
            <a:lvl2pPr>
              <a:defRPr sz="3734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6670675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1349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96" y="304800"/>
            <a:ext cx="15545275" cy="19177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60" y="2514601"/>
            <a:ext cx="15604543" cy="67405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87946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</p:spPr>
        <p:txBody>
          <a:bodyPr/>
          <a:lstStyle>
            <a:lvl1pPr marL="0" indent="0">
              <a:buNone/>
              <a:defRPr sz="4267"/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23732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410522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3384" y="112714"/>
            <a:ext cx="3903253" cy="9640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3627" y="112714"/>
            <a:ext cx="11506551" cy="96408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32924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526" y="457200"/>
            <a:ext cx="14738800" cy="914400"/>
          </a:xfrm>
        </p:spPr>
        <p:txBody>
          <a:bodyPr anchor="t"/>
          <a:lstStyle>
            <a:lvl1pPr algn="ctr">
              <a:defRPr sz="533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526" y="1752600"/>
            <a:ext cx="14738800" cy="76200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 marL="609630" indent="0">
              <a:buNone/>
              <a:defRPr sz="2400"/>
            </a:lvl2pPr>
            <a:lvl3pPr marL="1219261" indent="0">
              <a:buNone/>
              <a:defRPr sz="2133"/>
            </a:lvl3pPr>
            <a:lvl4pPr marL="1828891" indent="0">
              <a:buNone/>
              <a:defRPr sz="1867"/>
            </a:lvl4pPr>
            <a:lvl5pPr marL="2438522" indent="0">
              <a:buNone/>
              <a:defRPr sz="1867"/>
            </a:lvl5pPr>
            <a:lvl6pPr marL="3048152" indent="0">
              <a:buNone/>
              <a:defRPr sz="1867"/>
            </a:lvl6pPr>
            <a:lvl7pPr marL="3657783" indent="0">
              <a:buNone/>
              <a:defRPr sz="1867"/>
            </a:lvl7pPr>
            <a:lvl8pPr marL="4267413" indent="0">
              <a:buNone/>
              <a:defRPr sz="1867"/>
            </a:lvl8pPr>
            <a:lvl9pPr marL="4877044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45242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93" y="457200"/>
            <a:ext cx="15646878" cy="15240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860" y="2276476"/>
            <a:ext cx="7700669" cy="6435725"/>
          </a:xfrm>
          <a:prstGeom prst="rect">
            <a:avLst/>
          </a:prstGeom>
        </p:spPr>
        <p:txBody>
          <a:bodyPr vert="horz"/>
          <a:lstStyle>
            <a:lvl1pPr>
              <a:defRPr sz="3734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1735" y="2276476"/>
            <a:ext cx="7700669" cy="6435725"/>
          </a:xfrm>
          <a:prstGeom prst="rect">
            <a:avLst/>
          </a:prstGeom>
        </p:spPr>
        <p:txBody>
          <a:bodyPr vert="horz"/>
          <a:lstStyle>
            <a:lvl1pPr>
              <a:defRPr sz="3734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076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561975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561975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8434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980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1955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  <a:prstGeom prst="rect">
            <a:avLst/>
          </a:prstGeom>
        </p:spPr>
        <p:txBody>
          <a:bodyPr vert="horz"/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4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06512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ctr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chemeClr val="bg1"/>
                </a:solidFill>
              </a:defRPr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pPr lvl="0"/>
            <a:r>
              <a:rPr lang="en-US" noProof="0">
                <a:sym typeface="Arial" charset="0"/>
              </a:rPr>
              <a:t>Click icon to add picture</a:t>
            </a:r>
            <a:endParaRPr lang="en-US" noProof="0" dirty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633174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D44750D8-3C84-4F72-ACBA-E60CAEC3A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8677" y="7010400"/>
            <a:ext cx="1605329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charset="0"/>
              </a:rPr>
              <a:t>Click to edit Master title style</a:t>
            </a:r>
            <a:endParaRPr lang="en-US" dirty="0">
              <a:sym typeface="Georgia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609630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129124" indent="-129124" algn="ctr" rtl="0" eaLnBrk="1" fontAlgn="base" hangingPunct="1">
        <a:spcBef>
          <a:spcPts val="1467"/>
        </a:spcBef>
        <a:spcAft>
          <a:spcPct val="0"/>
        </a:spcAft>
        <a:defRPr sz="58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997001" indent="-387370" algn="ctr" rtl="0" eaLnBrk="1" fontAlgn="base" hangingPunct="1">
        <a:spcBef>
          <a:spcPts val="1200"/>
        </a:spcBef>
        <a:spcAft>
          <a:spcPct val="0"/>
        </a:spcAft>
        <a:defRPr sz="5067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1862760" indent="-643499" algn="ctr" rtl="0" eaLnBrk="1" fontAlgn="base" hangingPunct="1">
        <a:spcBef>
          <a:spcPts val="1067"/>
        </a:spcBef>
        <a:spcAft>
          <a:spcPct val="0"/>
        </a:spcAft>
        <a:defRPr sz="45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730637" indent="-901745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3596397" indent="-1157875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4206028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4815658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5425289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6034919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E2856A72-E5E7-4136-8F93-9B3EB03BF9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27" y="2667000"/>
            <a:ext cx="1561301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5ECC1AC7-8D4F-4C9E-8061-13CAD0643E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26" y="3886200"/>
            <a:ext cx="15629944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649850" indent="-641383" algn="l" rtl="0" eaLnBrk="0" fontAlgn="base" hangingPunct="0">
        <a:spcBef>
          <a:spcPts val="1467"/>
        </a:spcBef>
        <a:spcAft>
          <a:spcPct val="0"/>
        </a:spcAft>
        <a:buSzPct val="100000"/>
        <a:buFont typeface="Lucida Grande" charset="0"/>
        <a:buChar char="•"/>
        <a:defRPr sz="5867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1331451" indent="-522843" algn="l" rtl="0" eaLnBrk="0" fontAlgn="base" hangingPunct="0">
        <a:spcBef>
          <a:spcPts val="1200"/>
        </a:spcBef>
        <a:spcAft>
          <a:spcPct val="0"/>
        </a:spcAft>
        <a:buSzPct val="100000"/>
        <a:buFont typeface="Lucida Grande" charset="0"/>
        <a:buChar char="–"/>
        <a:defRPr sz="5067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2108305" indent="-433939" algn="l" rtl="0" eaLnBrk="0" fontAlgn="base" hangingPunct="0">
        <a:spcBef>
          <a:spcPts val="1067"/>
        </a:spcBef>
        <a:spcAft>
          <a:spcPct val="0"/>
        </a:spcAft>
        <a:buSzPct val="100000"/>
        <a:buFont typeface="Lucida Grande" charset="0"/>
        <a:buChar char="•"/>
        <a:defRPr sz="45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97194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–"/>
        <a:defRPr sz="37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383770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444734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505697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566660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627623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merriam-webster.com/dictionary/dependable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merriam-webster.com/dictionary/dependabl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A7E577A7-10F0-44E5-A029-071C2FB9E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31" y="273367"/>
            <a:ext cx="13006999" cy="634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9E035C-89F6-4BE2-89EE-00A9658CA7A9}"/>
              </a:ext>
            </a:extLst>
          </p:cNvPr>
          <p:cNvSpPr/>
          <p:nvPr/>
        </p:nvSpPr>
        <p:spPr>
          <a:xfrm>
            <a:off x="105965" y="6614279"/>
            <a:ext cx="17128332" cy="3139321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Ezekiel 22:30  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I sought for a man among them, that should make up the hedge, and stand in the gap before me …: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E8572F-DB21-4BFF-9A96-07FEABA9442C}"/>
              </a:ext>
            </a:extLst>
          </p:cNvPr>
          <p:cNvSpPr/>
          <p:nvPr/>
        </p:nvSpPr>
        <p:spPr>
          <a:xfrm>
            <a:off x="9127331" y="8430161"/>
            <a:ext cx="83663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I found none.”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3057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6E3838C1-EF30-44C8-8CD2-38BBF4E7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435" y="8125302"/>
            <a:ext cx="3441222" cy="171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D7A8E1-73D6-4222-B6C0-D16FE8A42060}"/>
              </a:ext>
            </a:extLst>
          </p:cNvPr>
          <p:cNvSpPr/>
          <p:nvPr/>
        </p:nvSpPr>
        <p:spPr>
          <a:xfrm>
            <a:off x="88757" y="21921"/>
            <a:ext cx="172045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Trusting (God)  </a:t>
            </a:r>
          </a:p>
          <a:p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God’s nature is Truth / Faithfulness: 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 further we are from God, </a:t>
            </a:r>
          </a:p>
          <a:p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a) The less we’re able to recognize / respond to truth.</a:t>
            </a:r>
          </a:p>
          <a:p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b) This breeds insecurity in those that follow us. </a:t>
            </a: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D95EA8-F5F3-44ED-969B-C0441117AD0A}"/>
              </a:ext>
            </a:extLst>
          </p:cNvPr>
          <p:cNvSpPr/>
          <p:nvPr/>
        </p:nvSpPr>
        <p:spPr>
          <a:xfrm>
            <a:off x="135731" y="5257800"/>
            <a:ext cx="17145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Pr. 4:19 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way of the wicked is as darkness: </a:t>
            </a:r>
          </a:p>
          <a:p>
            <a:pPr algn="ctr"/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know not at what they stumble.” </a:t>
            </a:r>
          </a:p>
          <a:p>
            <a:pPr>
              <a:spcBef>
                <a:spcPts val="1200"/>
              </a:spcBef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15:14 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“They be Blind leading the blind…” 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411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6E3838C1-EF30-44C8-8CD2-38BBF4E7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435" y="8125302"/>
            <a:ext cx="3441222" cy="171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D7A8E1-73D6-4222-B6C0-D16FE8A42060}"/>
              </a:ext>
            </a:extLst>
          </p:cNvPr>
          <p:cNvSpPr/>
          <p:nvPr/>
        </p:nvSpPr>
        <p:spPr>
          <a:xfrm>
            <a:off x="88757" y="21921"/>
            <a:ext cx="17204532" cy="94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Trusting (others)</a:t>
            </a:r>
          </a:p>
          <a:p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Since </a:t>
            </a:r>
            <a:r>
              <a:rPr lang="en-US" sz="66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natures aren’t always trustworthy:</a:t>
            </a:r>
          </a:p>
          <a:p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1) We need to cultivate “Grace and Truth”.</a:t>
            </a:r>
          </a:p>
          <a:p>
            <a:pPr algn="ctr"/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1:14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Word was made flesh, and dwelt among us, (we beheld his glory, as of the only begotten of the Father,)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of grace 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char’is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God’s influence and reflection)</a:t>
            </a:r>
          </a:p>
          <a:p>
            <a:pPr algn="ctr"/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truth.” 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alēth’eia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clear, true)</a:t>
            </a:r>
          </a:p>
          <a:p>
            <a:r>
              <a:rPr 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God’s Grace Reveals God’s Truth, </a:t>
            </a:r>
          </a:p>
          <a:p>
            <a:r>
              <a:rPr 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enables us to respond to it!</a:t>
            </a:r>
            <a:endParaRPr lang="en-US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364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9D7A8E1-73D6-4222-B6C0-D16FE8A42060}"/>
              </a:ext>
            </a:extLst>
          </p:cNvPr>
          <p:cNvSpPr/>
          <p:nvPr/>
        </p:nvSpPr>
        <p:spPr>
          <a:xfrm>
            <a:off x="88757" y="21921"/>
            <a:ext cx="17204532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Trusting (Others) </a:t>
            </a:r>
          </a:p>
          <a:p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Since our natures aren’t always trustworthy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Trusting others trains us by helping us to:</a:t>
            </a:r>
          </a:p>
          <a:p>
            <a:pPr marL="1143000" indent="-1143000" algn="ctr">
              <a:buAutoNum type="alphaLcParenR"/>
            </a:pPr>
            <a:r>
              <a:rPr lang="en-US" sz="66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Recognize</a:t>
            </a: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how God deals with us. Ph 1:6</a:t>
            </a:r>
          </a:p>
          <a:p>
            <a:pPr algn="ctr"/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which hath begun a good work in you </a:t>
            </a:r>
          </a:p>
          <a:p>
            <a:pPr algn="ctr"/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perform it until the day of Jesus Christ:”</a:t>
            </a:r>
          </a:p>
          <a:p>
            <a:pPr>
              <a:spcBef>
                <a:spcPts val="1800"/>
              </a:spcBef>
            </a:pP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sz="6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 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being instruments of His </a:t>
            </a:r>
            <a:r>
              <a:rPr lang="en-US" sz="6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Grace,        </a:t>
            </a:r>
          </a:p>
          <a:p>
            <a:pPr>
              <a:spcBef>
                <a:spcPts val="0"/>
              </a:spcBef>
            </a:pPr>
            <a:r>
              <a:rPr lang="en-US" sz="60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Helping others to know Him and Grow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 Pt 3:18</a:t>
            </a:r>
          </a:p>
          <a:p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“Grow in Grace and knowledge of our Lord.” </a:t>
            </a:r>
            <a:endParaRPr lang="en-US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91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0BE48A-A523-46CD-ADB9-7F9167D41360}"/>
              </a:ext>
            </a:extLst>
          </p:cNvPr>
          <p:cNvSpPr/>
          <p:nvPr/>
        </p:nvSpPr>
        <p:spPr>
          <a:xfrm>
            <a:off x="142699" y="-21921"/>
            <a:ext cx="17054864" cy="994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Characteristics that cultivate Confidence.</a:t>
            </a:r>
          </a:p>
          <a:p>
            <a:pPr marL="1143000" indent="-1143000">
              <a:buAutoNum type="arabicPeriod"/>
            </a:pP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Truthfulness… 2. Trusting 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(God &amp; others)</a:t>
            </a:r>
          </a:p>
          <a:p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8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Teachable</a:t>
            </a:r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Mt. 28:20 </a:t>
            </a:r>
          </a:p>
          <a:p>
            <a:pPr algn="ctr"/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“Teaching them to observe </a:t>
            </a: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(guard, </a:t>
            </a:r>
            <a:r>
              <a:rPr lang="en-US" sz="66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things 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whatsoever I have commanded you.”</a:t>
            </a:r>
            <a:endParaRPr lang="en-US" sz="7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Tim. 2:2 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same commit thou to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faithful men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shall </a:t>
            </a:r>
            <a:r>
              <a:rPr lang="en-US" sz="7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able to teach others 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also.” </a:t>
            </a:r>
            <a:endParaRPr lang="en-US" sz="6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348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6E3838C1-EF30-44C8-8CD2-38BBF4E7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531" y="-76200"/>
            <a:ext cx="38242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B367A0-BE34-4746-BF70-E87217AD53AA}"/>
              </a:ext>
            </a:extLst>
          </p:cNvPr>
          <p:cNvSpPr/>
          <p:nvPr/>
        </p:nvSpPr>
        <p:spPr>
          <a:xfrm>
            <a:off x="211931" y="1329286"/>
            <a:ext cx="17006809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indent="-91440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Life’s most important battles are being fought by men who are inadequately trained.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1)  No wonder the casualty rate is so very high.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Hosea 4:6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“My people are destroyed for lack of knowledge: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because thou hast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rejected knowledge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will also reject thee!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will also forget thy children.”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BBED15-5B3C-4385-A79E-40E107E84A45}"/>
              </a:ext>
            </a:extLst>
          </p:cNvPr>
          <p:cNvSpPr/>
          <p:nvPr/>
        </p:nvSpPr>
        <p:spPr>
          <a:xfrm>
            <a:off x="364332" y="0"/>
            <a:ext cx="68809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8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Teachable</a:t>
            </a:r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71B4D6-14E0-4F4E-8D74-03551B622C49}"/>
              </a:ext>
            </a:extLst>
          </p:cNvPr>
          <p:cNvSpPr/>
          <p:nvPr/>
        </p:nvSpPr>
        <p:spPr>
          <a:xfrm>
            <a:off x="669131" y="5831415"/>
            <a:ext cx="170068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(ma-as’: spurned {for lack of </a:t>
            </a:r>
            <a:r>
              <a:rPr lang="en-US" sz="60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interest 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/value})</a:t>
            </a:r>
            <a:endParaRPr lang="en-US" sz="6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5EC8FB-FA05-40F3-A22B-BA094FC3845C}"/>
              </a:ext>
            </a:extLst>
          </p:cNvPr>
          <p:cNvSpPr/>
          <p:nvPr/>
        </p:nvSpPr>
        <p:spPr>
          <a:xfrm>
            <a:off x="141738" y="7714699"/>
            <a:ext cx="8547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Shākah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:̣  been oblivious of) </a:t>
            </a:r>
            <a:endParaRPr lang="en-US" sz="4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7CAD93-1097-45A2-BFB2-A5C69DB48D8A}"/>
              </a:ext>
            </a:extLst>
          </p:cNvPr>
          <p:cNvSpPr/>
          <p:nvPr/>
        </p:nvSpPr>
        <p:spPr>
          <a:xfrm>
            <a:off x="5393532" y="6641354"/>
            <a:ext cx="13411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seeing thou hast </a:t>
            </a:r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forgotten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law of thy God, </a:t>
            </a:r>
          </a:p>
        </p:txBody>
      </p:sp>
    </p:spTree>
    <p:extLst>
      <p:ext uri="{BB962C8B-B14F-4D97-AF65-F5344CB8AC3E}">
        <p14:creationId xmlns:p14="http://schemas.microsoft.com/office/powerpoint/2010/main" val="3012489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6E3838C1-EF30-44C8-8CD2-38BBF4E7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531" y="-76200"/>
            <a:ext cx="38242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B367A0-BE34-4746-BF70-E87217AD53AA}"/>
              </a:ext>
            </a:extLst>
          </p:cNvPr>
          <p:cNvSpPr/>
          <p:nvPr/>
        </p:nvSpPr>
        <p:spPr>
          <a:xfrm>
            <a:off x="211930" y="1598979"/>
            <a:ext cx="170068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Tim 2:15 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“Study to show thyself approved unto God…”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0" indent="-914400">
              <a:spcBef>
                <a:spcPts val="0"/>
              </a:spcBef>
              <a:spcAft>
                <a:spcPts val="0"/>
              </a:spcAft>
              <a:buAutoNum type="arabicParenR" startAt="2"/>
            </a:pP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If we devoted as much energy to our skills at work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as we do developing our skills at home, 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how would it affect our job performance/advancement?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BBED15-5B3C-4385-A79E-40E107E84A45}"/>
              </a:ext>
            </a:extLst>
          </p:cNvPr>
          <p:cNvSpPr/>
          <p:nvPr/>
        </p:nvSpPr>
        <p:spPr>
          <a:xfrm>
            <a:off x="364332" y="0"/>
            <a:ext cx="68809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8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Teachable</a:t>
            </a:r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Image result for man reading bible">
            <a:extLst>
              <a:ext uri="{FF2B5EF4-FFF2-40B4-BE49-F238E27FC236}">
                <a16:creationId xmlns:a16="http://schemas.microsoft.com/office/drawing/2014/main" id="{2E3C2AC1-9495-4296-9D71-88C07B737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922966"/>
            <a:ext cx="7849393" cy="483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CDD87F-1E12-490C-86EC-436BC0578979}"/>
              </a:ext>
            </a:extLst>
          </p:cNvPr>
          <p:cNvSpPr txBox="1"/>
          <p:nvPr/>
        </p:nvSpPr>
        <p:spPr>
          <a:xfrm>
            <a:off x="7984331" y="5410200"/>
            <a:ext cx="92209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cannot lead others where we’re not </a:t>
            </a:r>
          </a:p>
          <a:p>
            <a:pPr algn="ctr"/>
            <a:r>
              <a:rPr lang="en-US" sz="6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willing to go!</a:t>
            </a:r>
          </a:p>
          <a:p>
            <a:pPr algn="ctr"/>
            <a:r>
              <a:rPr lang="en-US" sz="6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(Phil. 3:17-19)</a:t>
            </a:r>
            <a:endParaRPr lang="en-US" sz="6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Image result for fathers leading family devotions">
            <a:extLst>
              <a:ext uri="{FF2B5EF4-FFF2-40B4-BE49-F238E27FC236}">
                <a16:creationId xmlns:a16="http://schemas.microsoft.com/office/drawing/2014/main" id="{E181C88D-96A2-44B3-855F-09EC49B64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768" y="4863659"/>
            <a:ext cx="8898732" cy="486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674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6E3838C1-EF30-44C8-8CD2-38BBF4E7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531" y="-76200"/>
            <a:ext cx="38242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B367A0-BE34-4746-BF70-E87217AD53AA}"/>
              </a:ext>
            </a:extLst>
          </p:cNvPr>
          <p:cNvSpPr/>
          <p:nvPr/>
        </p:nvSpPr>
        <p:spPr>
          <a:xfrm>
            <a:off x="166726" y="1289745"/>
            <a:ext cx="17006809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B. Most professional jobs require Continuing Education.</a:t>
            </a:r>
          </a:p>
          <a:p>
            <a:pPr marR="0" lvl="0">
              <a:spcBef>
                <a:spcPts val="60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So does being a Husband and Father! </a:t>
            </a:r>
          </a:p>
          <a:p>
            <a:pPr marR="0" lvl="0">
              <a:spcBef>
                <a:spcPts val="60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2)  God’s plan involves </a:t>
            </a:r>
            <a:r>
              <a:rPr lang="en-US" sz="6000" b="1" i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 the job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training:</a:t>
            </a:r>
          </a:p>
          <a:p>
            <a:pPr marR="0" lvl="0">
              <a:spcBef>
                <a:spcPts val="60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a)  In the home  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Deut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6:4-7)  </a:t>
            </a:r>
          </a:p>
          <a:p>
            <a:pPr marR="0" lvl="0" algn="ctr">
              <a:spcBef>
                <a:spcPts val="60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“these words, which I command thee this day, shall be in thine heart:  And thou shalt teach them diligently unto thy children, and shalt talk of them when thou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sittest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thine house, and when thou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walkest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the way, and when thou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liest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down, and when thou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risest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up.”</a:t>
            </a:r>
            <a:endParaRPr lang="en-US" sz="44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b) In the </a:t>
            </a:r>
            <a:r>
              <a:rPr lang="en-US" sz="54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church.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(2 Tim. 2; Titus 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BBED15-5B3C-4385-A79E-40E107E84A45}"/>
              </a:ext>
            </a:extLst>
          </p:cNvPr>
          <p:cNvSpPr/>
          <p:nvPr/>
        </p:nvSpPr>
        <p:spPr>
          <a:xfrm>
            <a:off x="364332" y="0"/>
            <a:ext cx="68809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8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Teachable</a:t>
            </a:r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790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B367A0-BE34-4746-BF70-E87217AD53AA}"/>
              </a:ext>
            </a:extLst>
          </p:cNvPr>
          <p:cNvSpPr/>
          <p:nvPr/>
        </p:nvSpPr>
        <p:spPr>
          <a:xfrm>
            <a:off x="31347" y="0"/>
            <a:ext cx="17006809" cy="9956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I'd rather see a sermon than hear one any day;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I'd rather one should walk with me than merely tell the way.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eye's a better pupil and more willing than the ear,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Fine counsel is confusing, but example's always clear;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best of all the preachers are the men who live their creeds,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to see good put in action is what everybody needs.</a:t>
            </a:r>
          </a:p>
          <a:p>
            <a:pPr marR="0" lvl="0" algn="ctr">
              <a:spcBef>
                <a:spcPts val="180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soon can learn to do it if you'll let me see it done;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can watch your hands in action, but your tongue too fast may run.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the lecture you deliver may be very wise and true,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But I'd rather get my lessons by observing what you do;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I might misunderstand you and the high advice you give,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But there's no misunderstanding how you act and how you live.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546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B367A0-BE34-4746-BF70-E87217AD53AA}"/>
              </a:ext>
            </a:extLst>
          </p:cNvPr>
          <p:cNvSpPr/>
          <p:nvPr/>
        </p:nvSpPr>
        <p:spPr>
          <a:xfrm>
            <a:off x="31347" y="0"/>
            <a:ext cx="17006809" cy="1020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When I see a deed of kindness, I am eager to be kind.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When a weaker brother stumbles and a strong man stays behind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Just to see if he can help him, then the wish grows strong in me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become as big and thoughtful as I know that friend to be.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all travelers can witness that the best of guides today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not the one who tells them, </a:t>
            </a:r>
            <a:r>
              <a:rPr lang="en-US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but the one who shows the way.</a:t>
            </a:r>
          </a:p>
          <a:p>
            <a:pPr marR="0" lvl="0" algn="ctr">
              <a:spcBef>
                <a:spcPts val="180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One good man teaches many, men believe what they behold;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One deed of kindness noticed is worth forty that are told.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Who stands with men of honor learns to hold his honor dear,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right living speaks a language which to every one is clear.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Though an able speaker charms me with his eloquence, I say,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I'd rather see a sermon than to hear one, any day.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1641B3-AB3A-4D35-A0F4-1944AA19FB0A}"/>
              </a:ext>
            </a:extLst>
          </p:cNvPr>
          <p:cNvSpPr/>
          <p:nvPr/>
        </p:nvSpPr>
        <p:spPr>
          <a:xfrm>
            <a:off x="14766131" y="9220200"/>
            <a:ext cx="1710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Edgar Guest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21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6E3838C1-EF30-44C8-8CD2-38BBF4E7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531" y="-76200"/>
            <a:ext cx="38242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B367A0-BE34-4746-BF70-E87217AD53AA}"/>
              </a:ext>
            </a:extLst>
          </p:cNvPr>
          <p:cNvSpPr/>
          <p:nvPr/>
        </p:nvSpPr>
        <p:spPr>
          <a:xfrm>
            <a:off x="211931" y="-10438"/>
            <a:ext cx="17006809" cy="1003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Dads you </a:t>
            </a:r>
            <a:r>
              <a:rPr lang="en-US" sz="66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 </a:t>
            </a: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training your sons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to be husbands and fathers</a:t>
            </a:r>
            <a:r>
              <a:rPr lang="en-US" sz="6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17:6)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"Children's children are the crown of old men; 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and the glory of children are their fathers.“</a:t>
            </a:r>
          </a:p>
          <a:p>
            <a:pPr marL="228600" marR="0" algn="ctr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Moms, you are training your daughters </a:t>
            </a:r>
          </a:p>
          <a:p>
            <a:pPr marL="228600" marR="0" algn="ctr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be wives and mothers!</a:t>
            </a:r>
          </a:p>
          <a:p>
            <a:pPr marL="22860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Ezek. 16:44  </a:t>
            </a:r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“As is the mother,</a:t>
            </a:r>
          </a:p>
          <a:p>
            <a:pPr marL="228600" marR="0" algn="ctr">
              <a:spcBef>
                <a:spcPts val="0"/>
              </a:spcBef>
              <a:spcAft>
                <a:spcPts val="0"/>
              </a:spcAft>
            </a:pPr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is her daughter.” </a:t>
            </a:r>
          </a:p>
          <a:p>
            <a:pPr marL="22860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Who’s training you? </a:t>
            </a:r>
            <a:endParaRPr lang="en-US" sz="10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83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6B3E-C5AD-4FFA-9BDA-5736C6FDF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30" y="6925755"/>
            <a:ext cx="16728281" cy="1219237"/>
          </a:xfrm>
        </p:spPr>
        <p:txBody>
          <a:bodyPr/>
          <a:lstStyle/>
          <a:p>
            <a:pPr algn="l">
              <a:defRPr/>
            </a:pPr>
            <a:r>
              <a:rPr lang="en-US" sz="8800" b="1" dirty="0">
                <a:latin typeface="Georgia" panose="02040502050405020303" pitchFamily="18" charset="0"/>
                <a:ea typeface="ＭＳ Ｐゴシック" charset="0"/>
                <a:sym typeface="Georgia" charset="0"/>
              </a:rPr>
              <a:t>3. </a:t>
            </a:r>
            <a:r>
              <a:rPr lang="en-US" sz="8000" b="1" dirty="0">
                <a:latin typeface="Georgia" panose="02040502050405020303" pitchFamily="18" charset="0"/>
                <a:ea typeface="ＭＳ Ｐゴシック" charset="0"/>
                <a:sym typeface="Georgia" charset="0"/>
              </a:rPr>
              <a:t>Get Equipped for the battle  </a:t>
            </a:r>
            <a:br>
              <a:rPr lang="en-US" sz="6600" b="1" dirty="0">
                <a:latin typeface="Georgia" panose="02040502050405020303" pitchFamily="18" charset="0"/>
                <a:ea typeface="ＭＳ Ｐゴシック" charset="0"/>
                <a:sym typeface="Georgia" charset="0"/>
              </a:rPr>
            </a:br>
            <a:r>
              <a:rPr lang="en-US" sz="6600" b="1" dirty="0">
                <a:latin typeface="Georgia" panose="02040502050405020303" pitchFamily="18" charset="0"/>
                <a:ea typeface="ＭＳ Ｐゴシック" charset="0"/>
                <a:sym typeface="Georgia" charset="0"/>
              </a:rPr>
              <a:t>          Eph. 6:10-18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FD8DC6-1240-48C5-8FC4-E83DB30461E8}"/>
              </a:ext>
            </a:extLst>
          </p:cNvPr>
          <p:cNvSpPr txBox="1"/>
          <p:nvPr/>
        </p:nvSpPr>
        <p:spPr>
          <a:xfrm>
            <a:off x="19190" y="3200400"/>
            <a:ext cx="16916400" cy="1485022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Accept our Responsibility 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Eph. 5,6</a:t>
            </a:r>
          </a:p>
          <a:p>
            <a:endParaRPr lang="en-US" sz="1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B2DBD8-26D7-4D86-849F-D581E502B2E3}"/>
              </a:ext>
            </a:extLst>
          </p:cNvPr>
          <p:cNvSpPr txBox="1"/>
          <p:nvPr/>
        </p:nvSpPr>
        <p:spPr>
          <a:xfrm>
            <a:off x="211931" y="33187"/>
            <a:ext cx="16916399" cy="1446550"/>
          </a:xfrm>
          <a:prstGeom prst="rect">
            <a:avLst/>
          </a:prstGeom>
          <a:solidFill>
            <a:schemeClr val="tx1">
              <a:alpha val="3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“stand in the gap” we must: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6E75C2-1A0C-47A5-B01F-E255354F7E88}"/>
              </a:ext>
            </a:extLst>
          </p:cNvPr>
          <p:cNvSpPr txBox="1"/>
          <p:nvPr/>
        </p:nvSpPr>
        <p:spPr>
          <a:xfrm>
            <a:off x="0" y="4800600"/>
            <a:ext cx="16916400" cy="144655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 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our enemy  Eph. 6:12</a:t>
            </a:r>
            <a:r>
              <a:rPr lang="en-US" sz="1000" dirty="0"/>
              <a:t>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478667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6E3838C1-EF30-44C8-8CD2-38BBF4E7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531" y="-76200"/>
            <a:ext cx="38242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fathers and sons">
            <a:extLst>
              <a:ext uri="{FF2B5EF4-FFF2-40B4-BE49-F238E27FC236}">
                <a16:creationId xmlns:a16="http://schemas.microsoft.com/office/drawing/2014/main" id="{09DEF4BB-079A-4E3C-A12F-202093D01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8" r="46355"/>
          <a:stretch/>
        </p:blipFill>
        <p:spPr bwMode="auto">
          <a:xfrm>
            <a:off x="11032331" y="2209800"/>
            <a:ext cx="6403181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C39D1A-0F56-4A85-A7DD-EE9AC1F21F8C}"/>
              </a:ext>
            </a:extLst>
          </p:cNvPr>
          <p:cNvSpPr txBox="1"/>
          <p:nvPr/>
        </p:nvSpPr>
        <p:spPr>
          <a:xfrm>
            <a:off x="274280" y="228600"/>
            <a:ext cx="125106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need to remember that one day, our children will follow our examples, </a:t>
            </a:r>
          </a:p>
        </p:txBody>
      </p:sp>
      <p:pic>
        <p:nvPicPr>
          <p:cNvPr id="1028" name="Picture 4" descr="Image result for mom and daughter">
            <a:extLst>
              <a:ext uri="{FF2B5EF4-FFF2-40B4-BE49-F238E27FC236}">
                <a16:creationId xmlns:a16="http://schemas.microsoft.com/office/drawing/2014/main" id="{59A408C9-48CA-4D7C-A7F9-F275B7C2D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7" y="2167592"/>
            <a:ext cx="6709926" cy="67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751E22-688D-4FA5-94C6-C31737E90552}"/>
              </a:ext>
            </a:extLst>
          </p:cNvPr>
          <p:cNvSpPr/>
          <p:nvPr/>
        </p:nvSpPr>
        <p:spPr>
          <a:xfrm>
            <a:off x="197197" y="7579817"/>
            <a:ext cx="16868785" cy="2215991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1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instead of our advice! </a:t>
            </a:r>
          </a:p>
        </p:txBody>
      </p:sp>
    </p:spTree>
    <p:extLst>
      <p:ext uri="{BB962C8B-B14F-4D97-AF65-F5344CB8AC3E}">
        <p14:creationId xmlns:p14="http://schemas.microsoft.com/office/powerpoint/2010/main" val="2881739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6E3838C1-EF30-44C8-8CD2-38BBF4E7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9731" y="7543800"/>
            <a:ext cx="3976609" cy="198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80C983-C155-47FD-AE9B-F766CD60E6B7}"/>
              </a:ext>
            </a:extLst>
          </p:cNvPr>
          <p:cNvSpPr/>
          <p:nvPr/>
        </p:nvSpPr>
        <p:spPr>
          <a:xfrm>
            <a:off x="173831" y="72747"/>
            <a:ext cx="16992599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 4:2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“Moreover it is required in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stewards,</a:t>
            </a:r>
          </a:p>
          <a:p>
            <a:pPr algn="ctr"/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Oikonom’os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literally a house/home manager</a:t>
            </a:r>
          </a:p>
          <a:p>
            <a:pPr algn="ctr"/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a man be </a:t>
            </a:r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found faithful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 </a:t>
            </a: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Pistos</a:t>
            </a: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Trustworthy:  worthy of confidence: 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dependable</a:t>
            </a:r>
            <a:endParaRPr 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your family (friends) depend on you </a:t>
            </a:r>
          </a:p>
          <a:p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to safely guide them toward Good and God?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your God depend on you to carry out His orders?</a:t>
            </a:r>
          </a:p>
        </p:txBody>
      </p:sp>
    </p:spTree>
    <p:extLst>
      <p:ext uri="{BB962C8B-B14F-4D97-AF65-F5344CB8AC3E}">
        <p14:creationId xmlns:p14="http://schemas.microsoft.com/office/powerpoint/2010/main" val="3795887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0124CBFA-6E32-48A5-AD20-48FF074EC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509" y="5787677"/>
            <a:ext cx="7043476" cy="350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7ED8C0-FC7A-40DA-874F-8A7A92445FA6}"/>
              </a:ext>
            </a:extLst>
          </p:cNvPr>
          <p:cNvSpPr txBox="1"/>
          <p:nvPr/>
        </p:nvSpPr>
        <p:spPr>
          <a:xfrm>
            <a:off x="59532" y="1238208"/>
            <a:ext cx="17274002" cy="415498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>
                <a:ln w="76200">
                  <a:solidFill>
                    <a:schemeClr val="tx1"/>
                  </a:solidFill>
                  <a:prstDash val="solid"/>
                </a:ln>
                <a:solidFill>
                  <a:srgbClr val="DFB417"/>
                </a:solidFill>
                <a:latin typeface="Georgia" panose="02040502050405020303" pitchFamily="18" charset="0"/>
              </a:rPr>
              <a:t>P:  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Prayerful…Provider…Protector</a:t>
            </a:r>
          </a:p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Patient…Persevering…Partner</a:t>
            </a:r>
          </a:p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Patterned after Jesus…</a:t>
            </a:r>
          </a:p>
          <a:p>
            <a:pPr algn="ctr"/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Perceptive.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A3CA38-D621-4497-8022-7F43930FC83D}"/>
              </a:ext>
            </a:extLst>
          </p:cNvPr>
          <p:cNvSpPr txBox="1"/>
          <p:nvPr/>
        </p:nvSpPr>
        <p:spPr>
          <a:xfrm>
            <a:off x="211931" y="33187"/>
            <a:ext cx="16916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Qualities of an effective “Point Man”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CB02F2-3A65-40E5-AA65-C7B21A5BBC26}"/>
              </a:ext>
            </a:extLst>
          </p:cNvPr>
          <p:cNvSpPr/>
          <p:nvPr/>
        </p:nvSpPr>
        <p:spPr>
          <a:xfrm>
            <a:off x="8500061" y="473830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E3718F-37DC-4192-9E24-562AE2C68A00}"/>
              </a:ext>
            </a:extLst>
          </p:cNvPr>
          <p:cNvSpPr txBox="1"/>
          <p:nvPr/>
        </p:nvSpPr>
        <p:spPr>
          <a:xfrm>
            <a:off x="59533" y="5393192"/>
            <a:ext cx="17337436" cy="424731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>
                <a:ln w="76200">
                  <a:solidFill>
                    <a:schemeClr val="tx1"/>
                  </a:solidFill>
                  <a:prstDash val="solid"/>
                </a:ln>
                <a:solidFill>
                  <a:srgbClr val="DFB417"/>
                </a:solidFill>
                <a:latin typeface="Georgia" panose="02040502050405020303" pitchFamily="18" charset="0"/>
              </a:rPr>
              <a:t>O:  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Observant </a:t>
            </a:r>
            <a:r>
              <a:rPr lang="en-US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(Aware, committed)</a:t>
            </a:r>
          </a:p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(honest)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…Optimistic </a:t>
            </a:r>
            <a:r>
              <a:rPr lang="en-US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(courageous)</a:t>
            </a:r>
          </a:p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Obedient (to God)</a:t>
            </a:r>
          </a:p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Objective </a:t>
            </a: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(Focused, Mission Minded!)</a:t>
            </a:r>
          </a:p>
        </p:txBody>
      </p:sp>
    </p:spTree>
    <p:extLst>
      <p:ext uri="{BB962C8B-B14F-4D97-AF65-F5344CB8AC3E}">
        <p14:creationId xmlns:p14="http://schemas.microsoft.com/office/powerpoint/2010/main" val="1571902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0124CBFA-6E32-48A5-AD20-48FF074EC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509" y="5787677"/>
            <a:ext cx="7043476" cy="350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A3CA38-D621-4497-8022-7F43930FC83D}"/>
              </a:ext>
            </a:extLst>
          </p:cNvPr>
          <p:cNvSpPr txBox="1"/>
          <p:nvPr/>
        </p:nvSpPr>
        <p:spPr>
          <a:xfrm>
            <a:off x="211931" y="33187"/>
            <a:ext cx="16916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Qualities of an effective “Point Man”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CB02F2-3A65-40E5-AA65-C7B21A5BBC26}"/>
              </a:ext>
            </a:extLst>
          </p:cNvPr>
          <p:cNvSpPr/>
          <p:nvPr/>
        </p:nvSpPr>
        <p:spPr>
          <a:xfrm>
            <a:off x="8500061" y="473830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13C564-FAF7-4868-8E78-621803794D64}"/>
              </a:ext>
            </a:extLst>
          </p:cNvPr>
          <p:cNvSpPr txBox="1"/>
          <p:nvPr/>
        </p:nvSpPr>
        <p:spPr>
          <a:xfrm>
            <a:off x="271586" y="1233516"/>
            <a:ext cx="16916399" cy="43396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>
                <a:ln w="76200">
                  <a:solidFill>
                    <a:schemeClr val="tx1"/>
                  </a:solidFill>
                  <a:prstDash val="solid"/>
                </a:ln>
                <a:solidFill>
                  <a:srgbClr val="DFB417"/>
                </a:solidFill>
                <a:latin typeface="Georgia" panose="02040502050405020303" pitchFamily="18" charset="0"/>
              </a:rPr>
              <a:t>I: </a:t>
            </a:r>
            <a:r>
              <a:rPr lang="en-US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Inspires (by being) 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Intentional:  </a:t>
            </a: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Purposeful, focused</a:t>
            </a:r>
            <a:endParaRPr lang="en-US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Involved:  </a:t>
            </a: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Interested, (takes) Initiative, Intimate</a:t>
            </a:r>
          </a:p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Models Personal Integrity </a:t>
            </a: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(In their Walk and Talk) </a:t>
            </a:r>
            <a:endParaRPr lang="en-US" sz="6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A04DBF-B177-458C-8837-E0F3381A5A14}"/>
              </a:ext>
            </a:extLst>
          </p:cNvPr>
          <p:cNvSpPr txBox="1"/>
          <p:nvPr/>
        </p:nvSpPr>
        <p:spPr>
          <a:xfrm>
            <a:off x="271586" y="6018509"/>
            <a:ext cx="16916399" cy="30469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>
                <a:ln w="76200">
                  <a:solidFill>
                    <a:schemeClr val="tx1"/>
                  </a:solidFill>
                  <a:prstDash val="solid"/>
                </a:ln>
                <a:solidFill>
                  <a:srgbClr val="DFB417"/>
                </a:solidFill>
                <a:latin typeface="Georgia" panose="02040502050405020303" pitchFamily="18" charset="0"/>
              </a:rPr>
              <a:t>N: </a:t>
            </a:r>
            <a:r>
              <a:rPr lang="en-US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Nerve </a:t>
            </a:r>
            <a:r>
              <a:rPr lang="en-US" sz="8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(courageous)</a:t>
            </a:r>
          </a:p>
          <a:p>
            <a:pPr algn="ctr"/>
            <a:r>
              <a:rPr lang="en-US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Noble</a:t>
            </a: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(character!)</a:t>
            </a:r>
            <a:endParaRPr lang="en-US" sz="6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269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0124CBFA-6E32-48A5-AD20-48FF074EC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6" y="1371600"/>
            <a:ext cx="17187985" cy="856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CB02F2-3A65-40E5-AA65-C7B21A5BBC26}"/>
              </a:ext>
            </a:extLst>
          </p:cNvPr>
          <p:cNvSpPr/>
          <p:nvPr/>
        </p:nvSpPr>
        <p:spPr>
          <a:xfrm>
            <a:off x="8500061" y="473830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23C098-FA8A-4FAA-9005-909DB1BC4F3F}"/>
              </a:ext>
            </a:extLst>
          </p:cNvPr>
          <p:cNvSpPr/>
          <p:nvPr/>
        </p:nvSpPr>
        <p:spPr>
          <a:xfrm>
            <a:off x="-13505" y="-304800"/>
            <a:ext cx="3414846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900" b="1" i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T:</a:t>
            </a:r>
            <a:endParaRPr lang="en-US" sz="8800" b="1" i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06052E-6646-4666-835A-FBE96BF7759E}"/>
              </a:ext>
            </a:extLst>
          </p:cNvPr>
          <p:cNvSpPr/>
          <p:nvPr/>
        </p:nvSpPr>
        <p:spPr>
          <a:xfrm>
            <a:off x="3259931" y="0"/>
            <a:ext cx="12995737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b="1" i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Trustworthy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4210321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073835-6782-4CF4-B49F-FF764EDE338E}"/>
              </a:ext>
            </a:extLst>
          </p:cNvPr>
          <p:cNvSpPr/>
          <p:nvPr/>
        </p:nvSpPr>
        <p:spPr>
          <a:xfrm>
            <a:off x="246452" y="383158"/>
            <a:ext cx="1646284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Trustworthy:  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worthy of confidence, 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dependable</a:t>
            </a:r>
            <a:endParaRPr 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0BE48A-A523-46CD-ADB9-7F9167D41360}"/>
              </a:ext>
            </a:extLst>
          </p:cNvPr>
          <p:cNvSpPr/>
          <p:nvPr/>
        </p:nvSpPr>
        <p:spPr>
          <a:xfrm>
            <a:off x="112223" y="1521425"/>
            <a:ext cx="17228039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Pr. 20:6-7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Most will proclaim every one his own goodness:</a:t>
            </a:r>
          </a:p>
          <a:p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faithful man 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can find? </a:t>
            </a:r>
          </a:p>
          <a:p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just man walketh in his </a:t>
            </a:r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integrity:</a:t>
            </a:r>
          </a:p>
          <a:p>
            <a:pPr algn="ctr"/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his children are blessed after him.”</a:t>
            </a:r>
          </a:p>
          <a:p>
            <a:pPr algn="ctr"/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(They can depend on and follow his footsteps with Confidence!)</a:t>
            </a:r>
            <a:endParaRPr lang="en-US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CCFF49-59C1-4E47-9695-3B5A22C86B2D}"/>
              </a:ext>
            </a:extLst>
          </p:cNvPr>
          <p:cNvSpPr/>
          <p:nvPr/>
        </p:nvSpPr>
        <p:spPr>
          <a:xfrm>
            <a:off x="4573053" y="3414250"/>
            <a:ext cx="78096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ʾēmûn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 Trustworthy)</a:t>
            </a:r>
          </a:p>
        </p:txBody>
      </p:sp>
    </p:spTree>
    <p:extLst>
      <p:ext uri="{BB962C8B-B14F-4D97-AF65-F5344CB8AC3E}">
        <p14:creationId xmlns:p14="http://schemas.microsoft.com/office/powerpoint/2010/main" val="735525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0BE48A-A523-46CD-ADB9-7F9167D41360}"/>
              </a:ext>
            </a:extLst>
          </p:cNvPr>
          <p:cNvSpPr/>
          <p:nvPr/>
        </p:nvSpPr>
        <p:spPr>
          <a:xfrm>
            <a:off x="142699" y="0"/>
            <a:ext cx="17054864" cy="818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that cultivate Confidence:</a:t>
            </a:r>
            <a:endParaRPr lang="en-US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>
              <a:buAutoNum type="arabicPeriod"/>
            </a:pPr>
            <a:r>
              <a:rPr lang="en-US" sz="8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Truthfulness. </a:t>
            </a:r>
          </a:p>
          <a:p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Dishonesty is </a:t>
            </a:r>
            <a:r>
              <a:rPr lang="en-US" sz="7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devilish</a:t>
            </a: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8:44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are of your father the devil, and the lusts of your father ye will do. He was a murderer from the beginning, and abode not in the truth, because there is no truth in him.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he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speaketh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lie, he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speaketh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his own: </a:t>
            </a:r>
          </a:p>
          <a:p>
            <a:pPr algn="ctr"/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he is a liar, and the father of it.” </a:t>
            </a:r>
            <a:endParaRPr lang="en-US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9A3459-655D-4E9B-A558-7D9D34A3A7E9}"/>
              </a:ext>
            </a:extLst>
          </p:cNvPr>
          <p:cNvSpPr/>
          <p:nvPr/>
        </p:nvSpPr>
        <p:spPr>
          <a:xfrm>
            <a:off x="326231" y="7924800"/>
            <a:ext cx="16687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</a:rPr>
              <a:t>Pr</a:t>
            </a:r>
            <a:r>
              <a:rPr lang="en-US" sz="3200" b="1" dirty="0">
                <a:solidFill>
                  <a:schemeClr val="tx1"/>
                </a:solidFill>
              </a:rPr>
              <a:t> 25:19 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Confidence in an unfaithful man in time of trouble</a:t>
            </a:r>
          </a:p>
          <a:p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is like a broken tooth, and a foot out of joint.”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15696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0BE48A-A523-46CD-ADB9-7F9167D41360}"/>
              </a:ext>
            </a:extLst>
          </p:cNvPr>
          <p:cNvSpPr/>
          <p:nvPr/>
        </p:nvSpPr>
        <p:spPr>
          <a:xfrm>
            <a:off x="142699" y="-21921"/>
            <a:ext cx="17054864" cy="95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that cultivate Confidence.</a:t>
            </a:r>
          </a:p>
          <a:p>
            <a:pPr marL="1143000" indent="-1143000">
              <a:buAutoNum type="arabicPeriod"/>
            </a:pPr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Truthfulness. </a:t>
            </a:r>
          </a:p>
          <a:p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God’s Nature and Word is truth</a:t>
            </a: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Jn 1:5-7</a:t>
            </a:r>
            <a:endParaRPr lang="en-US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“God is light, 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manifest {true})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 him is no darkness 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skoti’a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obscurity, confusion, deceit)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all. </a:t>
            </a:r>
          </a:p>
          <a:p>
            <a:pPr marL="1143000" indent="-1143000" algn="ctr">
              <a:buAutoNum type="arabicPlain" startAt="6"/>
            </a:pP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we say that we have fellowship with him, 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walk in darkness, we lie, and do not the truth: </a:t>
            </a:r>
          </a:p>
          <a:p>
            <a:pPr marL="914400" indent="-914400" algn="ctr">
              <a:buAutoNum type="arabicPlain" startAt="7"/>
            </a:pP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if we walk in the light, 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(truth)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he is in the light,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have fellowship one with another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the blood of Jesus Christ his Son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cleanseth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 from all sin.”</a:t>
            </a:r>
            <a:endParaRPr lang="en-US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1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6E3838C1-EF30-44C8-8CD2-38BBF4E7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435" y="8125302"/>
            <a:ext cx="3441222" cy="171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D7A8E1-73D6-4222-B6C0-D16FE8A42060}"/>
              </a:ext>
            </a:extLst>
          </p:cNvPr>
          <p:cNvSpPr/>
          <p:nvPr/>
        </p:nvSpPr>
        <p:spPr>
          <a:xfrm>
            <a:off x="135731" y="-232291"/>
            <a:ext cx="17204532" cy="1021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80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Trusting </a:t>
            </a: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(God)</a:t>
            </a:r>
          </a:p>
          <a:p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God’s nature is Truth / Faithfulness: 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The closer we are to God, </a:t>
            </a:r>
          </a:p>
          <a:p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a)  The more we can recognize / respond to the truth.  </a:t>
            </a:r>
          </a:p>
          <a:p>
            <a:r>
              <a:rPr lang="en-US" sz="5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b) This gives confidence (clarity) to us </a:t>
            </a:r>
          </a:p>
          <a:p>
            <a:r>
              <a:rPr lang="en-US" sz="5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and to those who follow us. </a:t>
            </a:r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Pr. 4:18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“But the path of the just is as the shining light, </a:t>
            </a:r>
          </a:p>
          <a:p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that shineth more and more unto the perfect day.” </a:t>
            </a:r>
          </a:p>
          <a:p>
            <a:pPr algn="ctr"/>
            <a:r>
              <a:rPr lang="en-US" sz="7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(See Pr. 3:5,6)</a:t>
            </a:r>
          </a:p>
          <a:p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8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converse is also true!</a:t>
            </a:r>
            <a:endParaRPr lang="en-US" sz="5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5B905F-FE17-485B-BB24-C60BC4780506}"/>
              </a:ext>
            </a:extLst>
          </p:cNvPr>
          <p:cNvSpPr/>
          <p:nvPr/>
        </p:nvSpPr>
        <p:spPr>
          <a:xfrm>
            <a:off x="9965531" y="1981200"/>
            <a:ext cx="66364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(Trust and Obey) </a:t>
            </a:r>
            <a:endParaRPr lang="en-US" sz="6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06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lebratingFathers">
  <a:themeElements>
    <a:clrScheme name="Honor Fathers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C89C3D"/>
      </a:accent1>
      <a:accent2>
        <a:srgbClr val="E8BF20"/>
      </a:accent2>
      <a:accent3>
        <a:srgbClr val="A99240"/>
      </a:accent3>
      <a:accent4>
        <a:srgbClr val="541E1E"/>
      </a:accent4>
      <a:accent5>
        <a:srgbClr val="B77527"/>
      </a:accent5>
      <a:accent6>
        <a:srgbClr val="79590F"/>
      </a:accent6>
      <a:hlink>
        <a:srgbClr val="C89C3D"/>
      </a:hlink>
      <a:folHlink>
        <a:srgbClr val="B7752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rentine-Appointed">
  <a:themeElements>
    <a:clrScheme name="Honor Fathers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C89C3D"/>
      </a:accent1>
      <a:accent2>
        <a:srgbClr val="E8BF20"/>
      </a:accent2>
      <a:accent3>
        <a:srgbClr val="A99240"/>
      </a:accent3>
      <a:accent4>
        <a:srgbClr val="541E1E"/>
      </a:accent4>
      <a:accent5>
        <a:srgbClr val="B77527"/>
      </a:accent5>
      <a:accent6>
        <a:srgbClr val="79590F"/>
      </a:accent6>
      <a:hlink>
        <a:srgbClr val="C89C3D"/>
      </a:hlink>
      <a:folHlink>
        <a:srgbClr val="B7752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Florentine-Appoin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HonorFathers</Template>
  <TotalTime>3267</TotalTime>
  <Pages>0</Pages>
  <Words>1620</Words>
  <Characters>0</Characters>
  <Application>Microsoft Office PowerPoint</Application>
  <PresentationFormat>Custom</PresentationFormat>
  <Lines>0</Lines>
  <Paragraphs>183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Georgia</vt:lpstr>
      <vt:lpstr>Lucida Grande</vt:lpstr>
      <vt:lpstr>Times New Roman</vt:lpstr>
      <vt:lpstr>Wingdings</vt:lpstr>
      <vt:lpstr>CelebratingFathers</vt:lpstr>
      <vt:lpstr>Florentine-Appointed</vt:lpstr>
      <vt:lpstr>PowerPoint Presentation</vt:lpstr>
      <vt:lpstr>3. Get Equipped for the battle             Eph. 6:10-18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Keith Peters</dc:creator>
  <cp:keywords/>
  <dc:description/>
  <cp:lastModifiedBy>Admin</cp:lastModifiedBy>
  <cp:revision>155</cp:revision>
  <dcterms:created xsi:type="dcterms:W3CDTF">2019-06-06T14:05:23Z</dcterms:created>
  <dcterms:modified xsi:type="dcterms:W3CDTF">2019-07-28T00:08:05Z</dcterms:modified>
</cp:coreProperties>
</file>