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735" r:id="rId1"/>
    <p:sldMasterId id="2147483736" r:id="rId2"/>
    <p:sldMasterId id="2147483723" r:id="rId3"/>
    <p:sldMasterId id="2147483697" r:id="rId4"/>
    <p:sldMasterId id="2147483660" r:id="rId5"/>
  </p:sldMasterIdLst>
  <p:notesMasterIdLst>
    <p:notesMasterId r:id="rId34"/>
  </p:notesMasterIdLst>
  <p:sldIdLst>
    <p:sldId id="257" r:id="rId6"/>
    <p:sldId id="270" r:id="rId7"/>
    <p:sldId id="306" r:id="rId8"/>
    <p:sldId id="305" r:id="rId9"/>
    <p:sldId id="297" r:id="rId10"/>
    <p:sldId id="307" r:id="rId11"/>
    <p:sldId id="264" r:id="rId12"/>
    <p:sldId id="267" r:id="rId13"/>
    <p:sldId id="265" r:id="rId14"/>
    <p:sldId id="260" r:id="rId15"/>
    <p:sldId id="308" r:id="rId16"/>
    <p:sldId id="269" r:id="rId17"/>
    <p:sldId id="271" r:id="rId18"/>
    <p:sldId id="274" r:id="rId19"/>
    <p:sldId id="301" r:id="rId20"/>
    <p:sldId id="302" r:id="rId21"/>
    <p:sldId id="275" r:id="rId22"/>
    <p:sldId id="300" r:id="rId23"/>
    <p:sldId id="287" r:id="rId24"/>
    <p:sldId id="276" r:id="rId25"/>
    <p:sldId id="277" r:id="rId26"/>
    <p:sldId id="278" r:id="rId27"/>
    <p:sldId id="289" r:id="rId28"/>
    <p:sldId id="290" r:id="rId29"/>
    <p:sldId id="303" r:id="rId30"/>
    <p:sldId id="288" r:id="rId31"/>
    <p:sldId id="304" r:id="rId32"/>
    <p:sldId id="309" r:id="rId33"/>
  </p:sldIdLst>
  <p:sldSz cx="17340263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57" d="100"/>
          <a:sy n="57" d="100"/>
        </p:scale>
        <p:origin x="730" y="53"/>
      </p:cViewPr>
      <p:guideLst>
        <p:guide orient="horz" pos="3072"/>
        <p:guide pos="54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E2976-51D7-468C-921C-6DA8A3E5453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861-5F89-44A5-A422-21EC0A79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B861-5F89-44A5-A422-21EC0A79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0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5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7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8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8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1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0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2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94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3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5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0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7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82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06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6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78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2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66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5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06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64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75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15AD-313B-45D4-826F-33AAC1DE9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985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A11-C778-46E4-B6E5-DE00216ABB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48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2ED9-0B71-4FD8-AAF1-F4037A70D8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00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6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7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3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9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9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5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CB08-DB51-4E5D-8312-5D9DDA36D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1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39CB-4D4D-4D2F-B67A-CDAC45DAC6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91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10"/>
            <a:ext cx="17338146" cy="9613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97669" y="6813968"/>
            <a:ext cx="17509601" cy="2759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“My sheep hear my voice, 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and I know them, and they follow me:” </a:t>
            </a:r>
          </a:p>
          <a:p>
            <a:r>
              <a:rPr lang="en-US" sz="5335" b="1" dirty="0">
                <a:solidFill>
                  <a:schemeClr val="bg1"/>
                </a:solidFill>
              </a:rPr>
              <a:t>John 10:27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" y="0"/>
            <a:ext cx="17336029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677" y="-218539"/>
            <a:ext cx="16358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God Speaks to Reveal His </a:t>
            </a:r>
            <a:r>
              <a:rPr lang="en-US" sz="8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677" y="872520"/>
            <a:ext cx="16662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Heb 1:1-3  </a:t>
            </a: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“God…</a:t>
            </a:r>
            <a:r>
              <a:rPr lang="en-US" sz="5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spake</a:t>
            </a: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in time past unto the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    fathers by the prophets,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108" y="3418747"/>
            <a:ext cx="101348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whom he hath appointed heir of all things, 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 by whom also he made the worlds;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Who being the brightness of his glory,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endParaRPr lang="en-US" sz="4800" b="1" i="1" u="sng" dirty="0">
              <a:solidFill>
                <a:srgbClr val="FFFF00"/>
              </a:solidFill>
              <a:latin typeface="Georgia" panose="02040502050405020303" pitchFamily="18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931" y="2442180"/>
            <a:ext cx="16288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i="1" dirty="0">
                <a:solidFill>
                  <a:srgbClr val="FFFF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Hath …spoken unto us by his Son, </a:t>
            </a:r>
            <a:endParaRPr lang="en-US" sz="58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3C376-E664-4782-B6F7-046DAA2F2D65}"/>
              </a:ext>
            </a:extLst>
          </p:cNvPr>
          <p:cNvSpPr txBox="1"/>
          <p:nvPr/>
        </p:nvSpPr>
        <p:spPr>
          <a:xfrm>
            <a:off x="488469" y="8489044"/>
            <a:ext cx="165131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u="sng" dirty="0">
                <a:solidFill>
                  <a:srgbClr val="FFFF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and the express image of his person…”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" y="0"/>
            <a:ext cx="17336029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347" y="-216081"/>
            <a:ext cx="16358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God Speaks to Reveal His </a:t>
            </a:r>
            <a:r>
              <a:rPr lang="en-US" sz="8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438" y="2214716"/>
            <a:ext cx="1013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endParaRPr lang="en-US" sz="4800" b="1" i="1" u="sng" dirty="0">
              <a:solidFill>
                <a:srgbClr val="FFFF00"/>
              </a:solidFill>
              <a:latin typeface="Georgia" panose="02040502050405020303" pitchFamily="18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057" y="1063905"/>
            <a:ext cx="162882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Heb 1:3  </a:t>
            </a: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“the express image </a:t>
            </a:r>
            <a:r>
              <a:rPr lang="en-US" sz="5400" b="1" i="1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5400" b="1" i="1" dirty="0" err="1">
                <a:solidFill>
                  <a:schemeClr val="bg1"/>
                </a:solidFill>
                <a:latin typeface="+mj-lt"/>
              </a:rPr>
              <a:t>charakter</a:t>
            </a:r>
            <a:r>
              <a:rPr lang="en-US" sz="5400" b="1" i="1" dirty="0">
                <a:solidFill>
                  <a:schemeClr val="bg1"/>
                </a:solidFill>
                <a:latin typeface="+mj-lt"/>
              </a:rPr>
              <a:t>:  exact copy)</a:t>
            </a:r>
          </a:p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get our English word “Character” from this!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28DA4-DDFD-4CB3-892D-8234CA57ED77}"/>
              </a:ext>
            </a:extLst>
          </p:cNvPr>
          <p:cNvSpPr txBox="1"/>
          <p:nvPr/>
        </p:nvSpPr>
        <p:spPr>
          <a:xfrm>
            <a:off x="162391" y="2683083"/>
            <a:ext cx="109728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and upholding all things by the word of his power,</a:t>
            </a:r>
          </a:p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(see Col. 1:17)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when he had by himself purged our sins, 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sat down on the right hand of the Majesty on high” </a:t>
            </a:r>
          </a:p>
        </p:txBody>
      </p:sp>
    </p:spTree>
    <p:extLst>
      <p:ext uri="{BB962C8B-B14F-4D97-AF65-F5344CB8AC3E}">
        <p14:creationId xmlns:p14="http://schemas.microsoft.com/office/powerpoint/2010/main" val="13461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40263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91" y="460387"/>
            <a:ext cx="15646877" cy="296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35" dirty="0" err="1">
                <a:solidFill>
                  <a:schemeClr val="bg1"/>
                </a:solidFill>
              </a:rPr>
              <a:t>Jn</a:t>
            </a:r>
            <a:r>
              <a:rPr lang="en-US" sz="5735" dirty="0">
                <a:solidFill>
                  <a:schemeClr val="bg1"/>
                </a:solidFill>
              </a:rPr>
              <a:t> 1:1 </a:t>
            </a:r>
            <a:r>
              <a:rPr lang="en-US" sz="5735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“In the beginning was the Word, and the Word was with God, </a:t>
            </a:r>
          </a:p>
          <a:p>
            <a:r>
              <a:rPr lang="en-US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and the Word was God…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5622131" y="3886200"/>
            <a:ext cx="1097313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000" b="1" i="1" dirty="0">
                <a:solidFill>
                  <a:schemeClr val="bg1"/>
                </a:solidFill>
                <a:latin typeface="Georgia" panose="02040502050405020303" pitchFamily="18" charset="0"/>
              </a:rPr>
              <a:t>14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And the Word was made flesh, and dwelt among us,</a:t>
            </a:r>
          </a:p>
          <a:p>
            <a:pPr>
              <a:spcBef>
                <a:spcPts val="2400"/>
              </a:spcBef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(and we beheld his glory, the glory as of the only begotten of the Father,)</a:t>
            </a:r>
          </a:p>
          <a:p>
            <a:pPr>
              <a:spcBef>
                <a:spcPts val="2400"/>
              </a:spcBef>
            </a:pP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full of grace and truth.” </a:t>
            </a:r>
          </a:p>
          <a:p>
            <a:r>
              <a:rPr lang="en-US" sz="4800" dirty="0">
                <a:solidFill>
                  <a:srgbClr val="FFFF00"/>
                </a:solidFill>
              </a:rPr>
              <a:t> </a:t>
            </a:r>
            <a:endParaRPr lang="en-US" sz="5735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" y="-5861"/>
            <a:ext cx="17336029" cy="9753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4288" y="-5862"/>
            <a:ext cx="164597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God wants us to know Him!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97213" y="4885951"/>
            <a:ext cx="16154893" cy="490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1" u="sng" dirty="0">
                <a:solidFill>
                  <a:srgbClr val="FFFF00"/>
                </a:solidFill>
                <a:latin typeface="Georgia" panose="02040502050405020303" pitchFamily="18" charset="0"/>
              </a:rPr>
              <a:t>that they might know thee</a:t>
            </a:r>
          </a:p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ginos’ko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perceive, understand) 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 only true God, </a:t>
            </a:r>
          </a:p>
          <a:p>
            <a:r>
              <a:rPr lang="en-US" sz="5735" b="1" i="1" dirty="0">
                <a:solidFill>
                  <a:srgbClr val="FFFF00"/>
                </a:solidFill>
                <a:latin typeface="Georgia" panose="02040502050405020303" pitchFamily="18" charset="0"/>
              </a:rPr>
              <a:t>and Jesus Christ, whom thou hast sent.” </a:t>
            </a:r>
            <a:br>
              <a:rPr lang="en-US" sz="5735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en-US" sz="5735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7331" y="1427988"/>
            <a:ext cx="15646877" cy="97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35" b="1" i="1" dirty="0">
                <a:solidFill>
                  <a:schemeClr val="bg1"/>
                </a:solidFill>
                <a:latin typeface="Georgia" panose="02040502050405020303" pitchFamily="18" charset="0"/>
              </a:rPr>
              <a:t>(John 17:3,4)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34D46-C7AC-4577-9B6C-E2E3C774D058}"/>
              </a:ext>
            </a:extLst>
          </p:cNvPr>
          <p:cNvSpPr txBox="1"/>
          <p:nvPr/>
        </p:nvSpPr>
        <p:spPr>
          <a:xfrm>
            <a:off x="6993731" y="3748647"/>
            <a:ext cx="103422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“this is life eternal, </a:t>
            </a:r>
          </a:p>
        </p:txBody>
      </p:sp>
    </p:spTree>
    <p:extLst>
      <p:ext uri="{BB962C8B-B14F-4D97-AF65-F5344CB8AC3E}">
        <p14:creationId xmlns:p14="http://schemas.microsoft.com/office/powerpoint/2010/main" val="42889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" y="145077"/>
            <a:ext cx="16764512" cy="330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 When God spoke, He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usually began with an    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introduction revealing some dimension of Himself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(“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 am the Lord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…”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found 164 times)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5735" b="1" i="1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A picture containing outdoor object, nature, star, night sky&#10;&#10;Description automatically generated">
            <a:extLst>
              <a:ext uri="{FF2B5EF4-FFF2-40B4-BE49-F238E27FC236}">
                <a16:creationId xmlns:a16="http://schemas.microsoft.com/office/drawing/2014/main" id="{5D7837DE-44CE-4B41-BA5D-C1CBFCC7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" y="3731439"/>
            <a:ext cx="17327563" cy="600946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A775E-FEEC-4538-A630-CE47FEA7F91F}"/>
              </a:ext>
            </a:extLst>
          </p:cNvPr>
          <p:cNvSpPr txBox="1"/>
          <p:nvPr/>
        </p:nvSpPr>
        <p:spPr>
          <a:xfrm>
            <a:off x="3488531" y="3885553"/>
            <a:ext cx="13860463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Gen. 15:1 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"</a:t>
            </a:r>
            <a:r>
              <a:rPr lang="en-US" sz="4800" b="1" i="1" u="sng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 am thy shield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meod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might)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and  thy exceeding great </a:t>
            </a:r>
            <a:r>
              <a:rPr lang="en-US" sz="4800" b="1" i="1" u="sng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reward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.“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śākār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Compensation)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219322" algn="l"/>
              </a:tabLst>
            </a:pP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219322" algn="l"/>
              </a:tabLst>
            </a:pP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1219322" algn="l"/>
              </a:tabLst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Gen 17:1  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"</a:t>
            </a:r>
            <a:r>
              <a:rPr lang="en-US" sz="4800" b="1" i="1" u="sng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 am the Almighty God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shadday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219322" algn="l"/>
              </a:tabLst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walk before me,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pânîym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presence)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219322" algn="l"/>
              </a:tabLst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and be thou </a:t>
            </a:r>
            <a:r>
              <a:rPr lang="en-US" sz="4800" b="1" i="1" u="sng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perfect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.“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Tāmîm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sincere, entire)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CB90-5EDC-481D-BA49-55648C06993C}"/>
              </a:ext>
            </a:extLst>
          </p:cNvPr>
          <p:cNvSpPr txBox="1"/>
          <p:nvPr/>
        </p:nvSpPr>
        <p:spPr>
          <a:xfrm>
            <a:off x="-169069" y="2574361"/>
            <a:ext cx="1040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 To an anxious Abraham: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856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931" y="0"/>
            <a:ext cx="16764512" cy="48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 When God spoke, He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usually began with an    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introduction revealing some dimension of Himself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(“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 am the Lord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…”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found 164 times)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b) To a murmuring Moses: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“God said unto Moses: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</a:t>
            </a:r>
            <a:r>
              <a:rPr lang="en-US" sz="2400" b="1" i="1" dirty="0">
                <a:latin typeface="Georgia" panose="02040502050405020303" pitchFamily="18" charset="0"/>
                <a:ea typeface="Times New Roman" panose="02020603050405020304" pitchFamily="18" charset="0"/>
              </a:rPr>
              <a:t>      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812882" algn="l"/>
              </a:tabLs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5735" b="1" i="1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83935B-CC46-4557-BDE3-07D31D2F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5" y="3276600"/>
            <a:ext cx="17107411" cy="6477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CEF13-A06B-4699-8D2D-EA928621CAD0}"/>
              </a:ext>
            </a:extLst>
          </p:cNvPr>
          <p:cNvSpPr txBox="1"/>
          <p:nvPr/>
        </p:nvSpPr>
        <p:spPr>
          <a:xfrm>
            <a:off x="1507331" y="4712932"/>
            <a:ext cx="6838950" cy="1015663"/>
          </a:xfrm>
          <a:prstGeom prst="rect">
            <a:avLst/>
          </a:prstGeom>
          <a:solidFill>
            <a:schemeClr val="bg1">
              <a:alpha val="48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 AM THAT I AM.“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BE27F-93C1-4270-8C9A-ABE3928F1FEB}"/>
              </a:ext>
            </a:extLst>
          </p:cNvPr>
          <p:cNvSpPr txBox="1"/>
          <p:nvPr/>
        </p:nvSpPr>
        <p:spPr>
          <a:xfrm>
            <a:off x="11108531" y="3352800"/>
            <a:ext cx="8667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Exo 3:14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3F35A-45BC-4E58-8D2A-3FCBE5A15226}"/>
              </a:ext>
            </a:extLst>
          </p:cNvPr>
          <p:cNvSpPr txBox="1"/>
          <p:nvPr/>
        </p:nvSpPr>
        <p:spPr>
          <a:xfrm>
            <a:off x="440531" y="7648130"/>
            <a:ext cx="15567030" cy="1938992"/>
          </a:xfrm>
          <a:prstGeom prst="rect">
            <a:avLst/>
          </a:prstGeom>
          <a:solidFill>
            <a:schemeClr val="bg1"/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Thus shalt thou say unto the children of Israel, </a:t>
            </a:r>
          </a:p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hath sent me unto you.” 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931" y="0"/>
            <a:ext cx="16764512" cy="5683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To an “Ill” Israel:  At Marah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(Exo 15:26) </a:t>
            </a:r>
            <a:endParaRPr lang="en-US" sz="4800" dirty="0">
              <a:solidFill>
                <a:srgbClr val="FF0000"/>
              </a:solidFill>
              <a:latin typeface="Invitation" pitchFamily="2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If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 thou wilt diligently hearken to the voice of the LORD thy God, and wilt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do that which is right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in his sight, and wilt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give ear to his commandments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keep all his statutes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  (then)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I will put none of these diseases upon thee…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5735" b="1" i="1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A picture containing outdoor, water, sky, nature&#10;&#10;Description automatically generated">
            <a:extLst>
              <a:ext uri="{FF2B5EF4-FFF2-40B4-BE49-F238E27FC236}">
                <a16:creationId xmlns:a16="http://schemas.microsoft.com/office/drawing/2014/main" id="{12E6A9DA-A860-472B-8C0F-9C0A2C677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0"/>
          <a:stretch/>
        </p:blipFill>
        <p:spPr bwMode="auto">
          <a:xfrm>
            <a:off x="7785326" y="5141742"/>
            <a:ext cx="9191117" cy="46482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6341A3-D377-4F2B-A8B5-C092F8F7664D}"/>
              </a:ext>
            </a:extLst>
          </p:cNvPr>
          <p:cNvSpPr txBox="1"/>
          <p:nvPr/>
        </p:nvSpPr>
        <p:spPr>
          <a:xfrm>
            <a:off x="-266446" y="4717911"/>
            <a:ext cx="8724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I am the LORD that </a:t>
            </a:r>
            <a:r>
              <a:rPr lang="en-US" sz="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healeth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thee.”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0AED2-2F36-4661-A8FD-EEC8F7011569}"/>
              </a:ext>
            </a:extLst>
          </p:cNvPr>
          <p:cNvSpPr txBox="1"/>
          <p:nvPr/>
        </p:nvSpPr>
        <p:spPr>
          <a:xfrm>
            <a:off x="-565165" y="6815792"/>
            <a:ext cx="88011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effectLst/>
                <a:latin typeface="Gentium" panose="02000503060000020004" pitchFamily="2" charset="0"/>
              </a:rPr>
              <a:t>יהוה‎</a:t>
            </a:r>
            <a:r>
              <a:rPr lang="en-US" dirty="0">
                <a:effectLst/>
                <a:latin typeface="Gentium" panose="02000503060000020004" pitchFamily="2" charset="0"/>
              </a:rPr>
              <a:t>    </a:t>
            </a:r>
            <a:r>
              <a:rPr lang="he-IL" dirty="0">
                <a:effectLst/>
                <a:latin typeface="Gentium" panose="02000503060000020004" pitchFamily="2" charset="0"/>
              </a:rPr>
              <a:t>ָפָא</a:t>
            </a:r>
            <a:endParaRPr lang="en-US" dirty="0"/>
          </a:p>
          <a:p>
            <a:r>
              <a:rPr lang="en-US" sz="6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rapa</a:t>
            </a:r>
            <a:endParaRPr lang="en-US" sz="6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(Jehovah Rapha)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73" y="-145"/>
            <a:ext cx="16764512" cy="10034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8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God wants us to know Him.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1)  God usually began with an introduction  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revealing some dimension of Himself.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 This allows us to come to know God better so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we can </a:t>
            </a:r>
            <a:r>
              <a:rPr lang="en-US" sz="5867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5867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trust</a:t>
            </a: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Him more.    </a:t>
            </a:r>
            <a:r>
              <a:rPr lang="en-US" sz="58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18:10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“The name of the LORD is a strong tower: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 righteous run into it, and is safe.” 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This becomes the basis of our </a:t>
            </a:r>
            <a:r>
              <a:rPr lang="en-US" sz="72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FAITH.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(Who we’re working for!) 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5735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27" y="797302"/>
            <a:ext cx="167645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This becomes the basis of our </a:t>
            </a:r>
            <a:r>
              <a:rPr lang="en-US" sz="6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FAITH.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 Kings 6, Elisha had no specific promise from God,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he knew who he was working for!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Georgia" panose="02040502050405020303" pitchFamily="18" charset="0"/>
              </a:rPr>
              <a:t>Vs </a:t>
            </a:r>
            <a:r>
              <a:rPr lang="en-US" sz="4800" b="1" i="1" dirty="0">
                <a:latin typeface="Georgia" panose="02040502050405020303" pitchFamily="18" charset="0"/>
              </a:rPr>
              <a:t>16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“Fear not: for they that be with us are more than they that be with them. 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5400" b="1" i="1" dirty="0">
                <a:latin typeface="Georgia" panose="02040502050405020303" pitchFamily="18" charset="0"/>
              </a:rPr>
              <a:t> </a:t>
            </a:r>
            <a:endParaRPr lang="en-US" sz="4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54" y="-228315"/>
            <a:ext cx="16745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200" b="1" dirty="0"/>
              <a:t>1. God speaks to reveal his person.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78E5D-27A6-42D6-B1A0-2BD71F08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31"/>
          <a:stretch/>
        </p:blipFill>
        <p:spPr>
          <a:xfrm>
            <a:off x="0" y="5344981"/>
            <a:ext cx="5653547" cy="4466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ECA92-C98F-4ABD-AE03-BC872D1BEB89}"/>
              </a:ext>
            </a:extLst>
          </p:cNvPr>
          <p:cNvSpPr txBox="1"/>
          <p:nvPr/>
        </p:nvSpPr>
        <p:spPr>
          <a:xfrm>
            <a:off x="6231731" y="5562600"/>
            <a:ext cx="105065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And Elisha prayed, LORD, I pray thee,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open his eyes,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that he may see.”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861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75" y="152400"/>
            <a:ext cx="16764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2Kings 6:17  </a:t>
            </a:r>
            <a:endParaRPr lang="en-US" sz="4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4800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17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And the LORD opened the eyes of the young man; and he saw: and, behold, </a:t>
            </a:r>
            <a:endParaRPr lang="en-US" sz="5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37C2BE0-B251-46DB-9ED0-DC2365CC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31" y="3657599"/>
            <a:ext cx="8875038" cy="594360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3ED39-F888-4D47-BECE-FD743350CE40}"/>
              </a:ext>
            </a:extLst>
          </p:cNvPr>
          <p:cNvSpPr txBox="1"/>
          <p:nvPr/>
        </p:nvSpPr>
        <p:spPr>
          <a:xfrm>
            <a:off x="252294" y="3810000"/>
            <a:ext cx="790663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the mountain was full of horses and chariots of fire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round about Elisha.”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277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400" y="228600"/>
            <a:ext cx="17509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1" dirty="0">
                <a:solidFill>
                  <a:schemeClr val="bg1"/>
                </a:solidFill>
                <a:latin typeface="Georgia" panose="02040502050405020303" pitchFamily="18" charset="0"/>
              </a:rPr>
              <a:t>We’re created for Communion! 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(With God and each other)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536924"/>
            <a:ext cx="99692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“If we walk in the light,</a:t>
            </a:r>
          </a:p>
          <a:p>
            <a:r>
              <a:rPr lang="en-US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as He is in the light,</a:t>
            </a:r>
          </a:p>
          <a:p>
            <a:r>
              <a:rPr lang="en-US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 have </a:t>
            </a:r>
            <a:r>
              <a:rPr lang="en-US" alt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fellowship</a:t>
            </a:r>
            <a:r>
              <a:rPr lang="en-US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(koinonia)</a:t>
            </a:r>
          </a:p>
          <a:p>
            <a:r>
              <a:rPr lang="en-US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one with another.” </a:t>
            </a:r>
            <a:br>
              <a:rPr lang="en-US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John 1:7</a:t>
            </a:r>
            <a:r>
              <a:rPr lang="en-US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27DA0-B5CD-4BCD-8DAD-555AF94682D7}"/>
              </a:ext>
            </a:extLst>
          </p:cNvPr>
          <p:cNvSpPr txBox="1"/>
          <p:nvPr/>
        </p:nvSpPr>
        <p:spPr>
          <a:xfrm>
            <a:off x="821531" y="7924800"/>
            <a:ext cx="15621000" cy="1846659"/>
          </a:xfrm>
          <a:prstGeom prst="rect">
            <a:avLst/>
          </a:prstGeom>
          <a:solidFill>
            <a:schemeClr val="tx1">
              <a:alpha val="68000"/>
            </a:schemeClr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koinonia means  Fellowship, Communion, </a:t>
            </a:r>
          </a:p>
          <a:p>
            <a:r>
              <a:rPr lang="en-US" sz="6000" b="1" i="1" u="sng" dirty="0">
                <a:solidFill>
                  <a:srgbClr val="FFC000"/>
                </a:solidFill>
                <a:latin typeface="Georgia" panose="02040502050405020303" pitchFamily="18" charset="0"/>
              </a:rPr>
              <a:t>partnership</a:t>
            </a: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 !</a:t>
            </a:r>
            <a:endParaRPr lang="en-US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85800"/>
            <a:ext cx="17340262" cy="1002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God Speaks to reveal His </a:t>
            </a:r>
            <a:r>
              <a:rPr lang="en-US" sz="72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Purposes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Jer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29:11 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“I know the thoughts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(purposes, intentions) 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that I think toward you, saith the LORD,  thoughts of peace,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and not of evil, to give you an expected end.”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God’s ways are beyond our natural understanding.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r>
              <a:rPr lang="en-US" sz="4800" b="1" i="1" dirty="0">
                <a:solidFill>
                  <a:schemeClr val="tx1"/>
                </a:solidFill>
                <a:latin typeface="Calibri" panose="020F0502020204030204" pitchFamily="34" charset="0"/>
              </a:rPr>
              <a:t>Is. 55:8  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“My ways are not your ways.”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That’s why God’s Revelation must be elevated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our limited </a:t>
            </a:r>
            <a:r>
              <a:rPr lang="en-US" sz="7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 55:7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Let the wicked forsake his way,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and the unrighteous man his thoughts:”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en-US" sz="6000" b="1" i="1" dirty="0"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413" y="-15240"/>
            <a:ext cx="16745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200" b="1" dirty="0"/>
              <a:t>1. God speaks to reveal his Person. </a:t>
            </a:r>
          </a:p>
        </p:txBody>
      </p:sp>
    </p:spTree>
    <p:extLst>
      <p:ext uri="{BB962C8B-B14F-4D97-AF65-F5344CB8AC3E}">
        <p14:creationId xmlns:p14="http://schemas.microsoft.com/office/powerpoint/2010/main" val="33700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72" y="-124569"/>
            <a:ext cx="1696771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God Speaks to reveal His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Purposes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l"/>
            <a:r>
              <a:rPr lang="en-US" sz="4800" dirty="0"/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When God did speak, He usually gave some  </a:t>
            </a:r>
          </a:p>
          <a:p>
            <a:pPr algn="l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specific directions.  </a:t>
            </a:r>
          </a:p>
          <a:p>
            <a:pPr marL="685800" indent="-6858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Abraham: </a:t>
            </a:r>
            <a:r>
              <a:rPr lang="en-US" sz="3600" b="1" dirty="0"/>
              <a:t>Gen. 12:1 </a:t>
            </a:r>
            <a:r>
              <a:rPr lang="en-US" sz="4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”go to a land that I will show thee.”</a:t>
            </a:r>
            <a:endParaRPr lang="en-US" sz="4800" dirty="0">
              <a:solidFill>
                <a:srgbClr val="FF0000"/>
              </a:solidFill>
            </a:endParaRPr>
          </a:p>
          <a:p>
            <a:pPr marL="685800" indent="-6858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dirty="0"/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3:10  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”I will send thee unto Pharaoh, that </a:t>
            </a:r>
          </a:p>
          <a:p>
            <a:pPr algn="l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  <a:ea typeface="Gentium Plus" panose="02000503060000020004" pitchFamily="2" charset="0"/>
                <a:cs typeface="Gentium Plus" panose="02000503060000020004" pitchFamily="2" charset="0"/>
              </a:rPr>
              <a:t>   thou mayest bring forth my people …out of Egypt."  </a:t>
            </a:r>
            <a:endParaRPr lang="en-US" sz="4800" dirty="0">
              <a:solidFill>
                <a:srgbClr val="FF0000"/>
              </a:solidFill>
            </a:endParaRPr>
          </a:p>
          <a:p>
            <a:pPr marL="685800" indent="-6858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b="1" dirty="0"/>
              <a:t>  Gideon</a:t>
            </a:r>
            <a:r>
              <a:rPr lang="en-US" sz="4800" dirty="0"/>
              <a:t>: Judges 6:14 </a:t>
            </a: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”the LORD said,  Go in this thy </a:t>
            </a:r>
          </a:p>
          <a:p>
            <a:pPr algn="l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   might, and thou shalt save Israel from the</a:t>
            </a:r>
          </a:p>
          <a:p>
            <a:pPr algn="l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   hand of the Midianites: have not I sent thee?"</a:t>
            </a:r>
            <a:endParaRPr lang="en-US" sz="6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72" y="152400"/>
            <a:ext cx="16967718" cy="112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God Speaks to reveal His </a:t>
            </a:r>
            <a:r>
              <a:rPr lang="en-US" sz="72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Purposes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l"/>
            <a:r>
              <a:rPr lang="en-US" sz="5735" dirty="0"/>
              <a:t> </a:t>
            </a:r>
            <a:r>
              <a:rPr lang="en-US" sz="5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58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allows us to understand enough of God’s </a:t>
            </a:r>
          </a:p>
          <a:p>
            <a:pPr algn="l"/>
            <a:r>
              <a:rPr lang="en-US" sz="58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will so we can make the necessary </a:t>
            </a:r>
            <a:r>
              <a:rPr lang="en-US" sz="6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adjustments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cooperate (partner) with Him.  Mt 16:24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“If any man come after me, let him deny himself,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    take up his cross and follow me”</a:t>
            </a:r>
          </a:p>
          <a:p>
            <a:pPr algn="l"/>
            <a:endParaRPr lang="en-US" sz="5867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58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5867" dirty="0"/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doesn’t “speak” for our entertainment,</a:t>
            </a:r>
          </a:p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our “</a:t>
            </a:r>
            <a:r>
              <a:rPr lang="en-US" sz="8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equipping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for service</a:t>
            </a:r>
            <a:r>
              <a:rPr lang="en-US" sz="7200" b="1" dirty="0"/>
              <a:t>.</a:t>
            </a:r>
          </a:p>
          <a:p>
            <a:r>
              <a:rPr lang="en-US" sz="7200" b="1" dirty="0"/>
              <a:t>(Eph. 4:11,12)</a:t>
            </a:r>
          </a:p>
          <a:p>
            <a:pPr>
              <a:spcBef>
                <a:spcPts val="2400"/>
              </a:spcBef>
            </a:pPr>
            <a:r>
              <a:rPr lang="en-US" sz="7200" b="1" dirty="0"/>
              <a:t> </a:t>
            </a:r>
            <a:endParaRPr lang="en-US" sz="7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72" y="-152400"/>
            <a:ext cx="16967718" cy="11614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God Speaks to reveal His </a:t>
            </a:r>
            <a:r>
              <a:rPr lang="en-US" sz="72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Purposes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l"/>
            <a:r>
              <a:rPr lang="en-US" sz="7200" b="1" dirty="0"/>
              <a:t> C. </a:t>
            </a:r>
            <a:r>
              <a:rPr lang="en-US" sz="6400" b="1" dirty="0"/>
              <a:t> This becomes the basis of our </a:t>
            </a:r>
            <a:r>
              <a:rPr lang="en-US" sz="6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r>
              <a:rPr lang="en-US" sz="6400" b="1" i="1" u="sng" dirty="0"/>
              <a:t>.</a:t>
            </a:r>
          </a:p>
          <a:p>
            <a:r>
              <a:rPr lang="en-US" sz="6600" b="1" i="1" dirty="0">
                <a:solidFill>
                  <a:srgbClr val="0000FF"/>
                </a:solidFill>
              </a:rPr>
              <a:t>(Recognizing Who we’re working “WITH”. </a:t>
            </a:r>
          </a:p>
          <a:p>
            <a:pPr algn="l">
              <a:spcBef>
                <a:spcPts val="2400"/>
              </a:spcBef>
            </a:pPr>
            <a:r>
              <a:rPr lang="en-US" sz="5867" b="1" i="1" dirty="0">
                <a:solidFill>
                  <a:schemeClr val="tx1"/>
                </a:solidFill>
                <a:latin typeface="Calibri" panose="020F0502020204030204" pitchFamily="34" charset="0"/>
              </a:rPr>
              <a:t>1 Kgs 17:1 </a:t>
            </a: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“Elijah …said unto Ahab,</a:t>
            </a:r>
          </a:p>
          <a:p>
            <a:pPr algn="l">
              <a:spcBef>
                <a:spcPts val="2400"/>
              </a:spcBef>
            </a:pP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 As the LORD God of Israel </a:t>
            </a:r>
            <a:r>
              <a:rPr lang="en-US" sz="5335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liveth</a:t>
            </a: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</a:p>
          <a:p>
            <a:pPr algn="l">
              <a:spcBef>
                <a:spcPts val="0"/>
              </a:spcBef>
            </a:pPr>
            <a:r>
              <a:rPr lang="en-US" sz="7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before whom I stand, </a:t>
            </a:r>
          </a:p>
          <a:p>
            <a:pPr algn="l">
              <a:spcBef>
                <a:spcPts val="0"/>
              </a:spcBef>
            </a:pP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there shall not be dew nor rain these </a:t>
            </a:r>
          </a:p>
          <a:p>
            <a:pPr algn="l">
              <a:spcBef>
                <a:spcPts val="0"/>
              </a:spcBef>
            </a:pP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years, but according to my word.” </a:t>
            </a:r>
          </a:p>
          <a:p>
            <a:pPr algn="l">
              <a:spcBef>
                <a:spcPts val="1200"/>
              </a:spcBef>
            </a:pPr>
            <a:r>
              <a:rPr lang="en-US" b="1" dirty="0"/>
              <a:t>1 Cor. 3:9  </a:t>
            </a:r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 are laborers together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with God”</a:t>
            </a:r>
            <a:endParaRPr lang="en-US" sz="54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endParaRPr lang="en-US" sz="6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l"/>
            <a:endParaRPr lang="en-US" sz="7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748" y="3200400"/>
            <a:ext cx="399638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45" y="-228600"/>
            <a:ext cx="16967718" cy="1262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Conclusion: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Virtually everyone that heard from God recognized:</a:t>
            </a:r>
          </a:p>
          <a:p>
            <a:pPr marL="1219322" indent="-1219322" algn="l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Who they were speaking to!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ts val="2400"/>
              </a:spcBef>
              <a:spcAft>
                <a:spcPts val="0"/>
              </a:spcAft>
            </a:pP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2) What was expected of them!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8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/>
            <a:endParaRPr lang="en-US" sz="7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731" y="457200"/>
            <a:ext cx="16607700" cy="9469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Jesus closed his “Sermon on the Mount”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In Matthew 7:24-27 with this closing: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“Therefore whosoever </a:t>
            </a:r>
            <a:r>
              <a:rPr lang="en-US" sz="66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heareth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Akouo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hear and hearken)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6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t</a:t>
            </a:r>
            <a:r>
              <a:rPr lang="en-US" sz="6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hese sayings of mine,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and doeth them,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I will liken him unto a wise man,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which built his house upon a rock:” 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endParaRPr lang="en-US" sz="7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E8BCB-E826-4BE1-B3DB-70641C3B39DE}"/>
              </a:ext>
            </a:extLst>
          </p:cNvPr>
          <p:cNvSpPr txBox="1"/>
          <p:nvPr/>
        </p:nvSpPr>
        <p:spPr>
          <a:xfrm>
            <a:off x="12556331" y="5638800"/>
            <a:ext cx="456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See James 1:22</a:t>
            </a:r>
          </a:p>
        </p:txBody>
      </p:sp>
    </p:spTree>
    <p:extLst>
      <p:ext uri="{BB962C8B-B14F-4D97-AF65-F5344CB8AC3E}">
        <p14:creationId xmlns:p14="http://schemas.microsoft.com/office/powerpoint/2010/main" val="34504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281" y="549285"/>
            <a:ext cx="16607700" cy="804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5335" b="1" i="1" dirty="0">
                <a:solidFill>
                  <a:schemeClr val="tx1"/>
                </a:solidFill>
                <a:latin typeface="Georgia" panose="02040502050405020303" pitchFamily="18" charset="0"/>
              </a:rPr>
              <a:t>26</a:t>
            </a: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 “every one that heareth these sayings of mine, </a:t>
            </a:r>
            <a:r>
              <a:rPr lang="en-US" sz="5335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doeth them not</a:t>
            </a: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 shall be likened unto a foolish man,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which built his house upon the sand: 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5335" b="1" i="1" dirty="0">
                <a:solidFill>
                  <a:schemeClr val="tx1"/>
                </a:solidFill>
                <a:latin typeface="Georgia" panose="02040502050405020303" pitchFamily="18" charset="0"/>
              </a:rPr>
              <a:t>27</a:t>
            </a: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 And the rain descended, and the floods came, and the winds blew,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335" b="1" i="1" dirty="0">
                <a:solidFill>
                  <a:srgbClr val="FF0000"/>
                </a:solidFill>
                <a:latin typeface="Georgia" panose="02040502050405020303" pitchFamily="18" charset="0"/>
              </a:rPr>
              <a:t>and beat upon that house;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and it fell: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great was the fall of it</a:t>
            </a:r>
            <a:r>
              <a:rPr lang="en-US" sz="6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. “</a:t>
            </a:r>
            <a:endParaRPr lang="en-US" sz="7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" y="-6531"/>
            <a:ext cx="17338146" cy="9613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331" y="0"/>
            <a:ext cx="16147277" cy="1938992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10:27  </a:t>
            </a:r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“My sheep hear my voice, 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and I know them, and they follow me:”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523" y="6477000"/>
            <a:ext cx="16745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How will you respond to the shepherd’s voice?</a:t>
            </a:r>
            <a:endParaRPr lang="en-US" sz="7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53D9A-2325-4FB3-9E3B-EB7E79AF72F7}"/>
              </a:ext>
            </a:extLst>
          </p:cNvPr>
          <p:cNvSpPr/>
          <p:nvPr/>
        </p:nvSpPr>
        <p:spPr>
          <a:xfrm>
            <a:off x="263437" y="7400330"/>
            <a:ext cx="16745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buAutoNum type="arabicParenR"/>
            </a:pP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Will you learn to listen?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(Recognize His voice)</a:t>
            </a:r>
          </a:p>
          <a:p>
            <a:pPr marL="1143000" indent="-1143000" algn="l">
              <a:buAutoNum type="arabicParenR"/>
            </a:pP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Will you choose to Follow Him?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(Respond)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" y="0"/>
            <a:ext cx="17338146" cy="96138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030" y="0"/>
            <a:ext cx="16666201" cy="2308324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Amos 3:3 </a:t>
            </a:r>
            <a:r>
              <a:rPr lang="en-US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“Can two walk together,</a:t>
            </a:r>
          </a:p>
          <a:p>
            <a:r>
              <a:rPr lang="en-US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except they be agreed?”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06860-2698-482C-8A55-6954C4EEA8B4}"/>
              </a:ext>
            </a:extLst>
          </p:cNvPr>
          <p:cNvSpPr txBox="1"/>
          <p:nvPr/>
        </p:nvSpPr>
        <p:spPr>
          <a:xfrm>
            <a:off x="337030" y="6629400"/>
            <a:ext cx="167913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Will you make the adjustments necessary to “agree with” &amp; partner with Him?</a:t>
            </a:r>
          </a:p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(See 1 Jn 1:6-10)</a:t>
            </a:r>
          </a:p>
        </p:txBody>
      </p:sp>
    </p:spTree>
    <p:extLst>
      <p:ext uri="{BB962C8B-B14F-4D97-AF65-F5344CB8AC3E}">
        <p14:creationId xmlns:p14="http://schemas.microsoft.com/office/powerpoint/2010/main" val="29470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7B31F-1619-4120-BEC1-ACA1DD7B0018}"/>
              </a:ext>
            </a:extLst>
          </p:cNvPr>
          <p:cNvSpPr txBox="1"/>
          <p:nvPr/>
        </p:nvSpPr>
        <p:spPr>
          <a:xfrm>
            <a:off x="-319445" y="76200"/>
            <a:ext cx="1777958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all created (and called) on purpose,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for specific purposes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8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3A842-7997-4A3B-AA2F-70B0CB6B8461}"/>
              </a:ext>
            </a:extLst>
          </p:cNvPr>
          <p:cNvSpPr txBox="1"/>
          <p:nvPr/>
        </p:nvSpPr>
        <p:spPr>
          <a:xfrm>
            <a:off x="220265" y="2280787"/>
            <a:ext cx="1689973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art worthy,  O Lord, to receive glory and honor and power:  for thou hast created all things,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Pin on Revelation">
            <a:extLst>
              <a:ext uri="{FF2B5EF4-FFF2-40B4-BE49-F238E27FC236}">
                <a16:creationId xmlns:a16="http://schemas.microsoft.com/office/drawing/2014/main" id="{261A16B6-FF15-412D-B8F0-BF10FFC2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31" y="4267200"/>
            <a:ext cx="86376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654F0-192D-48F2-A75E-2DD5DD25533F}"/>
              </a:ext>
            </a:extLst>
          </p:cNvPr>
          <p:cNvSpPr txBox="1"/>
          <p:nvPr/>
        </p:nvSpPr>
        <p:spPr>
          <a:xfrm>
            <a:off x="-354871" y="4049500"/>
            <a:ext cx="947785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thy pleasure</a:t>
            </a:r>
          </a:p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Thel’ema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purposes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and were created.”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1 Cor 3:9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Mt. 11:28,29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ACE49-69CC-4045-86A4-93C09615C7DD}"/>
              </a:ext>
            </a:extLst>
          </p:cNvPr>
          <p:cNvSpPr txBox="1"/>
          <p:nvPr/>
        </p:nvSpPr>
        <p:spPr>
          <a:xfrm>
            <a:off x="13321311" y="8846403"/>
            <a:ext cx="437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Rev. 4:10,11</a:t>
            </a:r>
          </a:p>
        </p:txBody>
      </p:sp>
    </p:spTree>
    <p:extLst>
      <p:ext uri="{BB962C8B-B14F-4D97-AF65-F5344CB8AC3E}">
        <p14:creationId xmlns:p14="http://schemas.microsoft.com/office/powerpoint/2010/main" val="41089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94371" cy="990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7731" y="38100"/>
            <a:ext cx="14935415" cy="976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scriptures are a record of various ways </a:t>
            </a:r>
          </a:p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communicated His plans </a:t>
            </a:r>
          </a:p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purposes to His people.</a:t>
            </a:r>
          </a:p>
          <a:p>
            <a:pPr>
              <a:spcBef>
                <a:spcPts val="1600"/>
              </a:spcBef>
            </a:pPr>
            <a:r>
              <a:rPr lang="en-US" sz="5735" b="1" dirty="0">
                <a:solidFill>
                  <a:schemeClr val="bg1"/>
                </a:solidFill>
              </a:rPr>
              <a:t>  (Heb 1:1)  </a:t>
            </a: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“God in sundry ways and divers manners </a:t>
            </a:r>
            <a:r>
              <a:rPr lang="en-US" sz="5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spake</a:t>
            </a: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in times past…”</a:t>
            </a:r>
          </a:p>
          <a:p>
            <a:r>
              <a:rPr lang="en-US" sz="5735" b="1" dirty="0">
                <a:solidFill>
                  <a:schemeClr val="bg1"/>
                </a:solidFill>
              </a:rPr>
              <a:t>These ways include: </a:t>
            </a:r>
          </a:p>
          <a:p>
            <a:r>
              <a:rPr lang="en-US" sz="5335" b="1" i="1" dirty="0">
                <a:solidFill>
                  <a:srgbClr val="FFFF00"/>
                </a:solidFill>
                <a:latin typeface="Calibri" panose="020F0502020204030204" pitchFamily="34" charset="0"/>
              </a:rPr>
              <a:t>Visions </a:t>
            </a:r>
            <a:r>
              <a:rPr lang="en-US" sz="4267" b="1" i="1" dirty="0">
                <a:solidFill>
                  <a:schemeClr val="bg1"/>
                </a:solidFill>
                <a:latin typeface="Calibri" panose="020F0502020204030204" pitchFamily="34" charset="0"/>
              </a:rPr>
              <a:t>(Gen. 15); </a:t>
            </a:r>
            <a:r>
              <a:rPr lang="en-US" sz="5335" b="1" i="1" dirty="0">
                <a:solidFill>
                  <a:srgbClr val="FFFF00"/>
                </a:solidFill>
                <a:latin typeface="Calibri" panose="020F0502020204030204" pitchFamily="34" charset="0"/>
              </a:rPr>
              <a:t>Angels </a:t>
            </a:r>
            <a:r>
              <a:rPr lang="en-US" sz="4267" b="1" i="1" dirty="0">
                <a:solidFill>
                  <a:schemeClr val="bg1"/>
                </a:solidFill>
                <a:latin typeface="Calibri" panose="020F0502020204030204" pitchFamily="34" charset="0"/>
              </a:rPr>
              <a:t>(Gen 16); </a:t>
            </a:r>
            <a:r>
              <a:rPr lang="en-US" sz="5335" b="1" i="1" dirty="0">
                <a:solidFill>
                  <a:srgbClr val="FFFF00"/>
                </a:solidFill>
                <a:latin typeface="Calibri" panose="020F0502020204030204" pitchFamily="34" charset="0"/>
              </a:rPr>
              <a:t>Dreams </a:t>
            </a:r>
            <a:r>
              <a:rPr lang="en-US" sz="4800" b="1" i="1" dirty="0">
                <a:solidFill>
                  <a:schemeClr val="bg1"/>
                </a:solidFill>
                <a:latin typeface="Calibri" panose="020F0502020204030204" pitchFamily="34" charset="0"/>
              </a:rPr>
              <a:t>(Gen. 28);</a:t>
            </a:r>
          </a:p>
          <a:p>
            <a:r>
              <a:rPr lang="en-US" sz="4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5335" b="1" i="1" dirty="0" err="1">
                <a:solidFill>
                  <a:srgbClr val="FFFF00"/>
                </a:solidFill>
                <a:latin typeface="Calibri" panose="020F0502020204030204" pitchFamily="34" charset="0"/>
              </a:rPr>
              <a:t>Urim</a:t>
            </a:r>
            <a:r>
              <a:rPr lang="en-US" sz="5335" b="1" i="1" dirty="0">
                <a:solidFill>
                  <a:srgbClr val="FFFF00"/>
                </a:solidFill>
                <a:latin typeface="Calibri" panose="020F0502020204030204" pitchFamily="34" charset="0"/>
              </a:rPr>
              <a:t> and </a:t>
            </a:r>
            <a:r>
              <a:rPr lang="en-US" sz="5335" b="1" i="1" dirty="0" err="1">
                <a:solidFill>
                  <a:srgbClr val="FFFF00"/>
                </a:solidFill>
                <a:latin typeface="Calibri" panose="020F0502020204030204" pitchFamily="34" charset="0"/>
              </a:rPr>
              <a:t>Thummim</a:t>
            </a:r>
            <a:r>
              <a:rPr lang="en-US" sz="5335" b="1" i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>
                <a:solidFill>
                  <a:schemeClr val="bg1"/>
                </a:solidFill>
                <a:latin typeface="Calibri" panose="020F0502020204030204" pitchFamily="34" charset="0"/>
              </a:rPr>
              <a:t>(Ex. 28:30);  Prophets 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(Dt. 18:18);</a:t>
            </a:r>
          </a:p>
          <a:p>
            <a:pPr algn="l"/>
            <a:r>
              <a:rPr lang="en-US" sz="5335" b="1" i="1" dirty="0">
                <a:solidFill>
                  <a:srgbClr val="FFFF00"/>
                </a:solidFill>
                <a:latin typeface="Calibri" panose="020F0502020204030204" pitchFamily="34" charset="0"/>
              </a:rPr>
              <a:t>  still small voice </a:t>
            </a:r>
            <a:r>
              <a:rPr lang="en-US" sz="4800" b="1" i="1" dirty="0">
                <a:solidFill>
                  <a:schemeClr val="bg1"/>
                </a:solidFill>
                <a:latin typeface="Calibri" panose="020F0502020204030204" pitchFamily="34" charset="0"/>
              </a:rPr>
              <a:t>(1 Kgs 19:12); </a:t>
            </a:r>
            <a:r>
              <a:rPr lang="en-US" sz="5335" b="1" i="1" dirty="0">
                <a:solidFill>
                  <a:srgbClr val="FFFF00"/>
                </a:solidFill>
                <a:latin typeface="Calibri" panose="020F0502020204030204" pitchFamily="34" charset="0"/>
              </a:rPr>
              <a:t>Miracles </a:t>
            </a:r>
            <a:r>
              <a:rPr lang="en-US" sz="4267" b="1" i="1" dirty="0">
                <a:solidFill>
                  <a:schemeClr val="bg1"/>
                </a:solidFill>
                <a:latin typeface="Calibri" panose="020F0502020204030204" pitchFamily="34" charset="0"/>
              </a:rPr>
              <a:t>(Ex. 8:20-25)    </a:t>
            </a:r>
          </a:p>
          <a:p>
            <a:pPr algn="l"/>
            <a:r>
              <a:rPr lang="en-US" sz="4267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</a:t>
            </a:r>
            <a:r>
              <a:rPr lang="en-US" sz="5335" b="1" i="1" dirty="0">
                <a:solidFill>
                  <a:srgbClr val="FFFF00"/>
                </a:solidFill>
                <a:latin typeface="Calibri" panose="020F0502020204030204" pitchFamily="34" charset="0"/>
              </a:rPr>
              <a:t>and even an occasional donkey! </a:t>
            </a:r>
          </a:p>
          <a:p>
            <a:r>
              <a:rPr lang="en-US" sz="5335" b="1" i="1" dirty="0">
                <a:solidFill>
                  <a:schemeClr val="bg1"/>
                </a:solidFill>
                <a:latin typeface="Calibri" panose="020F0502020204030204" pitchFamily="34" charset="0"/>
              </a:rPr>
              <a:t>(Numbers 22; 2 Peter 2:16)</a:t>
            </a:r>
          </a:p>
        </p:txBody>
      </p:sp>
    </p:spTree>
    <p:extLst>
      <p:ext uri="{BB962C8B-B14F-4D97-AF65-F5344CB8AC3E}">
        <p14:creationId xmlns:p14="http://schemas.microsoft.com/office/powerpoint/2010/main" val="22549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CD1C7F-D7E5-4E97-AE90-4E016D269972}"/>
              </a:ext>
            </a:extLst>
          </p:cNvPr>
          <p:cNvSpPr txBox="1"/>
          <p:nvPr/>
        </p:nvSpPr>
        <p:spPr>
          <a:xfrm>
            <a:off x="-240770" y="5791200"/>
            <a:ext cx="1750933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alt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US" alt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en-US" alt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Hath…spoken unto us by His Son!”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8A3FA-83B5-4445-924B-AAACA9E35E8E}"/>
              </a:ext>
            </a:extLst>
          </p:cNvPr>
          <p:cNvSpPr txBox="1"/>
          <p:nvPr/>
        </p:nvSpPr>
        <p:spPr>
          <a:xfrm>
            <a:off x="152664" y="7814608"/>
            <a:ext cx="16306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Does God still speak to His people? </a:t>
            </a:r>
          </a:p>
          <a:p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  Does He still have anything to say to 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CC7BC-6A50-407E-B95A-BAA56249AA4C}"/>
              </a:ext>
            </a:extLst>
          </p:cNvPr>
          <p:cNvSpPr txBox="1"/>
          <p:nvPr/>
        </p:nvSpPr>
        <p:spPr>
          <a:xfrm>
            <a:off x="-211401" y="152400"/>
            <a:ext cx="170349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(Heb 1:1)  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“God in sundry ways and divers manners                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                                    </a:t>
            </a:r>
            <a:r>
              <a:rPr lang="en-US" sz="48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spake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in times past…”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8A3FA-83B5-4445-924B-AAACA9E35E8E}"/>
              </a:ext>
            </a:extLst>
          </p:cNvPr>
          <p:cNvSpPr txBox="1"/>
          <p:nvPr/>
        </p:nvSpPr>
        <p:spPr>
          <a:xfrm>
            <a:off x="288131" y="6172200"/>
            <a:ext cx="163068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“To day if ye will hear his voice, </a:t>
            </a:r>
          </a:p>
          <a:p>
            <a:r>
              <a:rPr lang="en-US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Harden not your heart”  </a:t>
            </a:r>
          </a:p>
          <a:p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(Ps 95:7-8; Heb. 3:7,15; and 4:7)</a:t>
            </a:r>
          </a:p>
        </p:txBody>
      </p:sp>
    </p:spTree>
    <p:extLst>
      <p:ext uri="{BB962C8B-B14F-4D97-AF65-F5344CB8AC3E}">
        <p14:creationId xmlns:p14="http://schemas.microsoft.com/office/powerpoint/2010/main" val="380979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86272" y="6705656"/>
            <a:ext cx="17153990" cy="2540078"/>
          </a:xfrm>
          <a:ln/>
        </p:spPr>
        <p:txBody>
          <a:bodyPr/>
          <a:lstStyle/>
          <a:p>
            <a:pPr marL="0"/>
            <a:endParaRPr lang="en-US" altLang="en-US" sz="7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40263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072" y="6723585"/>
            <a:ext cx="16866115" cy="280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867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“He that hath an ear, let him hear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867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what the Spirit </a:t>
            </a:r>
            <a:r>
              <a:rPr lang="en-US" sz="5867" b="1" i="1" dirty="0" err="1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saith</a:t>
            </a:r>
            <a:r>
              <a:rPr lang="en-US" sz="5867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5867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 the churches."</a:t>
            </a:r>
            <a:r>
              <a:rPr lang="en-US" sz="5867" b="1" i="1" dirty="0">
                <a:solidFill>
                  <a:srgbClr val="FFF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8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(Rev. 2:7, 11,17,29; 3:6,13,22) </a:t>
            </a:r>
            <a:endParaRPr lang="en-US" sz="573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4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777"/>
            <a:ext cx="17238659" cy="12928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97" y="0"/>
            <a:ext cx="17001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God knew some of His people would have  “heart problems” and would either:</a:t>
            </a:r>
            <a:endParaRPr lang="en-US" sz="5335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03" y="3200400"/>
            <a:ext cx="107783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92" indent="-914492">
              <a:buFont typeface="Wingdings" panose="05000000000000000000" pitchFamily="2" charset="2"/>
              <a:buChar char="Ø"/>
            </a:pPr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recognize his voice.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31" y="6155887"/>
            <a:ext cx="105326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77" indent="-762077" algn="l">
              <a:buFont typeface="Wingdings" panose="05000000000000000000" pitchFamily="2" charset="2"/>
              <a:buChar char="Ø"/>
            </a:pPr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respond (obey) when He did speak. </a:t>
            </a:r>
          </a:p>
        </p:txBody>
      </p:sp>
    </p:spTree>
    <p:extLst>
      <p:ext uri="{BB962C8B-B14F-4D97-AF65-F5344CB8AC3E}">
        <p14:creationId xmlns:p14="http://schemas.microsoft.com/office/powerpoint/2010/main" val="27494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inting of a person and a dog&#10;&#10;Description automatically generated with medium confidence">
            <a:extLst>
              <a:ext uri="{FF2B5EF4-FFF2-40B4-BE49-F238E27FC236}">
                <a16:creationId xmlns:a16="http://schemas.microsoft.com/office/drawing/2014/main" id="{9891F5C1-25D7-469F-BD0E-83D459904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B4938-97CB-4EEC-9195-CB73FAFC484F}"/>
              </a:ext>
            </a:extLst>
          </p:cNvPr>
          <p:cNvSpPr txBox="1"/>
          <p:nvPr/>
        </p:nvSpPr>
        <p:spPr>
          <a:xfrm>
            <a:off x="440531" y="0"/>
            <a:ext cx="15683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altLang="en-US" sz="8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Why does God Speak to us?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C6D05-BF23-4EBE-87E5-3E1BCCD0F9D0}"/>
              </a:ext>
            </a:extLst>
          </p:cNvPr>
          <p:cNvSpPr txBox="1"/>
          <p:nvPr/>
        </p:nvSpPr>
        <p:spPr>
          <a:xfrm>
            <a:off x="-169069" y="8534400"/>
            <a:ext cx="17340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without Communication is impossible!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8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Shepherd</Template>
  <TotalTime>860</TotalTime>
  <Pages>0</Pages>
  <Words>1735</Words>
  <Characters>0</Characters>
  <Application>Microsoft Office PowerPoint</Application>
  <PresentationFormat>Custom</PresentationFormat>
  <Lines>0</Lines>
  <Paragraphs>204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Gentium</vt:lpstr>
      <vt:lpstr>Georgia</vt:lpstr>
      <vt:lpstr>Gill Sans</vt:lpstr>
      <vt:lpstr>Invitation</vt:lpstr>
      <vt:lpstr>Times New Roman</vt:lpstr>
      <vt:lpstr>Wingdings</vt:lpstr>
      <vt:lpstr>1_Default Design</vt:lpstr>
      <vt:lpstr>Office Theme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Keith Peters</cp:lastModifiedBy>
  <cp:revision>48</cp:revision>
  <dcterms:created xsi:type="dcterms:W3CDTF">2016-06-20T16:47:49Z</dcterms:created>
  <dcterms:modified xsi:type="dcterms:W3CDTF">2021-07-25T13:25:49Z</dcterms:modified>
</cp:coreProperties>
</file>