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735" r:id="rId5"/>
    <p:sldMasterId id="2147483708" r:id="rId6"/>
    <p:sldMasterId id="2147483662" r:id="rId7"/>
  </p:sldMasterIdLst>
  <p:notesMasterIdLst>
    <p:notesMasterId r:id="rId34"/>
  </p:notesMasterIdLst>
  <p:sldIdLst>
    <p:sldId id="301" r:id="rId8"/>
    <p:sldId id="286" r:id="rId9"/>
    <p:sldId id="302" r:id="rId10"/>
    <p:sldId id="306" r:id="rId11"/>
    <p:sldId id="298" r:id="rId12"/>
    <p:sldId id="304" r:id="rId13"/>
    <p:sldId id="305" r:id="rId14"/>
    <p:sldId id="289" r:id="rId15"/>
    <p:sldId id="307" r:id="rId16"/>
    <p:sldId id="322" r:id="rId17"/>
    <p:sldId id="256" r:id="rId18"/>
    <p:sldId id="311" r:id="rId19"/>
    <p:sldId id="310" r:id="rId20"/>
    <p:sldId id="308" r:id="rId21"/>
    <p:sldId id="312" r:id="rId22"/>
    <p:sldId id="314" r:id="rId23"/>
    <p:sldId id="313" r:id="rId24"/>
    <p:sldId id="315" r:id="rId25"/>
    <p:sldId id="316" r:id="rId26"/>
    <p:sldId id="318" r:id="rId27"/>
    <p:sldId id="319" r:id="rId28"/>
    <p:sldId id="320" r:id="rId29"/>
    <p:sldId id="269" r:id="rId30"/>
    <p:sldId id="321" r:id="rId31"/>
    <p:sldId id="309" r:id="rId32"/>
    <p:sldId id="297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eith Peters" initials="KP" lastIdx="1" clrIdx="0">
    <p:extLst>
      <p:ext uri="{19B8F6BF-5375-455C-9EA6-DF929625EA0E}">
        <p15:presenceInfo xmlns:p15="http://schemas.microsoft.com/office/powerpoint/2012/main" userId="S::PastorKeith@cheneybaptist.com::c4a13cba-445d-4c8b-a237-8d92adffce2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66"/>
    <a:srgbClr val="09037D"/>
    <a:srgbClr val="01077F"/>
    <a:srgbClr val="1403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ED2C848-DFE3-4645-9012-A3B61E1378FF}" v="215" dt="2019-11-28T23:08:50.46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390" y="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tableStyles" Target="tableStyles.xml"/><Relationship Id="rId21" Type="http://schemas.openxmlformats.org/officeDocument/2006/relationships/slide" Target="slides/slide14.xml"/><Relationship Id="rId34" Type="http://schemas.openxmlformats.org/officeDocument/2006/relationships/notesMaster" Target="notesMasters/notesMaster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viewProps" Target="viewProps.xml"/><Relationship Id="rId40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commentAuthors" Target="commentAuthors.xml"/><Relationship Id="rId8" Type="http://schemas.openxmlformats.org/officeDocument/2006/relationships/slide" Target="slides/slide1.xml"/><Relationship Id="rId3" Type="http://schemas.openxmlformats.org/officeDocument/2006/relationships/customXml" Target="../customXml/item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11-27T14:28:29.588" idx="1">
    <p:pos x="7566" y="1851"/>
    <p:text/>
    <p:extLst>
      <p:ext uri="{C676402C-5697-4E1C-873F-D02D1690AC5C}">
        <p15:threadingInfo xmlns:p15="http://schemas.microsoft.com/office/powerpoint/2012/main" timeZoneBias="36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AB2881-BF26-466D-8160-F75C544FAB91}" type="datetimeFigureOut">
              <a:rPr lang="en-US" smtClean="0"/>
              <a:t>12/1/2019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C29026-A164-4176-8C0A-379D642D9E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4386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C29026-A164-4176-8C0A-379D642D9E8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5967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C29026-A164-4176-8C0A-379D642D9E8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2287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C29026-A164-4176-8C0A-379D642D9E8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8698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C29026-A164-4176-8C0A-379D642D9E8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7561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C29026-A164-4176-8C0A-379D642D9E8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1999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C29026-A164-4176-8C0A-379D642D9E8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4321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C29026-A164-4176-8C0A-379D642D9E8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0481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C29026-A164-4176-8C0A-379D642D9E8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5732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C29026-A164-4176-8C0A-379D642D9E8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4154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C29026-A164-4176-8C0A-379D642D9E8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7805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C29026-A164-4176-8C0A-379D642D9E8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6602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C29026-A164-4176-8C0A-379D642D9E8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7827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C29026-A164-4176-8C0A-379D642D9E8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6488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C29026-A164-4176-8C0A-379D642D9E8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165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C29026-A164-4176-8C0A-379D642D9E8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9130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28B4F-F328-4E63-8B21-BF1EE99C6551}" type="datetimeFigureOut">
              <a:rPr lang="en-US" smtClean="0"/>
              <a:t>12/1/2019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8FD9F-278A-4137-883E-5C3A52324D4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9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28B4F-F328-4E63-8B21-BF1EE99C6551}" type="datetimeFigureOut">
              <a:rPr lang="en-US" smtClean="0"/>
              <a:t>12/1/2019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8FD9F-278A-4137-883E-5C3A52324D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8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20"/>
            <a:ext cx="6439049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28B4F-F328-4E63-8B21-BF1EE99C6551}" type="datetimeFigureOut">
              <a:rPr lang="en-US" smtClean="0"/>
              <a:t>12/1/2019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8FD9F-278A-4137-883E-5C3A52324D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536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4709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0B9F8-327D-4C1E-A106-A3DFA080488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31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59130-EF9C-427F-BB30-FA7CD84B399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3237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28B4F-F328-4E63-8B21-BF1EE99C6551}" type="datetimeFigureOut">
              <a:rPr lang="en-US" smtClean="0"/>
              <a:t>12/1/2019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8FD9F-278A-4137-883E-5C3A52324D4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28B4F-F328-4E63-8B21-BF1EE99C6551}" type="datetimeFigureOut">
              <a:rPr lang="en-US" smtClean="0"/>
              <a:t>12/1/2019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8FD9F-278A-4137-883E-5C3A52324D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28B4F-F328-4E63-8B21-BF1EE99C6551}" type="datetimeFigureOut">
              <a:rPr lang="en-US" smtClean="0"/>
              <a:t>12/1/2019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8FD9F-278A-4137-883E-5C3A52324D4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28B4F-F328-4E63-8B21-BF1EE99C6551}" type="datetimeFigureOut">
              <a:rPr lang="en-US" smtClean="0"/>
              <a:t>12/1/2019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8FD9F-278A-4137-883E-5C3A52324D4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28B4F-F328-4E63-8B21-BF1EE99C6551}" type="datetimeFigureOut">
              <a:rPr lang="en-US" smtClean="0"/>
              <a:t>12/1/2019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8FD9F-278A-4137-883E-5C3A52324D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28B4F-F328-4E63-8B21-BF1EE99C6551}" type="datetimeFigureOut">
              <a:rPr lang="en-US" smtClean="0"/>
              <a:t>12/1/2019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8FD9F-278A-4137-883E-5C3A52324D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4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28B4F-F328-4E63-8B21-BF1EE99C6551}" type="datetimeFigureOut">
              <a:rPr lang="en-US" smtClean="0"/>
              <a:t>12/1/2019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8FD9F-278A-4137-883E-5C3A52324D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28B4F-F328-4E63-8B21-BF1EE99C6551}" type="datetimeFigureOut">
              <a:rPr lang="en-US" smtClean="0"/>
              <a:t>12/1/2019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8FD9F-278A-4137-883E-5C3A52324D4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2028B4F-F328-4E63-8B21-BF1EE99C6551}" type="datetimeFigureOut">
              <a:rPr lang="en-US" smtClean="0"/>
              <a:t>12/1/2019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6F8FD9F-278A-4137-883E-5C3A52324D4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738" r:id="rId2"/>
    <p:sldLayoutId id="2147483740" r:id="rId3"/>
    <p:sldLayoutId id="2147483739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2164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</p:sldLayoutIdLst>
  <p:txStyles>
    <p:titleStyle>
      <a:lvl1pPr algn="l" defTabSz="1300460" rtl="0" eaLnBrk="1" latinLnBrk="0" hangingPunct="1">
        <a:lnSpc>
          <a:spcPct val="90000"/>
        </a:lnSpc>
        <a:spcBef>
          <a:spcPct val="0"/>
        </a:spcBef>
        <a:buNone/>
        <a:defRPr sz="62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5115" indent="-325115" algn="l" defTabSz="1300460" rtl="0" eaLnBrk="1" latinLnBrk="0" hangingPunct="1">
        <a:lnSpc>
          <a:spcPct val="90000"/>
        </a:lnSpc>
        <a:spcBef>
          <a:spcPts val="1422"/>
        </a:spcBef>
        <a:buFont typeface="Arial" panose="020B0604020202020204" pitchFamily="34" charset="0"/>
        <a:buChar char="•"/>
        <a:defRPr sz="3982" kern="1200">
          <a:solidFill>
            <a:schemeClr val="tx1"/>
          </a:solidFill>
          <a:latin typeface="+mn-lt"/>
          <a:ea typeface="+mn-ea"/>
          <a:cs typeface="+mn-cs"/>
        </a:defRPr>
      </a:lvl1pPr>
      <a:lvl2pPr marL="975345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3413" kern="1200">
          <a:solidFill>
            <a:schemeClr val="tx1"/>
          </a:solidFill>
          <a:latin typeface="+mn-lt"/>
          <a:ea typeface="+mn-ea"/>
          <a:cs typeface="+mn-cs"/>
        </a:defRPr>
      </a:lvl2pPr>
      <a:lvl3pPr marL="1625575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844" kern="1200">
          <a:solidFill>
            <a:schemeClr val="tx1"/>
          </a:solidFill>
          <a:latin typeface="+mn-lt"/>
          <a:ea typeface="+mn-ea"/>
          <a:cs typeface="+mn-cs"/>
        </a:defRPr>
      </a:lvl3pPr>
      <a:lvl4pPr marL="227580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92603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57626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422649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87672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52695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6558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</p:sldLayoutIdLst>
  <p:txStyles>
    <p:titleStyle>
      <a:lvl1pPr algn="l" defTabSz="1300460" rtl="0" eaLnBrk="1" latinLnBrk="0" hangingPunct="1">
        <a:lnSpc>
          <a:spcPct val="90000"/>
        </a:lnSpc>
        <a:spcBef>
          <a:spcPct val="0"/>
        </a:spcBef>
        <a:buNone/>
        <a:defRPr sz="62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5115" indent="-325115" algn="l" defTabSz="1300460" rtl="0" eaLnBrk="1" latinLnBrk="0" hangingPunct="1">
        <a:lnSpc>
          <a:spcPct val="90000"/>
        </a:lnSpc>
        <a:spcBef>
          <a:spcPts val="1422"/>
        </a:spcBef>
        <a:buFont typeface="Arial" panose="020B0604020202020204" pitchFamily="34" charset="0"/>
        <a:buChar char="•"/>
        <a:defRPr sz="3982" kern="1200">
          <a:solidFill>
            <a:schemeClr val="tx1"/>
          </a:solidFill>
          <a:latin typeface="+mn-lt"/>
          <a:ea typeface="+mn-ea"/>
          <a:cs typeface="+mn-cs"/>
        </a:defRPr>
      </a:lvl1pPr>
      <a:lvl2pPr marL="975345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3413" kern="1200">
          <a:solidFill>
            <a:schemeClr val="tx1"/>
          </a:solidFill>
          <a:latin typeface="+mn-lt"/>
          <a:ea typeface="+mn-ea"/>
          <a:cs typeface="+mn-cs"/>
        </a:defRPr>
      </a:lvl2pPr>
      <a:lvl3pPr marL="1625575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844" kern="1200">
          <a:solidFill>
            <a:schemeClr val="tx1"/>
          </a:solidFill>
          <a:latin typeface="+mn-lt"/>
          <a:ea typeface="+mn-ea"/>
          <a:cs typeface="+mn-cs"/>
        </a:defRPr>
      </a:lvl3pPr>
      <a:lvl4pPr marL="227580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92603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57626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422649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87672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52695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BF6814-05C2-4BF2-9355-42C8F4903CF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5424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A64104E-3DDD-4CFA-8C0B-444FDBD11802}"/>
              </a:ext>
            </a:extLst>
          </p:cNvPr>
          <p:cNvSpPr/>
          <p:nvPr/>
        </p:nvSpPr>
        <p:spPr>
          <a:xfrm>
            <a:off x="6167848" y="-762000"/>
            <a:ext cx="6172782" cy="23557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4572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 i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Stress is an inevitable part of modern society.</a:t>
            </a:r>
          </a:p>
        </p:txBody>
      </p:sp>
      <p:sp>
        <p:nvSpPr>
          <p:cNvPr id="7" name="Freeform: Shape 9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2" descr="Related image">
            <a:extLst>
              <a:ext uri="{FF2B5EF4-FFF2-40B4-BE49-F238E27FC236}">
                <a16:creationId xmlns:a16="http://schemas.microsoft.com/office/drawing/2014/main" id="{8AD925E3-A37B-4C87-A228-F05013E0AC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84" r="8435"/>
          <a:stretch/>
        </p:blipFill>
        <p:spPr bwMode="auto">
          <a:xfrm>
            <a:off x="20" y="10"/>
            <a:ext cx="6024134" cy="685799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6ACD71D-2D79-4B43-927F-658B429AD04A}"/>
              </a:ext>
            </a:extLst>
          </p:cNvPr>
          <p:cNvSpPr/>
          <p:nvPr/>
        </p:nvSpPr>
        <p:spPr>
          <a:xfrm>
            <a:off x="6206239" y="1828800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It’s responsible for a series of physical, relational</a:t>
            </a:r>
          </a:p>
          <a:p>
            <a:pPr algn="ctr"/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spiritual problems. 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7322EEE-9ECB-472B-82BC-F5291D419EE9}"/>
              </a:ext>
            </a:extLst>
          </p:cNvPr>
          <p:cNvSpPr/>
          <p:nvPr/>
        </p:nvSpPr>
        <p:spPr>
          <a:xfrm>
            <a:off x="5181600" y="4002878"/>
            <a:ext cx="6781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algn="ctr"/>
            <a: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fact the CDC estimates that 90% of all US illness is stress related.</a:t>
            </a:r>
          </a:p>
        </p:txBody>
      </p:sp>
    </p:spTree>
    <p:extLst>
      <p:ext uri="{BB962C8B-B14F-4D97-AF65-F5344CB8AC3E}">
        <p14:creationId xmlns:p14="http://schemas.microsoft.com/office/powerpoint/2010/main" val="5063975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2B738966-9FA2-460E-86FB-2C75F6F625A6}"/>
              </a:ext>
            </a:extLst>
          </p:cNvPr>
          <p:cNvSpPr txBox="1">
            <a:spLocks/>
          </p:cNvSpPr>
          <p:nvPr/>
        </p:nvSpPr>
        <p:spPr>
          <a:xfrm>
            <a:off x="228600" y="1600200"/>
            <a:ext cx="11963400" cy="5486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25115" indent="-325115" algn="l" defTabSz="1300460" rtl="0" eaLnBrk="1" latinLnBrk="0" hangingPunct="1">
              <a:lnSpc>
                <a:spcPct val="90000"/>
              </a:lnSpc>
              <a:spcBef>
                <a:spcPts val="1422"/>
              </a:spcBef>
              <a:buFont typeface="Arial" panose="020B0604020202020204" pitchFamily="34" charset="0"/>
              <a:buChar char="•"/>
              <a:defRPr sz="39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75345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34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25575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8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7580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2603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7626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2649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7672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2695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000" b="1" i="1" baseline="30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3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Come unto me, all ye that labor and are heavy laden, and I will give you rest. Take my yoke upon you, </a:t>
            </a:r>
            <a:r>
              <a:rPr lang="en-US" sz="4300" b="1" i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learn of me</a:t>
            </a:r>
            <a:r>
              <a:rPr lang="en-US" sz="43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…and ye shall find rest unto your souls.</a:t>
            </a:r>
            <a:endParaRPr lang="en-US" sz="40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 my yoke is easy, and my burden is light.”  </a:t>
            </a:r>
            <a:r>
              <a:rPr lang="en-US" sz="2800" b="1" i="1" dirty="0">
                <a:solidFill>
                  <a:schemeClr val="bg1"/>
                </a:solidFill>
              </a:rPr>
              <a:t>Mt 11:28-30</a:t>
            </a:r>
          </a:p>
          <a:p>
            <a: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Labor </a:t>
            </a:r>
            <a:r>
              <a:rPr lang="en-US" sz="4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Kopia’o</a:t>
            </a:r>
            <a:r>
              <a:rPr lang="en-US" sz="4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weary</a:t>
            </a:r>
          </a:p>
          <a:p>
            <a: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Heavy laden  </a:t>
            </a:r>
            <a:r>
              <a:rPr lang="en-US" sz="4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phortiz’o</a:t>
            </a:r>
            <a:r>
              <a:rPr lang="en-US" sz="4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5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over loaded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Rest  </a:t>
            </a:r>
            <a:r>
              <a:rPr lang="en-US" sz="4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anapau’ō</a:t>
            </a:r>
            <a:r>
              <a:rPr lang="en-US" sz="4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stop and refresh</a:t>
            </a:r>
            <a:r>
              <a:rPr lang="en-US" sz="4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Easy</a:t>
            </a:r>
            <a:r>
              <a:rPr lang="en-US" sz="4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5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chrēstos</a:t>
            </a:r>
            <a:r>
              <a:rPr lang="en-US" sz="5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’) 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fitted; usefully </a:t>
            </a:r>
            <a:r>
              <a:rPr lang="en-US" sz="4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employed.</a:t>
            </a:r>
            <a:endParaRPr lang="en-US" sz="40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6EF55DE-657E-457B-B3DF-5AF8566C50A2}"/>
              </a:ext>
            </a:extLst>
          </p:cNvPr>
          <p:cNvSpPr/>
          <p:nvPr/>
        </p:nvSpPr>
        <p:spPr>
          <a:xfrm>
            <a:off x="0" y="0"/>
            <a:ext cx="1252919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Jesus’ solution for a stress less life: </a:t>
            </a:r>
          </a:p>
        </p:txBody>
      </p:sp>
    </p:spTree>
    <p:extLst>
      <p:ext uri="{BB962C8B-B14F-4D97-AF65-F5344CB8AC3E}">
        <p14:creationId xmlns:p14="http://schemas.microsoft.com/office/powerpoint/2010/main" val="2535135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8000"/>
                <a:shade val="90000"/>
                <a:satMod val="160000"/>
                <a:lumMod val="100000"/>
              </a:schemeClr>
            </a:gs>
            <a:gs pos="60000">
              <a:schemeClr val="bg2">
                <a:tint val="95000"/>
                <a:shade val="100000"/>
                <a:satMod val="130000"/>
                <a:lumMod val="130000"/>
              </a:schemeClr>
            </a:gs>
            <a:gs pos="100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sz="quarter" idx="14"/>
          </p:nvPr>
        </p:nvSpPr>
        <p:spPr>
          <a:xfrm>
            <a:off x="152400" y="152400"/>
            <a:ext cx="11963400" cy="6553200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45720" indent="0" algn="ctr">
              <a:buNone/>
            </a:pPr>
            <a:r>
              <a:rPr lang="en-US" sz="4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Jesus modeled several principles that will help us in dealing with the “stressors” in our lives. </a:t>
            </a:r>
          </a:p>
          <a:p>
            <a:pPr marL="45720" indent="0">
              <a:buNone/>
            </a:pPr>
            <a:r>
              <a:rPr lang="en-US" sz="43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en-US" sz="43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IDENTIFICATION:  I Must Know </a:t>
            </a:r>
            <a:r>
              <a:rPr lang="en-US" sz="4300" b="1" i="1" u="sng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</a:t>
            </a:r>
            <a:r>
              <a:rPr lang="en-US" sz="43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 Am. </a:t>
            </a:r>
          </a:p>
          <a:p>
            <a:pPr marL="45720" indent="0">
              <a:buNone/>
            </a:pPr>
            <a:r>
              <a:rPr lang="en-US" sz="43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A.  Jesus Knew Who He Was.  (Mt. 17:5; Jn. 8:18)</a:t>
            </a:r>
          </a:p>
          <a:p>
            <a:pPr marL="45720" indent="0" algn="ctr">
              <a:buNone/>
            </a:pPr>
            <a:r>
              <a:rPr lang="en-US" sz="43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“I am  the Bread of Life, the Way, Truth, Life ... the Light of the world . . . the Son of God . . . the Messiah . .  the door, the good shepherd,  the vine . .</a:t>
            </a:r>
          </a:p>
          <a:p>
            <a:pPr marL="45720" indent="0" algn="ctr">
              <a:buNone/>
            </a:pPr>
            <a:r>
              <a:rPr lang="en-US" sz="43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resurrection and the life…”</a:t>
            </a:r>
            <a:endParaRPr lang="en-US" sz="4300" b="1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en-US" sz="39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(Jn. 8:12, Mk. 14:62, Jn. 6:35, Jn. 11:25 14:6, 15:1, </a:t>
            </a:r>
            <a:r>
              <a:rPr lang="en-US" sz="39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etc</a:t>
            </a:r>
            <a:r>
              <a:rPr lang="en-US" sz="39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marL="45720" indent="0">
              <a:buNone/>
            </a:pPr>
            <a:endParaRPr lang="en-US" sz="43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4132112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8000"/>
                <a:shade val="90000"/>
                <a:satMod val="160000"/>
                <a:lumMod val="100000"/>
              </a:schemeClr>
            </a:gs>
            <a:gs pos="60000">
              <a:schemeClr val="bg2">
                <a:tint val="95000"/>
                <a:shade val="100000"/>
                <a:satMod val="130000"/>
                <a:lumMod val="130000"/>
              </a:schemeClr>
            </a:gs>
            <a:gs pos="100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sz="quarter" idx="14"/>
          </p:nvPr>
        </p:nvSpPr>
        <p:spPr>
          <a:xfrm>
            <a:off x="152400" y="152400"/>
            <a:ext cx="11963400" cy="670560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45720" indent="0">
              <a:buNone/>
            </a:pPr>
            <a:r>
              <a:rPr lang="en-US" sz="43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IDENTIFICATION:  I Must Know Who I Am. </a:t>
            </a:r>
          </a:p>
          <a:p>
            <a:pPr marL="45720" indent="0">
              <a:buNone/>
            </a:pPr>
            <a:r>
              <a:rPr lang="en-US" sz="43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1)  </a:t>
            </a:r>
            <a:r>
              <a:rPr lang="en-US" sz="5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Jesus’ clarity offended others</a:t>
            </a:r>
            <a:r>
              <a:rPr lang="en-US" sz="43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Jn 8:12-14</a:t>
            </a:r>
          </a:p>
          <a:p>
            <a:pPr marL="45720" indent="0" algn="ctr">
              <a:buNone/>
            </a:pPr>
            <a:r>
              <a:rPr lang="en-US" sz="43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“I am the light of the world: he that </a:t>
            </a:r>
            <a:r>
              <a:rPr lang="en-US" sz="43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followeth</a:t>
            </a:r>
            <a:r>
              <a:rPr lang="en-US" sz="43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me shall not walk in darkness, but shall have the light of life. </a:t>
            </a:r>
          </a:p>
          <a:p>
            <a:pPr marL="45720" indent="0" algn="ctr">
              <a:buNone/>
            </a:pPr>
            <a:r>
              <a:rPr lang="en-US" sz="43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Pharisees therefore said unto him, Thou </a:t>
            </a:r>
            <a:r>
              <a:rPr lang="en-US" sz="43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bearest</a:t>
            </a:r>
            <a:r>
              <a:rPr lang="en-US" sz="43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record of thyself; thy record is not true. </a:t>
            </a:r>
          </a:p>
          <a:p>
            <a:pPr marL="45720" indent="0" algn="ctr">
              <a:buNone/>
            </a:pPr>
            <a:r>
              <a:rPr lang="en-US" sz="43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Jesus answered and said unto them, </a:t>
            </a:r>
          </a:p>
          <a:p>
            <a:pPr marL="45720" indent="0" algn="ctr">
              <a:buNone/>
            </a:pPr>
            <a:r>
              <a:rPr lang="en-US" sz="43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Though I bear record of myself, yet my record is true:</a:t>
            </a:r>
          </a:p>
          <a:p>
            <a:pPr marL="45720" indent="0" algn="ctr">
              <a:buNone/>
            </a:pPr>
            <a:r>
              <a:rPr lang="en-US" sz="43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 </a:t>
            </a:r>
            <a:r>
              <a:rPr lang="en-US" sz="43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 know whence I came</a:t>
            </a:r>
            <a:r>
              <a:rPr lang="en-US" sz="43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en-US" sz="43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whither I go”</a:t>
            </a:r>
            <a:r>
              <a:rPr lang="en-US" sz="43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3939883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8000"/>
                <a:shade val="90000"/>
                <a:satMod val="160000"/>
                <a:lumMod val="100000"/>
              </a:schemeClr>
            </a:gs>
            <a:gs pos="60000">
              <a:schemeClr val="bg2">
                <a:tint val="95000"/>
                <a:shade val="100000"/>
                <a:satMod val="130000"/>
                <a:lumMod val="130000"/>
              </a:schemeClr>
            </a:gs>
            <a:gs pos="100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sz="quarter" idx="14"/>
          </p:nvPr>
        </p:nvSpPr>
        <p:spPr>
          <a:xfrm>
            <a:off x="152400" y="152400"/>
            <a:ext cx="11963400" cy="655320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45720" indent="0">
              <a:buNone/>
            </a:pPr>
            <a:r>
              <a:rPr lang="en-US" sz="43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en-US" sz="43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IDENTIFICATION:  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Must Know Who I Am. </a:t>
            </a:r>
            <a:endParaRPr lang="en-US" sz="43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B. We Need to Understand Who We Are!</a:t>
            </a:r>
          </a:p>
          <a:p>
            <a:pPr marL="4572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1) If you don’t settle this issue of identity, </a:t>
            </a:r>
          </a:p>
          <a:p>
            <a:pPr marL="4572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others will determine it for you. (Ro. 12: 2)</a:t>
            </a:r>
          </a:p>
          <a:p>
            <a:pPr marL="45720" indent="0">
              <a:buNone/>
            </a:pPr>
            <a:r>
              <a:rPr lang="en-US" sz="43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2)  God wants us to know &amp; be ourselves.  </a:t>
            </a:r>
            <a:r>
              <a:rPr lang="en-US" sz="39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(Ro. 12:3)</a:t>
            </a:r>
            <a:endParaRPr lang="en-US" sz="43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ctr">
              <a:buNone/>
            </a:pPr>
            <a:r>
              <a:rPr lang="en-US" sz="43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43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“For I say, through the grace given unto me, to every man that is among you, not to think of himself more highly than he ought to think; but to think soberly,</a:t>
            </a:r>
          </a:p>
          <a:p>
            <a:pPr marL="45720" indent="0" algn="ctr">
              <a:buNone/>
            </a:pPr>
            <a:r>
              <a:rPr lang="en-US" sz="43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according as God hath dealt to every man the measure of faith.” </a:t>
            </a:r>
          </a:p>
          <a:p>
            <a:pPr marL="45720" indent="0">
              <a:buNone/>
            </a:pPr>
            <a:endParaRPr lang="en-US" sz="43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endParaRPr lang="en-US" sz="43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3706401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8000"/>
                <a:shade val="90000"/>
                <a:satMod val="160000"/>
                <a:lumMod val="100000"/>
              </a:schemeClr>
            </a:gs>
            <a:gs pos="60000">
              <a:schemeClr val="bg2">
                <a:tint val="95000"/>
                <a:shade val="100000"/>
                <a:satMod val="130000"/>
                <a:lumMod val="130000"/>
              </a:schemeClr>
            </a:gs>
            <a:gs pos="100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sz="quarter" idx="14"/>
          </p:nvPr>
        </p:nvSpPr>
        <p:spPr>
          <a:xfrm>
            <a:off x="152400" y="152400"/>
            <a:ext cx="11963400" cy="6553200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marL="45720" indent="0">
              <a:buNone/>
            </a:pPr>
            <a:r>
              <a:rPr lang="en-US" sz="66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Jesus’ Strategy for Stress.</a:t>
            </a:r>
          </a:p>
          <a:p>
            <a:pPr marL="45720" indent="0">
              <a:buNone/>
            </a:pPr>
            <a:r>
              <a:rPr lang="en-US" sz="43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en-US" sz="43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52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Identification</a:t>
            </a:r>
            <a:r>
              <a:rPr lang="en-US" sz="5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sz="4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Must Know Who I Am. </a:t>
            </a:r>
            <a:endParaRPr lang="en-US" sz="5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en-US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DEDICATION:   I must Know </a:t>
            </a:r>
          </a:p>
          <a:p>
            <a:pPr marL="45720" indent="0" algn="ctr">
              <a:buNone/>
            </a:pPr>
            <a:r>
              <a:rPr lang="en-US" sz="6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Who I’m Trying To </a:t>
            </a:r>
            <a:r>
              <a:rPr lang="en-US" sz="6000" b="1" i="1" u="sng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Please</a:t>
            </a:r>
            <a:r>
              <a:rPr lang="en-US" sz="6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Jn 5:</a:t>
            </a:r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28-29</a:t>
            </a:r>
          </a:p>
          <a:p>
            <a:pPr marL="45720" indent="0" algn="ctr">
              <a:buNone/>
            </a:pPr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5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do nothing of myself; but as my Father hath taught me, I speak these things. </a:t>
            </a:r>
          </a:p>
          <a:p>
            <a:pPr marL="45720" indent="0" algn="ctr">
              <a:buNone/>
            </a:pPr>
            <a:r>
              <a:rPr lang="en-US" sz="5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he that sent me is with me:</a:t>
            </a:r>
          </a:p>
          <a:p>
            <a:pPr marL="45720" indent="0" algn="ctr">
              <a:buNone/>
            </a:pPr>
            <a:r>
              <a:rPr lang="en-US" sz="56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for I do always those things that please him.” </a:t>
            </a:r>
          </a:p>
          <a:p>
            <a:pPr marL="45720" indent="0" algn="ctr">
              <a:buNone/>
            </a:pPr>
            <a:r>
              <a:rPr lang="en-US" sz="5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Arestos</a:t>
            </a:r>
            <a:r>
              <a:rPr lang="en-US" sz="5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’: agreeable</a:t>
            </a:r>
            <a:endParaRPr lang="en-US" sz="2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83023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8000"/>
                <a:shade val="90000"/>
                <a:satMod val="160000"/>
                <a:lumMod val="100000"/>
              </a:schemeClr>
            </a:gs>
            <a:gs pos="60000">
              <a:schemeClr val="bg2">
                <a:tint val="95000"/>
                <a:shade val="100000"/>
                <a:satMod val="130000"/>
                <a:lumMod val="130000"/>
              </a:schemeClr>
            </a:gs>
            <a:gs pos="100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sz="quarter" idx="14"/>
          </p:nvPr>
        </p:nvSpPr>
        <p:spPr>
          <a:xfrm>
            <a:off x="152400" y="152400"/>
            <a:ext cx="11963400" cy="6705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572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DEDICATION</a:t>
            </a:r>
            <a:r>
              <a:rPr lang="en-US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7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 am I Trying To Please? </a:t>
            </a:r>
            <a:endParaRPr lang="en-US" sz="7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Once you know who you are,</a:t>
            </a:r>
          </a:p>
          <a:p>
            <a:pPr marL="4572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6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 must realize </a:t>
            </a:r>
            <a:r>
              <a:rPr lang="en-US" sz="6000" b="1" i="1" u="sng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whose</a:t>
            </a:r>
            <a:r>
              <a:rPr lang="en-US" sz="6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you are!  </a:t>
            </a:r>
          </a:p>
          <a:p>
            <a:pPr marL="4572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1" dirty="0">
                <a:solidFill>
                  <a:schemeClr val="tx1"/>
                </a:solidFill>
              </a:rPr>
              <a:t>Ro 6:17-18 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“ye were the servants of sin, but ye have obeyed from the heart that form of doctrine which was delivered you. </a:t>
            </a:r>
          </a:p>
          <a:p>
            <a:pPr marL="4572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Being then made free from sin, </a:t>
            </a:r>
          </a:p>
          <a:p>
            <a:pPr marL="4572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ye became the servants of righteousness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.” </a:t>
            </a:r>
          </a:p>
        </p:txBody>
      </p:sp>
    </p:spTree>
    <p:extLst>
      <p:ext uri="{BB962C8B-B14F-4D97-AF65-F5344CB8AC3E}">
        <p14:creationId xmlns:p14="http://schemas.microsoft.com/office/powerpoint/2010/main" val="3709325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8000"/>
                <a:shade val="90000"/>
                <a:satMod val="160000"/>
                <a:lumMod val="100000"/>
              </a:schemeClr>
            </a:gs>
            <a:gs pos="60000">
              <a:schemeClr val="bg2">
                <a:tint val="95000"/>
                <a:shade val="100000"/>
                <a:satMod val="130000"/>
                <a:lumMod val="130000"/>
              </a:schemeClr>
            </a:gs>
            <a:gs pos="100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sz="quarter" idx="14"/>
          </p:nvPr>
        </p:nvSpPr>
        <p:spPr>
          <a:xfrm>
            <a:off x="152400" y="152400"/>
            <a:ext cx="11963400" cy="685800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4572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DEDICATION</a:t>
            </a:r>
            <a:r>
              <a:rPr lang="en-US" sz="5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7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7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 am I Trying To Please? </a:t>
            </a:r>
            <a:endParaRPr lang="en-US" sz="7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Once you know who you are,</a:t>
            </a:r>
          </a:p>
          <a:p>
            <a:pPr marL="4572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65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 must realize </a:t>
            </a:r>
            <a:r>
              <a:rPr lang="en-US" sz="6500" b="1" i="1" u="sng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whose</a:t>
            </a:r>
            <a:r>
              <a:rPr lang="en-US" sz="65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you are!  </a:t>
            </a:r>
          </a:p>
          <a:p>
            <a:pPr marL="4572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 Cor. 5:20)  </a:t>
            </a:r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“Now then we are ambassadors for Christ, as though God did beseech you by us: </a:t>
            </a:r>
          </a:p>
          <a:p>
            <a:pPr marL="4572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pray you in Christ's stead, </a:t>
            </a:r>
          </a:p>
          <a:p>
            <a:pPr marL="4572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 ye </a:t>
            </a:r>
            <a:r>
              <a:rPr lang="en-US" sz="58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reconciled</a:t>
            </a:r>
            <a:r>
              <a:rPr lang="en-US" sz="5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God.”</a:t>
            </a:r>
          </a:p>
          <a:p>
            <a:pPr marL="45720" indent="0" algn="ctr">
              <a:buNone/>
            </a:pPr>
            <a:r>
              <a:rPr lang="en-US" sz="5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Katallos’so</a:t>
            </a:r>
            <a:r>
              <a:rPr lang="en-US" sz="5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changed mutually</a:t>
            </a:r>
          </a:p>
          <a:p>
            <a:pPr marL="45720" indent="0" algn="ctr">
              <a:buNone/>
            </a:pP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 Cor. 3:18; Ro. 12:1,2) </a:t>
            </a: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en-US" sz="19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571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8000"/>
                <a:shade val="90000"/>
                <a:satMod val="160000"/>
                <a:lumMod val="100000"/>
              </a:schemeClr>
            </a:gs>
            <a:gs pos="60000">
              <a:schemeClr val="bg2">
                <a:tint val="95000"/>
                <a:shade val="100000"/>
                <a:satMod val="130000"/>
                <a:lumMod val="130000"/>
              </a:schemeClr>
            </a:gs>
            <a:gs pos="100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sz="quarter" idx="14"/>
          </p:nvPr>
        </p:nvSpPr>
        <p:spPr>
          <a:xfrm>
            <a:off x="152400" y="152400"/>
            <a:ext cx="11963400" cy="655320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45720" indent="0">
              <a:buNone/>
            </a:pPr>
            <a:r>
              <a:rPr lang="en-US" sz="43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5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5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DEDICATION: </a:t>
            </a:r>
            <a:r>
              <a:rPr lang="en-US" sz="5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 am I Trying To Please? </a:t>
            </a:r>
            <a:endParaRPr lang="en-US" sz="5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en-US" sz="65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Pleasing everyone is </a:t>
            </a:r>
            <a:r>
              <a:rPr lang="en-US" sz="65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impossible… </a:t>
            </a:r>
          </a:p>
          <a:p>
            <a:pPr marL="45720" indent="0">
              <a:buNone/>
            </a:pPr>
            <a:r>
              <a:rPr lang="en-US" sz="65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(and therefore highly stressful!)   </a:t>
            </a:r>
            <a:endParaRPr lang="en-US" sz="5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en-US" sz="5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1) Even God Can’t Please Everybody.  </a:t>
            </a:r>
          </a:p>
          <a:p>
            <a:pPr marL="45720" indent="0">
              <a:buNone/>
            </a:pPr>
            <a:r>
              <a:rPr lang="en-US" sz="43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One Of Satan’s Most Effective lies Is That</a:t>
            </a:r>
          </a:p>
          <a:p>
            <a:pPr marL="45720" indent="0">
              <a:buNone/>
            </a:pPr>
            <a:r>
              <a:rPr lang="en-US" sz="43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I Must Be Liked (or approved) By Everyone.  </a:t>
            </a:r>
          </a:p>
          <a:p>
            <a:pPr marL="45720" indent="0">
              <a:buNone/>
            </a:pPr>
            <a:r>
              <a:rPr lang="en-US" sz="43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</a:t>
            </a:r>
            <a:r>
              <a:rPr lang="en-US" sz="43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29:25  </a:t>
            </a:r>
            <a:r>
              <a:rPr lang="en-US" sz="5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"The fear of man bringeth a snare: "</a:t>
            </a:r>
          </a:p>
          <a:p>
            <a:pPr marL="0" indent="0">
              <a:buNone/>
            </a:pP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2526401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8000"/>
                <a:shade val="90000"/>
                <a:satMod val="160000"/>
                <a:lumMod val="100000"/>
              </a:schemeClr>
            </a:gs>
            <a:gs pos="60000">
              <a:schemeClr val="bg2">
                <a:tint val="95000"/>
                <a:shade val="100000"/>
                <a:satMod val="130000"/>
                <a:lumMod val="130000"/>
              </a:schemeClr>
            </a:gs>
            <a:gs pos="100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sz="quarter" idx="14"/>
          </p:nvPr>
        </p:nvSpPr>
        <p:spPr>
          <a:xfrm>
            <a:off x="152400" y="152400"/>
            <a:ext cx="11963400" cy="6553200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marL="45720" indent="0">
              <a:buNone/>
            </a:pPr>
            <a:r>
              <a:rPr lang="en-US" sz="40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DEDICATION: </a:t>
            </a:r>
            <a:r>
              <a:rPr lang="en-US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 am I Trying To Please? </a:t>
            </a:r>
            <a:endParaRPr lang="en-US" sz="5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en-US" sz="5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C.  HOW DID JESUS HANDLE THIS?  </a:t>
            </a:r>
          </a:p>
          <a:p>
            <a:pPr marL="45720" indent="0">
              <a:buNone/>
            </a:pPr>
            <a:r>
              <a:rPr lang="en-US" sz="5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57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sought to please only one…,  His Father.</a:t>
            </a:r>
          </a:p>
          <a:p>
            <a:pPr marL="45720" indent="0">
              <a:buNone/>
            </a:pPr>
            <a:r>
              <a:rPr lang="en-US" sz="57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John 5:30 </a:t>
            </a:r>
            <a:r>
              <a:rPr lang="en-US" sz="63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"I seek not mine own will, but the will </a:t>
            </a:r>
          </a:p>
          <a:p>
            <a:pPr marL="45720" indent="0">
              <a:buNone/>
            </a:pPr>
            <a:r>
              <a:rPr lang="en-US" sz="63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of the Father which hath sent me."</a:t>
            </a:r>
            <a:endParaRPr lang="en-US" sz="57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en-US" sz="57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1) You’ll do the right thing by pleasing God.</a:t>
            </a:r>
          </a:p>
          <a:p>
            <a:pPr marL="45720" indent="0">
              <a:buNone/>
            </a:pPr>
            <a:r>
              <a:rPr lang="en-US" sz="57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2) It will simplify your life if you only have to focus </a:t>
            </a:r>
          </a:p>
          <a:p>
            <a:pPr marL="45720" indent="0">
              <a:buNone/>
            </a:pPr>
            <a:r>
              <a:rPr lang="en-US" sz="57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on pleasing Him. </a:t>
            </a:r>
            <a:r>
              <a:rPr lang="en-US" sz="57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(Rather than everyone else)</a:t>
            </a:r>
          </a:p>
          <a:p>
            <a:pPr marL="45720" indent="0">
              <a:buNone/>
            </a:pPr>
            <a:r>
              <a:rPr lang="en-US" sz="57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3) It will spare you the consequences of the wrong </a:t>
            </a:r>
          </a:p>
          <a:p>
            <a:pPr marL="45720" indent="0">
              <a:buNone/>
            </a:pPr>
            <a:r>
              <a:rPr lang="en-US" sz="57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choices.</a:t>
            </a:r>
            <a:endParaRPr lang="en-US" sz="2300" b="1" i="1" dirty="0"/>
          </a:p>
        </p:txBody>
      </p:sp>
    </p:spTree>
    <p:extLst>
      <p:ext uri="{BB962C8B-B14F-4D97-AF65-F5344CB8AC3E}">
        <p14:creationId xmlns:p14="http://schemas.microsoft.com/office/powerpoint/2010/main" val="349441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8000"/>
                <a:shade val="90000"/>
                <a:satMod val="160000"/>
                <a:lumMod val="100000"/>
              </a:schemeClr>
            </a:gs>
            <a:gs pos="60000">
              <a:schemeClr val="bg2">
                <a:tint val="95000"/>
                <a:shade val="100000"/>
                <a:satMod val="130000"/>
                <a:lumMod val="130000"/>
              </a:schemeClr>
            </a:gs>
            <a:gs pos="100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sz="quarter" idx="14"/>
          </p:nvPr>
        </p:nvSpPr>
        <p:spPr>
          <a:xfrm>
            <a:off x="152400" y="152400"/>
            <a:ext cx="11963400" cy="65532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572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Jesus’ Strategy for Stress.</a:t>
            </a:r>
          </a:p>
          <a:p>
            <a:pPr marL="4572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Identification</a:t>
            </a:r>
            <a:r>
              <a:rPr lang="en-US" sz="5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sz="4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Must Know Who I Am. </a:t>
            </a:r>
            <a:endParaRPr lang="en-US" sz="5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Dedication: </a:t>
            </a:r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 I try To </a:t>
            </a:r>
            <a:r>
              <a:rPr lang="en-US" sz="4800" b="1" i="1" u="sng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Please</a:t>
            </a:r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4572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 PRIORITIZATION: I must know</a:t>
            </a:r>
          </a:p>
          <a:p>
            <a:pPr marL="4572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6000" b="1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what I want to </a:t>
            </a:r>
            <a:r>
              <a:rPr lang="en-US" sz="6000" b="1" i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accomplish</a:t>
            </a:r>
            <a:r>
              <a:rPr lang="en-US" sz="6000" b="1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marL="4572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Main thing is to keep the main thing,</a:t>
            </a:r>
          </a:p>
          <a:p>
            <a:pPr marL="4572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MAIN THING! (Mt 6:33)</a:t>
            </a:r>
          </a:p>
        </p:txBody>
      </p:sp>
    </p:spTree>
    <p:extLst>
      <p:ext uri="{BB962C8B-B14F-4D97-AF65-F5344CB8AC3E}">
        <p14:creationId xmlns:p14="http://schemas.microsoft.com/office/powerpoint/2010/main" val="667591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>
            <a:extLst>
              <a:ext uri="{FF2B5EF4-FFF2-40B4-BE49-F238E27FC236}">
                <a16:creationId xmlns:a16="http://schemas.microsoft.com/office/drawing/2014/main" id="{971BAFEE-8987-42DC-B6F1-9BDFC2E1B9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11734800" cy="1325563"/>
          </a:xfrm>
          <a:ln/>
        </p:spPr>
        <p:txBody>
          <a:bodyPr vert="horz" wrap="square" lIns="0" tIns="0" rIns="108366" bIns="0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1pPr>
            <a:lvl2pPr marL="321457"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2pPr>
            <a:lvl3pPr marL="642915"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3pPr>
            <a:lvl4pPr marL="964372"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4pPr>
            <a:lvl5pPr marL="1285829"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5pPr>
            <a:lvl6pPr marL="1607287" algn="l" defTabSz="642915" rtl="0" eaLnBrk="1" latinLnBrk="0" hangingPunct="1">
              <a:defRPr sz="844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6pPr>
            <a:lvl7pPr marL="1928744" algn="l" defTabSz="642915" rtl="0" eaLnBrk="1" latinLnBrk="0" hangingPunct="1">
              <a:defRPr sz="844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7pPr>
            <a:lvl8pPr marL="2250201" algn="l" defTabSz="642915" rtl="0" eaLnBrk="1" latinLnBrk="0" hangingPunct="1">
              <a:defRPr sz="844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8pPr>
            <a:lvl9pPr marL="2571659" algn="l" defTabSz="642915" rtl="0" eaLnBrk="1" latinLnBrk="0" hangingPunct="1">
              <a:defRPr sz="844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9pPr>
          </a:lstStyle>
          <a:p>
            <a:pPr marL="53579" indent="-53579" algn="ctr"/>
            <a:r>
              <a:rPr lang="en-US" alt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Why is Holiday season so particularly stressful?</a:t>
            </a:r>
          </a:p>
        </p:txBody>
      </p:sp>
      <p:sp>
        <p:nvSpPr>
          <p:cNvPr id="10242" name="Rectangle 2">
            <a:extLst>
              <a:ext uri="{FF2B5EF4-FFF2-40B4-BE49-F238E27FC236}">
                <a16:creationId xmlns:a16="http://schemas.microsoft.com/office/drawing/2014/main" id="{16307F0E-F83B-4391-B9CC-E2DE285F6E4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886200" y="2125662"/>
            <a:ext cx="8305800" cy="4351338"/>
          </a:xfrm>
          <a:ln/>
        </p:spPr>
        <p:txBody>
          <a:bodyPr vert="horz" wrap="square" lIns="35718" tIns="35718" rIns="291446" bIns="35718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1pPr>
            <a:lvl2pPr marL="321457"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2pPr>
            <a:lvl3pPr marL="642915"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3pPr>
            <a:lvl4pPr marL="964372"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4pPr>
            <a:lvl5pPr marL="1285829"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5pPr>
            <a:lvl6pPr marL="1607287" algn="l" defTabSz="642915" rtl="0" eaLnBrk="1" latinLnBrk="0" hangingPunct="1">
              <a:defRPr sz="844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6pPr>
            <a:lvl7pPr marL="1928744" algn="l" defTabSz="642915" rtl="0" eaLnBrk="1" latinLnBrk="0" hangingPunct="1">
              <a:defRPr sz="844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7pPr>
            <a:lvl8pPr marL="2250201" algn="l" defTabSz="642915" rtl="0" eaLnBrk="1" latinLnBrk="0" hangingPunct="1">
              <a:defRPr sz="844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8pPr>
            <a:lvl9pPr marL="2571659" algn="l" defTabSz="642915" rtl="0" eaLnBrk="1" latinLnBrk="0" hangingPunct="1">
              <a:defRPr sz="844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alt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Unresolved family issues.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Insecurities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Financial pressures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Expectations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5924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8000"/>
                <a:shade val="90000"/>
                <a:satMod val="160000"/>
                <a:lumMod val="100000"/>
              </a:schemeClr>
            </a:gs>
            <a:gs pos="60000">
              <a:schemeClr val="bg2">
                <a:tint val="95000"/>
                <a:shade val="100000"/>
                <a:satMod val="130000"/>
                <a:lumMod val="130000"/>
              </a:schemeClr>
            </a:gs>
            <a:gs pos="100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sz="quarter" idx="14"/>
          </p:nvPr>
        </p:nvSpPr>
        <p:spPr>
          <a:xfrm>
            <a:off x="114300" y="76200"/>
            <a:ext cx="11963400" cy="655320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4572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 PRIORITIZATION: I must know </a:t>
            </a:r>
          </a:p>
          <a:p>
            <a:pPr marL="4572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6000" b="1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what I want to </a:t>
            </a:r>
            <a:r>
              <a:rPr lang="en-US" sz="6000" b="1" i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accomplish</a:t>
            </a:r>
            <a:r>
              <a:rPr lang="en-US" sz="6000" b="1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marL="4572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A. No One Has Time To Do Everything!</a:t>
            </a:r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 marL="4572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Eph. 5:16,17 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“redeeming the time, because the days are evil.  Wherefore be not unwise,</a:t>
            </a:r>
          </a:p>
          <a:p>
            <a:pPr marL="4572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but understanding what the will of the Lord is.</a:t>
            </a:r>
          </a:p>
          <a:p>
            <a:pPr marL="45720" indent="0">
              <a:spcBef>
                <a:spcPts val="0"/>
              </a:spcBef>
              <a:spcAft>
                <a:spcPts val="0"/>
              </a:spcAft>
              <a:buNone/>
            </a:pPr>
            <a:endParaRPr lang="en-US" sz="48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Phil. 3:13  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5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This one thing I do…</a:t>
            </a:r>
          </a:p>
          <a:p>
            <a:pPr marL="4572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9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r>
              <a:rPr lang="en-US" sz="5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 press toward the mark for the prize of the     </a:t>
            </a:r>
          </a:p>
          <a:p>
            <a:pPr marL="4572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high calling of God in Christ Jesus”</a:t>
            </a:r>
          </a:p>
        </p:txBody>
      </p:sp>
    </p:spTree>
    <p:extLst>
      <p:ext uri="{BB962C8B-B14F-4D97-AF65-F5344CB8AC3E}">
        <p14:creationId xmlns:p14="http://schemas.microsoft.com/office/powerpoint/2010/main" val="2388189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8000"/>
                <a:shade val="90000"/>
                <a:satMod val="160000"/>
                <a:lumMod val="100000"/>
              </a:schemeClr>
            </a:gs>
            <a:gs pos="60000">
              <a:schemeClr val="bg2">
                <a:tint val="95000"/>
                <a:shade val="100000"/>
                <a:satMod val="130000"/>
                <a:lumMod val="130000"/>
              </a:schemeClr>
            </a:gs>
            <a:gs pos="100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sz="quarter" idx="14"/>
          </p:nvPr>
        </p:nvSpPr>
        <p:spPr>
          <a:xfrm>
            <a:off x="114300" y="76200"/>
            <a:ext cx="11963400" cy="67818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572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 PRIORITIZATION: I must know </a:t>
            </a:r>
          </a:p>
          <a:p>
            <a:pPr marL="4572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6000" b="1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what I want to </a:t>
            </a:r>
            <a:r>
              <a:rPr lang="en-US" sz="6000" b="1" i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accomplish</a:t>
            </a:r>
            <a:r>
              <a:rPr lang="en-US" sz="6000" b="1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marL="4572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B. In life You will either be</a:t>
            </a:r>
          </a:p>
          <a:p>
            <a:pPr marL="4572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1) Guided by </a:t>
            </a:r>
            <a:r>
              <a:rPr lang="en-US" sz="4800" b="1" i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PRIORITIES  </a:t>
            </a:r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(Proactive) </a:t>
            </a:r>
          </a:p>
          <a:p>
            <a:pPr marL="45720" indent="0">
              <a:spcBef>
                <a:spcPts val="1800"/>
              </a:spcBef>
              <a:spcAft>
                <a:spcPts val="0"/>
              </a:spcAft>
              <a:buNone/>
            </a:pPr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2) Or goaded by </a:t>
            </a:r>
            <a:r>
              <a:rPr lang="en-US" sz="4800" b="1" i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PRESSURES</a:t>
            </a:r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(Reactive)  </a:t>
            </a:r>
          </a:p>
          <a:p>
            <a:pPr marL="45720" indent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Either toward God’s “Expected end” (</a:t>
            </a:r>
            <a:r>
              <a:rPr lang="en-US" sz="4000" b="1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Jer. 29:11-14)</a:t>
            </a:r>
          </a:p>
          <a:p>
            <a:pPr marL="4572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or Satan’s “Eternal Waste” (Mt. 7:13; Pr. 14:12)</a:t>
            </a:r>
          </a:p>
          <a:p>
            <a:pPr marL="4572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“There is a way that </a:t>
            </a:r>
            <a:r>
              <a:rPr lang="en-US" sz="4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seemeth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right to a man, </a:t>
            </a:r>
          </a:p>
          <a:p>
            <a:pPr marL="4572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But the end thereof are the ways of death”</a:t>
            </a:r>
          </a:p>
        </p:txBody>
      </p:sp>
    </p:spTree>
    <p:extLst>
      <p:ext uri="{BB962C8B-B14F-4D97-AF65-F5344CB8AC3E}">
        <p14:creationId xmlns:p14="http://schemas.microsoft.com/office/powerpoint/2010/main" val="2844560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8000"/>
                <a:shade val="90000"/>
                <a:satMod val="160000"/>
                <a:lumMod val="100000"/>
              </a:schemeClr>
            </a:gs>
            <a:gs pos="60000">
              <a:schemeClr val="bg2">
                <a:tint val="95000"/>
                <a:shade val="100000"/>
                <a:satMod val="130000"/>
                <a:lumMod val="130000"/>
              </a:schemeClr>
            </a:gs>
            <a:gs pos="100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sz="quarter" idx="14"/>
          </p:nvPr>
        </p:nvSpPr>
        <p:spPr>
          <a:xfrm>
            <a:off x="0" y="76200"/>
            <a:ext cx="12192000" cy="65532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572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 PRIORITIZATION: I must know </a:t>
            </a:r>
          </a:p>
          <a:p>
            <a:pPr marL="4572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6000" b="1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what I want to </a:t>
            </a:r>
            <a:r>
              <a:rPr lang="en-US" sz="6000" b="1" i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accomplish</a:t>
            </a:r>
            <a:r>
              <a:rPr lang="en-US" sz="6000" b="1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marL="4572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C. Jesus Modeled this Principle Of Priorities</a:t>
            </a:r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  <a:p>
            <a:pPr marL="4572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Jn 9:4-5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 must work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works of him that sent me, while </a:t>
            </a:r>
          </a:p>
          <a:p>
            <a:pPr marL="4572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it is day: the night cometh, when no man can work. </a:t>
            </a:r>
          </a:p>
          <a:p>
            <a:pPr marL="4572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As long as I am in the world, I am the light of the world. </a:t>
            </a:r>
          </a:p>
          <a:p>
            <a:pPr marL="45720" indent="0">
              <a:spcBef>
                <a:spcPts val="0"/>
              </a:spcBef>
              <a:spcAft>
                <a:spcPts val="0"/>
              </a:spcAft>
              <a:buNone/>
            </a:pPr>
            <a:endParaRPr lang="en-US" sz="48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Luke 4:43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 must preach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kingdom of God to </a:t>
            </a:r>
          </a:p>
          <a:p>
            <a:pPr marL="4572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other cities also: for therefore am I sent.” </a:t>
            </a:r>
            <a:endParaRPr lang="en-US" sz="4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spcBef>
                <a:spcPts val="0"/>
              </a:spcBef>
              <a:spcAft>
                <a:spcPts val="0"/>
              </a:spcAft>
              <a:buNone/>
            </a:pPr>
            <a:endParaRPr lang="en-US" sz="48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9837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8000"/>
                <a:shade val="90000"/>
                <a:satMod val="160000"/>
                <a:lumMod val="100000"/>
              </a:schemeClr>
            </a:gs>
            <a:gs pos="60000">
              <a:schemeClr val="bg2">
                <a:tint val="95000"/>
                <a:shade val="100000"/>
                <a:satMod val="130000"/>
                <a:lumMod val="130000"/>
              </a:schemeClr>
            </a:gs>
            <a:gs pos="100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jesus in gethsemane">
            <a:extLst>
              <a:ext uri="{FF2B5EF4-FFF2-40B4-BE49-F238E27FC236}">
                <a16:creationId xmlns:a16="http://schemas.microsoft.com/office/drawing/2014/main" id="{E761C117-2E0D-4560-98BF-FE4F546A14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775"/>
          <a:stretch/>
        </p:blipFill>
        <p:spPr bwMode="auto">
          <a:xfrm>
            <a:off x="-2309" y="0"/>
            <a:ext cx="12291719" cy="685800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160F3CF-FA45-4B11-A1F6-9AB7BEE61727}"/>
              </a:ext>
            </a:extLst>
          </p:cNvPr>
          <p:cNvSpPr/>
          <p:nvPr/>
        </p:nvSpPr>
        <p:spPr>
          <a:xfrm>
            <a:off x="152400" y="304800"/>
            <a:ext cx="62484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“Now is my soul troubled; </a:t>
            </a:r>
          </a:p>
          <a:p>
            <a:pPr algn="ctr"/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what shall I say? </a:t>
            </a:r>
          </a:p>
          <a:p>
            <a:pPr algn="ctr"/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Father, save me from </a:t>
            </a:r>
          </a:p>
          <a:p>
            <a:pPr algn="ctr"/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hour:</a:t>
            </a:r>
            <a:b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4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8555DD4-62C7-444A-B475-418182CAA9FA}"/>
              </a:ext>
            </a:extLst>
          </p:cNvPr>
          <p:cNvSpPr/>
          <p:nvPr/>
        </p:nvSpPr>
        <p:spPr>
          <a:xfrm>
            <a:off x="9753600" y="3459509"/>
            <a:ext cx="22128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Jn 12:27  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F558D27-1C79-4759-BF49-5ED68908348B}"/>
              </a:ext>
            </a:extLst>
          </p:cNvPr>
          <p:cNvSpPr/>
          <p:nvPr/>
        </p:nvSpPr>
        <p:spPr>
          <a:xfrm>
            <a:off x="13028" y="5916197"/>
            <a:ext cx="12188208" cy="923330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r>
              <a:rPr lang="en-US" sz="5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 for this cause came I unto this hour.” 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245024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8000"/>
                <a:shade val="90000"/>
                <a:satMod val="160000"/>
                <a:lumMod val="100000"/>
              </a:schemeClr>
            </a:gs>
            <a:gs pos="60000">
              <a:schemeClr val="bg2">
                <a:tint val="95000"/>
                <a:shade val="100000"/>
                <a:satMod val="130000"/>
                <a:lumMod val="130000"/>
              </a:schemeClr>
            </a:gs>
            <a:gs pos="100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028E624-60EB-46F4-AA07-97FA92756F1E}"/>
              </a:ext>
            </a:extLst>
          </p:cNvPr>
          <p:cNvSpPr/>
          <p:nvPr/>
        </p:nvSpPr>
        <p:spPr>
          <a:xfrm>
            <a:off x="152400" y="3835877"/>
            <a:ext cx="1155994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marR="0" algn="ctr">
              <a:spcBef>
                <a:spcPts val="0"/>
              </a:spcBef>
              <a:spcAft>
                <a:spcPts val="0"/>
              </a:spcAft>
            </a:pPr>
            <a:r>
              <a:rPr lang="en-US" sz="4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Will you be Guided by God’s Principles and Priorities  (Ps. 16:11)…</a:t>
            </a:r>
          </a:p>
          <a:p>
            <a:pPr marL="45720" marR="0" algn="ctr">
              <a:spcBef>
                <a:spcPts val="0"/>
              </a:spcBef>
              <a:spcAft>
                <a:spcPts val="0"/>
              </a:spcAft>
            </a:pPr>
            <a:r>
              <a:rPr lang="en-US" sz="4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Or Goaded by Satan’s Pressures and Problems?  (Eph. 2:1-3)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289E616-B167-4FF3-8B91-DAB1B3BC1002}"/>
              </a:ext>
            </a:extLst>
          </p:cNvPr>
          <p:cNvSpPr/>
          <p:nvPr/>
        </p:nvSpPr>
        <p:spPr>
          <a:xfrm>
            <a:off x="0" y="2964416"/>
            <a:ext cx="605268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" marR="0">
              <a:spcBef>
                <a:spcPts val="0"/>
              </a:spcBef>
              <a:spcAft>
                <a:spcPts val="0"/>
              </a:spcAft>
            </a:pP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What’s driving You?      </a:t>
            </a:r>
            <a:endParaRPr lang="en-US" sz="44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05F596-3E97-4D9F-B36E-933157B04977}"/>
              </a:ext>
            </a:extLst>
          </p:cNvPr>
          <p:cNvSpPr txBox="1"/>
          <p:nvPr/>
        </p:nvSpPr>
        <p:spPr>
          <a:xfrm>
            <a:off x="304800" y="138784"/>
            <a:ext cx="118872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Conclusion: Jesus’ Strategy for Stress involves:</a:t>
            </a:r>
          </a:p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1) Identification: </a:t>
            </a:r>
            <a:r>
              <a:rPr 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Who (and whose) are you? </a:t>
            </a:r>
          </a:p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Dedication: </a:t>
            </a:r>
            <a:r>
              <a:rPr 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will you seek to accomplish?</a:t>
            </a:r>
          </a:p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Prioritization: </a:t>
            </a:r>
            <a:r>
              <a:rPr 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&amp; When will you do it? </a:t>
            </a:r>
            <a:endParaRPr lang="en-US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E24A25A-9028-4559-AEE8-783B2AEF3DCA}"/>
              </a:ext>
            </a:extLst>
          </p:cNvPr>
          <p:cNvSpPr/>
          <p:nvPr/>
        </p:nvSpPr>
        <p:spPr>
          <a:xfrm>
            <a:off x="5320303" y="2972215"/>
            <a:ext cx="639284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Where’s it driving you?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460637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8000"/>
                <a:shade val="90000"/>
                <a:satMod val="160000"/>
                <a:lumMod val="100000"/>
              </a:schemeClr>
            </a:gs>
            <a:gs pos="60000">
              <a:schemeClr val="bg2">
                <a:tint val="95000"/>
                <a:shade val="100000"/>
                <a:satMod val="130000"/>
                <a:lumMod val="130000"/>
              </a:schemeClr>
            </a:gs>
            <a:gs pos="100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Jesus rebukes martha">
            <a:extLst>
              <a:ext uri="{FF2B5EF4-FFF2-40B4-BE49-F238E27FC236}">
                <a16:creationId xmlns:a16="http://schemas.microsoft.com/office/drawing/2014/main" id="{7A59B039-2606-4744-B885-17CC5A01CD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1587427"/>
            <a:ext cx="3962400" cy="5255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028E624-60EB-46F4-AA07-97FA92756F1E}"/>
              </a:ext>
            </a:extLst>
          </p:cNvPr>
          <p:cNvSpPr/>
          <p:nvPr/>
        </p:nvSpPr>
        <p:spPr>
          <a:xfrm>
            <a:off x="26709" y="0"/>
            <a:ext cx="121920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marR="0"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Luke 10:41,42 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“Martha, Martha, thou art careful and troubled about many things:</a:t>
            </a:r>
          </a:p>
          <a:p>
            <a:pPr marL="45720" marR="0">
              <a:spcBef>
                <a:spcPts val="0"/>
              </a:spcBef>
              <a:spcAft>
                <a:spcPts val="0"/>
              </a:spcAft>
            </a:pPr>
            <a:r>
              <a:rPr lang="en-US" sz="4400" b="1" i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Mary hath chosen that good part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</a:p>
          <a:p>
            <a:pPr marL="45720" marR="0">
              <a:spcBef>
                <a:spcPts val="0"/>
              </a:spcBef>
              <a:spcAft>
                <a:spcPts val="0"/>
              </a:spcAft>
            </a:pPr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which shall not be taken </a:t>
            </a:r>
          </a:p>
          <a:p>
            <a:pPr marL="45720" marR="0">
              <a:spcBef>
                <a:spcPts val="0"/>
              </a:spcBef>
              <a:spcAft>
                <a:spcPts val="0"/>
              </a:spcAft>
            </a:pPr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away from her.”</a:t>
            </a:r>
            <a:endParaRPr lang="en-US" sz="4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" marR="0">
              <a:spcBef>
                <a:spcPts val="0"/>
              </a:spcBef>
              <a:spcAft>
                <a:spcPts val="0"/>
              </a:spcAft>
            </a:pP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F089E38-66BC-4F01-B07F-B627D7A6C7D8}"/>
              </a:ext>
            </a:extLst>
          </p:cNvPr>
          <p:cNvSpPr/>
          <p:nvPr/>
        </p:nvSpPr>
        <p:spPr>
          <a:xfrm>
            <a:off x="163006" y="3352800"/>
            <a:ext cx="8001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marR="0">
              <a:spcBef>
                <a:spcPts val="0"/>
              </a:spcBef>
              <a:spcAft>
                <a:spcPts val="0"/>
              </a:spcAft>
            </a:pP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Careful:  </a:t>
            </a:r>
            <a:r>
              <a:rPr lang="en-US" sz="4000" i="1" dirty="0" err="1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mer</a:t>
            </a:r>
            <a:r>
              <a:rPr lang="en-US" sz="4000" i="1" dirty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'-</a:t>
            </a:r>
            <a:r>
              <a:rPr lang="en-US" sz="4000" i="1" dirty="0" err="1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</a:t>
            </a:r>
            <a:r>
              <a:rPr lang="en-US" sz="4000" i="1" dirty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-nah: Distracted!   </a:t>
            </a:r>
          </a:p>
          <a:p>
            <a:pPr marL="45720" marR="0">
              <a:spcBef>
                <a:spcPts val="0"/>
              </a:spcBef>
              <a:spcAft>
                <a:spcPts val="0"/>
              </a:spcAft>
            </a:pP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Troubled: </a:t>
            </a:r>
            <a:r>
              <a:rPr lang="en-US" sz="4000" i="1" dirty="0" err="1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toor</a:t>
            </a:r>
            <a:r>
              <a:rPr lang="en-US" sz="4000" i="1" dirty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-bad'-zo:  Crowded! </a:t>
            </a:r>
          </a:p>
          <a:p>
            <a:pPr marL="45720" marR="0">
              <a:spcBef>
                <a:spcPts val="0"/>
              </a:spcBef>
              <a:spcAft>
                <a:spcPts val="0"/>
              </a:spcAft>
            </a:pP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Needful:  </a:t>
            </a:r>
            <a:r>
              <a:rPr lang="en-US" sz="4000" i="1" dirty="0" err="1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Chreia</a:t>
            </a:r>
            <a:r>
              <a:rPr lang="en-US" sz="4000" i="1" dirty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required, necessary</a:t>
            </a:r>
          </a:p>
          <a:p>
            <a:pPr marL="45720" marR="0">
              <a:spcBef>
                <a:spcPts val="0"/>
              </a:spcBef>
              <a:spcAft>
                <a:spcPts val="0"/>
              </a:spcAft>
            </a:pPr>
            <a:r>
              <a:rPr lang="en-US" sz="4000" i="1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Good</a:t>
            </a:r>
            <a:r>
              <a:rPr lang="en-US" sz="48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4000" i="1" dirty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agathos</a:t>
            </a:r>
            <a:r>
              <a:rPr lang="en-US" sz="4000" i="1" dirty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beneficial</a:t>
            </a:r>
          </a:p>
          <a:p>
            <a:pPr marL="45720" marR="0">
              <a:spcBef>
                <a:spcPts val="0"/>
              </a:spcBef>
              <a:spcAft>
                <a:spcPts val="0"/>
              </a:spcAft>
            </a:pPr>
            <a:r>
              <a:rPr lang="en-US" sz="48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Will you choose the good part?</a:t>
            </a:r>
            <a:endParaRPr lang="en-US" sz="48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C9B8C54-B6B6-4319-9DF7-3F0FD954DD6F}"/>
              </a:ext>
            </a:extLst>
          </p:cNvPr>
          <p:cNvSpPr/>
          <p:nvPr/>
        </p:nvSpPr>
        <p:spPr>
          <a:xfrm>
            <a:off x="6132921" y="609600"/>
            <a:ext cx="612860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But one thing is needful: 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55312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085722E-7F32-4847-B0FE-7BBE82BD1F29}"/>
              </a:ext>
            </a:extLst>
          </p:cNvPr>
          <p:cNvSpPr txBox="1"/>
          <p:nvPr/>
        </p:nvSpPr>
        <p:spPr>
          <a:xfrm>
            <a:off x="1905000" y="1981200"/>
            <a:ext cx="8839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Georgia" panose="02040502050405020303" pitchFamily="18" charset="0"/>
              </a:rPr>
              <a:t>Jesus’ Principles for a Stress-less Life</a:t>
            </a:r>
          </a:p>
        </p:txBody>
      </p:sp>
    </p:spTree>
    <p:extLst>
      <p:ext uri="{BB962C8B-B14F-4D97-AF65-F5344CB8AC3E}">
        <p14:creationId xmlns:p14="http://schemas.microsoft.com/office/powerpoint/2010/main" val="31859707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E36AA31-3A3E-45E5-9111-A0C6F396D9B4}"/>
              </a:ext>
            </a:extLst>
          </p:cNvPr>
          <p:cNvSpPr/>
          <p:nvPr/>
        </p:nvSpPr>
        <p:spPr>
          <a:xfrm>
            <a:off x="6172199" y="2667000"/>
            <a:ext cx="567145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algn="ctr"/>
            <a:r>
              <a:rPr lang="en-US" sz="8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Can you associate?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7712AD2-84B0-4E0E-BFEE-2C8C9F4E3E1F}"/>
              </a:ext>
            </a:extLst>
          </p:cNvPr>
          <p:cNvSpPr/>
          <p:nvPr/>
        </p:nvSpPr>
        <p:spPr>
          <a:xfrm>
            <a:off x="228601" y="228600"/>
            <a:ext cx="11615056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Jesus spoke clearly about how the </a:t>
            </a:r>
          </a:p>
          <a:p>
            <a:pPr algn="ctr"/>
            <a:r>
              <a:rPr lang="en-US" sz="4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“Cares of this world, and the deceitfulness of riches”  </a:t>
            </a:r>
          </a:p>
          <a:p>
            <a:pPr algn="ctr"/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would tend to choke us. (Mk 4:19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96714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7712AD2-84B0-4E0E-BFEE-2C8C9F4E3E1F}"/>
              </a:ext>
            </a:extLst>
          </p:cNvPr>
          <p:cNvSpPr/>
          <p:nvPr/>
        </p:nvSpPr>
        <p:spPr>
          <a:xfrm>
            <a:off x="152400" y="54070"/>
            <a:ext cx="11811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Mt 11:28  </a:t>
            </a:r>
            <a:r>
              <a:rPr lang="en-US" sz="4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“Come unto me, all that labor and are heavy laden, and I will give you rest.</a:t>
            </a:r>
            <a:endParaRPr lang="en-US" sz="2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398395C-57FE-464E-8C22-08B93DE944AE}"/>
              </a:ext>
            </a:extLst>
          </p:cNvPr>
          <p:cNvSpPr/>
          <p:nvPr/>
        </p:nvSpPr>
        <p:spPr>
          <a:xfrm>
            <a:off x="457200" y="1623730"/>
            <a:ext cx="11049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29</a:t>
            </a:r>
            <a:r>
              <a:rPr lang="en-US" sz="4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Take my yoke </a:t>
            </a:r>
            <a:r>
              <a:rPr lang="en-US" sz="4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upon you and </a:t>
            </a:r>
            <a:r>
              <a:rPr lang="en-US" sz="44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learn of me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17EE8DD-153C-4B54-8489-A4F83C0D3B03}"/>
              </a:ext>
            </a:extLst>
          </p:cNvPr>
          <p:cNvSpPr/>
          <p:nvPr/>
        </p:nvSpPr>
        <p:spPr>
          <a:xfrm>
            <a:off x="5410200" y="3210213"/>
            <a:ext cx="6553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sz="60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ye shall find rest </a:t>
            </a:r>
            <a:r>
              <a:rPr lang="en-US" sz="6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for your souls.”</a:t>
            </a:r>
            <a:endParaRPr lang="en-US" sz="54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9200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000">
              <a:schemeClr val="accent2">
                <a:lumMod val="50000"/>
              </a:schemeClr>
            </a:gs>
            <a:gs pos="60000">
              <a:schemeClr val="bg2">
                <a:tint val="95000"/>
                <a:shade val="100000"/>
                <a:satMod val="130000"/>
                <a:lumMod val="130000"/>
              </a:schemeClr>
            </a:gs>
            <a:gs pos="100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7F8DD8E-38BE-4029-A3A3-5A6E48E7E6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11">
            <a:extLst>
              <a:ext uri="{FF2B5EF4-FFF2-40B4-BE49-F238E27FC236}">
                <a16:creationId xmlns:a16="http://schemas.microsoft.com/office/drawing/2014/main" id="{8679C0D0-321D-4144-8780-87ACE1343B80}"/>
              </a:ext>
            </a:extLst>
          </p:cNvPr>
          <p:cNvSpPr txBox="1">
            <a:spLocks noChangeArrowheads="1"/>
          </p:cNvSpPr>
          <p:nvPr/>
        </p:nvSpPr>
        <p:spPr>
          <a:xfrm>
            <a:off x="76200" y="152400"/>
            <a:ext cx="12115800" cy="868363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graphically illustrated this in Mt. 14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5F24031-D723-4DDE-AC78-DA76BB671A34}"/>
              </a:ext>
            </a:extLst>
          </p:cNvPr>
          <p:cNvSpPr txBox="1"/>
          <p:nvPr/>
        </p:nvSpPr>
        <p:spPr>
          <a:xfrm>
            <a:off x="76200" y="1208674"/>
            <a:ext cx="12039600" cy="304698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John was beheaded.  Vs 1-12</a:t>
            </a:r>
          </a:p>
          <a:p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Jesus went to desert place to reflect.  Vs 13</a:t>
            </a:r>
          </a:p>
          <a:p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multitudes followed him and he fed them. 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Vs 14-21</a:t>
            </a:r>
          </a:p>
          <a:p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“Constrains” the disciples to cross the sea (alone) vs 22</a:t>
            </a:r>
          </a:p>
          <a:p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Jesus prays and then walks across the sea to meet them. 23,24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9777E2A-08C8-49C6-92E2-98ADFF1D1DAC}"/>
              </a:ext>
            </a:extLst>
          </p:cNvPr>
          <p:cNvSpPr txBox="1"/>
          <p:nvPr/>
        </p:nvSpPr>
        <p:spPr>
          <a:xfrm>
            <a:off x="111331" y="4255662"/>
            <a:ext cx="7162800" cy="70788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panic at the sight.  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Vs 26</a:t>
            </a:r>
            <a:endParaRPr lang="en-US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DA5006E-A284-442D-9F63-EC301578A8CC}"/>
              </a:ext>
            </a:extLst>
          </p:cNvPr>
          <p:cNvSpPr/>
          <p:nvPr/>
        </p:nvSpPr>
        <p:spPr>
          <a:xfrm>
            <a:off x="76200" y="5451406"/>
            <a:ext cx="6738752" cy="830997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”It is I; be not afraid” </a:t>
            </a:r>
            <a:r>
              <a:rPr lang="en-US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</a:t>
            </a:r>
          </a:p>
        </p:txBody>
      </p:sp>
      <p:pic>
        <p:nvPicPr>
          <p:cNvPr id="5122" name="Picture 2" descr="Image result for Peter walks on water">
            <a:extLst>
              <a:ext uri="{FF2B5EF4-FFF2-40B4-BE49-F238E27FC236}">
                <a16:creationId xmlns:a16="http://schemas.microsoft.com/office/drawing/2014/main" id="{F3E542A0-5365-4B26-AE74-72C0BBC3B3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693"/>
          <a:stretch/>
        </p:blipFill>
        <p:spPr bwMode="auto">
          <a:xfrm>
            <a:off x="6659354" y="3048000"/>
            <a:ext cx="554947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2631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000">
              <a:schemeClr val="accent2">
                <a:lumMod val="50000"/>
              </a:schemeClr>
            </a:gs>
            <a:gs pos="60000">
              <a:schemeClr val="bg2">
                <a:tint val="95000"/>
                <a:shade val="100000"/>
                <a:satMod val="130000"/>
                <a:lumMod val="130000"/>
              </a:schemeClr>
            </a:gs>
            <a:gs pos="100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7F8DD8E-38BE-4029-A3A3-5A6E48E7E6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122" y="-22836"/>
            <a:ext cx="12192000" cy="6858000"/>
          </a:xfrm>
          <a:prstGeom prst="rect">
            <a:avLst/>
          </a:prstGeom>
        </p:spPr>
      </p:pic>
      <p:sp>
        <p:nvSpPr>
          <p:cNvPr id="5" name="Rectangle 11">
            <a:extLst>
              <a:ext uri="{FF2B5EF4-FFF2-40B4-BE49-F238E27FC236}">
                <a16:creationId xmlns:a16="http://schemas.microsoft.com/office/drawing/2014/main" id="{8679C0D0-321D-4144-8780-87ACE1343B80}"/>
              </a:ext>
            </a:extLst>
          </p:cNvPr>
          <p:cNvSpPr txBox="1">
            <a:spLocks noChangeArrowheads="1"/>
          </p:cNvSpPr>
          <p:nvPr/>
        </p:nvSpPr>
        <p:spPr>
          <a:xfrm>
            <a:off x="76200" y="152400"/>
            <a:ext cx="12115800" cy="868363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graphically illustrated this in Mt. 14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5F24031-D723-4DDE-AC78-DA76BB671A34}"/>
              </a:ext>
            </a:extLst>
          </p:cNvPr>
          <p:cNvSpPr txBox="1"/>
          <p:nvPr/>
        </p:nvSpPr>
        <p:spPr>
          <a:xfrm>
            <a:off x="76200" y="1208674"/>
            <a:ext cx="12039600" cy="70788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“If it be thou, bid me come unto thee on the water.”  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  <a:endParaRPr lang="en-US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DA5006E-A284-442D-9F63-EC301578A8CC}"/>
              </a:ext>
            </a:extLst>
          </p:cNvPr>
          <p:cNvSpPr/>
          <p:nvPr/>
        </p:nvSpPr>
        <p:spPr>
          <a:xfrm>
            <a:off x="2438400" y="1984357"/>
            <a:ext cx="4648200" cy="1015663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sz="6000" b="1" i="1" baseline="30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6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Come!”   </a:t>
            </a:r>
            <a:r>
              <a:rPr lang="en-US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vs 29</a:t>
            </a:r>
          </a:p>
        </p:txBody>
      </p:sp>
      <p:pic>
        <p:nvPicPr>
          <p:cNvPr id="10242" name="Picture 2" descr="Image result for Peter walks on water">
            <a:extLst>
              <a:ext uri="{FF2B5EF4-FFF2-40B4-BE49-F238E27FC236}">
                <a16:creationId xmlns:a16="http://schemas.microsoft.com/office/drawing/2014/main" id="{A778E6BA-7007-46E1-BF63-DAF5FC68B2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2157756"/>
            <a:ext cx="3505200" cy="4669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6FA2C1B-20EB-40DA-93E9-87DCC905963F}"/>
              </a:ext>
            </a:extLst>
          </p:cNvPr>
          <p:cNvSpPr/>
          <p:nvPr/>
        </p:nvSpPr>
        <p:spPr>
          <a:xfrm>
            <a:off x="76200" y="3292065"/>
            <a:ext cx="8534400" cy="1323439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sz="4000" b="1" i="1" baseline="30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 when he saw the wind boisterous, he was afraid; and beginning to sink, </a:t>
            </a:r>
            <a:endParaRPr lang="en-US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8" name="Picture 8" descr="Image result for Peter walks on water">
            <a:extLst>
              <a:ext uri="{FF2B5EF4-FFF2-40B4-BE49-F238E27FC236}">
                <a16:creationId xmlns:a16="http://schemas.microsoft.com/office/drawing/2014/main" id="{A81FE58E-A437-4A8A-A017-A9263CA819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13"/>
          <a:stretch/>
        </p:blipFill>
        <p:spPr bwMode="auto">
          <a:xfrm>
            <a:off x="8639299" y="2149624"/>
            <a:ext cx="3486877" cy="4448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E9AAA46-8A02-476F-BE22-A3CE7D009B29}"/>
              </a:ext>
            </a:extLst>
          </p:cNvPr>
          <p:cNvSpPr/>
          <p:nvPr/>
        </p:nvSpPr>
        <p:spPr>
          <a:xfrm>
            <a:off x="152400" y="4907549"/>
            <a:ext cx="7866256" cy="707886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cried, saying, Lord, save me!”  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794269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000">
              <a:schemeClr val="accent2">
                <a:lumMod val="50000"/>
              </a:schemeClr>
            </a:gs>
            <a:gs pos="60000">
              <a:schemeClr val="bg2">
                <a:tint val="95000"/>
                <a:shade val="100000"/>
                <a:satMod val="130000"/>
                <a:lumMod val="130000"/>
              </a:schemeClr>
            </a:gs>
            <a:gs pos="100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7F8DD8E-38BE-4029-A3A3-5A6E48E7E6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122" y="-22836"/>
            <a:ext cx="12192000" cy="6858000"/>
          </a:xfrm>
          <a:prstGeom prst="rect">
            <a:avLst/>
          </a:prstGeom>
        </p:spPr>
      </p:pic>
      <p:sp>
        <p:nvSpPr>
          <p:cNvPr id="5" name="Rectangle 11">
            <a:extLst>
              <a:ext uri="{FF2B5EF4-FFF2-40B4-BE49-F238E27FC236}">
                <a16:creationId xmlns:a16="http://schemas.microsoft.com/office/drawing/2014/main" id="{8679C0D0-321D-4144-8780-87ACE1343B80}"/>
              </a:ext>
            </a:extLst>
          </p:cNvPr>
          <p:cNvSpPr txBox="1">
            <a:spLocks noChangeArrowheads="1"/>
          </p:cNvSpPr>
          <p:nvPr/>
        </p:nvSpPr>
        <p:spPr>
          <a:xfrm>
            <a:off x="76200" y="152400"/>
            <a:ext cx="12115800" cy="868363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graphically illustrated this in Mt. 14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6FA2C1B-20EB-40DA-93E9-87DCC905963F}"/>
              </a:ext>
            </a:extLst>
          </p:cNvPr>
          <p:cNvSpPr/>
          <p:nvPr/>
        </p:nvSpPr>
        <p:spPr>
          <a:xfrm>
            <a:off x="119742" y="1195999"/>
            <a:ext cx="7044046" cy="3170099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marL="742950" indent="-742950" algn="ctr">
              <a:buAutoNum type="arabicPlain" startAt="31"/>
            </a:pP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“And immediately Jesus</a:t>
            </a:r>
          </a:p>
          <a:p>
            <a:pPr algn="ctr"/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stretched forth his hand, </a:t>
            </a:r>
          </a:p>
          <a:p>
            <a:pPr algn="ctr"/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caught him, </a:t>
            </a:r>
          </a:p>
          <a:p>
            <a:pPr algn="ctr"/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said unto him, </a:t>
            </a:r>
          </a:p>
          <a:p>
            <a:pPr algn="ctr"/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thou of little faith,</a:t>
            </a:r>
          </a:p>
        </p:txBody>
      </p:sp>
      <p:pic>
        <p:nvPicPr>
          <p:cNvPr id="10244" name="Picture 4" descr="Image result for Peter walks on water">
            <a:extLst>
              <a:ext uri="{FF2B5EF4-FFF2-40B4-BE49-F238E27FC236}">
                <a16:creationId xmlns:a16="http://schemas.microsoft.com/office/drawing/2014/main" id="{2F30268E-11F2-4D07-948A-FD22E0E4A1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3788" y="1020763"/>
            <a:ext cx="4937169" cy="583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C4E0F22-98F5-496D-A1C4-AE8C50BC48AA}"/>
              </a:ext>
            </a:extLst>
          </p:cNvPr>
          <p:cNvSpPr/>
          <p:nvPr/>
        </p:nvSpPr>
        <p:spPr>
          <a:xfrm>
            <a:off x="7308272" y="5259050"/>
            <a:ext cx="46482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wherefore didst thou doubt?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613405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3400" y="5372316"/>
            <a:ext cx="11353800" cy="120032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7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Jesus’ Strategy for Stress.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4785ED1-A306-486F-B044-8E3BA8BE2992}"/>
              </a:ext>
            </a:extLst>
          </p:cNvPr>
          <p:cNvSpPr txBox="1"/>
          <p:nvPr/>
        </p:nvSpPr>
        <p:spPr>
          <a:xfrm>
            <a:off x="2209800" y="1905000"/>
            <a:ext cx="9677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Peter learned that it’s safer in the storm with Jesus,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A98AD2F-B332-4484-882E-32B07EFC81FE}"/>
              </a:ext>
            </a:extLst>
          </p:cNvPr>
          <p:cNvSpPr/>
          <p:nvPr/>
        </p:nvSpPr>
        <p:spPr>
          <a:xfrm>
            <a:off x="2213523" y="3221623"/>
            <a:ext cx="874470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 in the boat without Him!</a:t>
            </a:r>
          </a:p>
        </p:txBody>
      </p:sp>
    </p:spTree>
    <p:extLst>
      <p:ext uri="{BB962C8B-B14F-4D97-AF65-F5344CB8AC3E}">
        <p14:creationId xmlns:p14="http://schemas.microsoft.com/office/powerpoint/2010/main" val="3229255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8000"/>
                <a:shade val="90000"/>
                <a:satMod val="160000"/>
                <a:lumMod val="100000"/>
              </a:schemeClr>
            </a:gs>
            <a:gs pos="60000">
              <a:schemeClr val="bg2">
                <a:tint val="95000"/>
                <a:shade val="100000"/>
                <a:satMod val="130000"/>
                <a:lumMod val="130000"/>
              </a:schemeClr>
            </a:gs>
            <a:gs pos="100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sz="quarter" idx="14"/>
          </p:nvPr>
        </p:nvSpPr>
        <p:spPr>
          <a:xfrm>
            <a:off x="152400" y="152400"/>
            <a:ext cx="11963400" cy="65532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572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tend to blame our stress on people or problems that pressure us. </a:t>
            </a:r>
          </a:p>
          <a:p>
            <a:pPr marL="4572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Stress is actually a bi- product of how we respond to these pressures. </a:t>
            </a:r>
            <a:endParaRPr lang="en-US" sz="54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Jesus was under almost constant “demands”, </a:t>
            </a:r>
          </a:p>
          <a:p>
            <a:pPr marL="4572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yet he never seemed rushed, worried or stressed.  </a:t>
            </a:r>
          </a:p>
          <a:p>
            <a:pPr marL="0" indent="0">
              <a:buNone/>
            </a:pP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952221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Blank Presentatio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F4855EA5AEDC147AC1E63A32A340471" ma:contentTypeVersion="10" ma:contentTypeDescription="Create a new document." ma:contentTypeScope="" ma:versionID="0e2b21a82fd8403e1bf25a0161d89e92">
  <xsd:schema xmlns:xsd="http://www.w3.org/2001/XMLSchema" xmlns:xs="http://www.w3.org/2001/XMLSchema" xmlns:p="http://schemas.microsoft.com/office/2006/metadata/properties" xmlns:ns3="c7616ae0-bc3b-4475-9d6b-4c1fddd552c4" targetNamespace="http://schemas.microsoft.com/office/2006/metadata/properties" ma:root="true" ma:fieldsID="11e1db98fa85c3a60c08bc34466bf2d0" ns3:_="">
    <xsd:import namespace="c7616ae0-bc3b-4475-9d6b-4c1fddd552c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616ae0-bc3b-4475-9d6b-4c1fddd552c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524BC89-BA38-41DA-91BF-4A1535E90D30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614F45A2-9FC9-4FCA-A8C7-DCD8738436C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7616ae0-bc3b-4475-9d6b-4c1fddd552c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E7DCF5E-AC9D-42F2-BD69-680539B6C49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1775</Words>
  <Application>Microsoft Office PowerPoint</Application>
  <PresentationFormat>Widescreen</PresentationFormat>
  <Paragraphs>185</Paragraphs>
  <Slides>26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26</vt:i4>
      </vt:variant>
    </vt:vector>
  </HeadingPairs>
  <TitlesOfParts>
    <vt:vector size="37" baseType="lpstr">
      <vt:lpstr>Arial</vt:lpstr>
      <vt:lpstr>Calibri</vt:lpstr>
      <vt:lpstr>Calibri Light</vt:lpstr>
      <vt:lpstr>Georgia</vt:lpstr>
      <vt:lpstr>Times New Roman</vt:lpstr>
      <vt:lpstr>Trebuchet MS</vt:lpstr>
      <vt:lpstr>Wingdings</vt:lpstr>
      <vt:lpstr>Slipstream</vt:lpstr>
      <vt:lpstr>Default Design</vt:lpstr>
      <vt:lpstr>1_Office Theme</vt:lpstr>
      <vt:lpstr>Blank Presentation</vt:lpstr>
      <vt:lpstr>PowerPoint Presentation</vt:lpstr>
      <vt:lpstr>Why is Holiday season so particularly stressful?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Keith Peters</dc:creator>
  <cp:lastModifiedBy>Keith Peters</cp:lastModifiedBy>
  <cp:revision>5</cp:revision>
  <dcterms:created xsi:type="dcterms:W3CDTF">2019-11-27T21:40:54Z</dcterms:created>
  <dcterms:modified xsi:type="dcterms:W3CDTF">2019-12-01T15:06:17Z</dcterms:modified>
</cp:coreProperties>
</file>