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537" r:id="rId5"/>
    <p:sldId id="495" r:id="rId6"/>
    <p:sldId id="546" r:id="rId7"/>
    <p:sldId id="550" r:id="rId8"/>
    <p:sldId id="566" r:id="rId9"/>
    <p:sldId id="548" r:id="rId10"/>
    <p:sldId id="551" r:id="rId11"/>
    <p:sldId id="549" r:id="rId12"/>
    <p:sldId id="544" r:id="rId13"/>
    <p:sldId id="580" r:id="rId14"/>
    <p:sldId id="503" r:id="rId15"/>
    <p:sldId id="563" r:id="rId16"/>
    <p:sldId id="555" r:id="rId17"/>
    <p:sldId id="565" r:id="rId18"/>
    <p:sldId id="564" r:id="rId19"/>
    <p:sldId id="574" r:id="rId20"/>
    <p:sldId id="581" r:id="rId21"/>
    <p:sldId id="556" r:id="rId22"/>
    <p:sldId id="567" r:id="rId23"/>
    <p:sldId id="568" r:id="rId24"/>
    <p:sldId id="569" r:id="rId25"/>
    <p:sldId id="572" r:id="rId26"/>
    <p:sldId id="570" r:id="rId27"/>
    <p:sldId id="573" r:id="rId28"/>
    <p:sldId id="552" r:id="rId29"/>
    <p:sldId id="575" r:id="rId30"/>
    <p:sldId id="571" r:id="rId31"/>
    <p:sldId id="579" r:id="rId32"/>
    <p:sldId id="578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66"/>
    <a:srgbClr val="AE1B02"/>
    <a:srgbClr val="07A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655A4D-2886-4CE4-843F-B6E63BBD9609}" v="4" dt="2023-10-13T01:37:22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2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EFAE-65BE-48C3-A07A-01401F2015D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530A3-AFCE-4A79-AFA9-627C0641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0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1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PIRITUAL WARFARE | The Unseen Battle - Inspirational &amp; Motivational Video  - YouTube">
            <a:extLst>
              <a:ext uri="{FF2B5EF4-FFF2-40B4-BE49-F238E27FC236}">
                <a16:creationId xmlns:a16="http://schemas.microsoft.com/office/drawing/2014/main" id="{341197C9-8FAF-FB1F-FFC7-B6CA04663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 bwMode="auto">
          <a:xfrm>
            <a:off x="456817" y="456986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77C74-3CB2-CD58-C715-D8AEF12D0B51}"/>
              </a:ext>
            </a:extLst>
          </p:cNvPr>
          <p:cNvSpPr txBox="1"/>
          <p:nvPr/>
        </p:nvSpPr>
        <p:spPr>
          <a:xfrm>
            <a:off x="1596167" y="4537261"/>
            <a:ext cx="1090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Eph 6:10-18; 2 Cor 10:3-5; 2 Cor 2:11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EC2AB-682B-F3BB-CFD9-0B0C5C4EF80C}"/>
              </a:ext>
            </a:extLst>
          </p:cNvPr>
          <p:cNvSpPr txBox="1"/>
          <p:nvPr/>
        </p:nvSpPr>
        <p:spPr>
          <a:xfrm>
            <a:off x="823841" y="5068814"/>
            <a:ext cx="10901679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“Lest Satan should get an advantage of us: for we are not ignorant of his devices.” 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9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9728" y="-126459"/>
            <a:ext cx="121920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Another aspect of our nature that leaves us vulnerable to Satan’s devices is our propensity for perversion.  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10:7 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be ye idolaters,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 were some of them; </a:t>
            </a:r>
          </a:p>
          <a:p>
            <a:pPr lvl="0"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it is written ‘The people sat down to eat and drink, and rose up to play.’”</a:t>
            </a:r>
          </a:p>
          <a:p>
            <a:pPr lvl="0" algn="ctr">
              <a:spcBef>
                <a:spcPts val="0"/>
              </a:spcBef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(Perverted Spiritual practices)</a:t>
            </a:r>
          </a:p>
          <a:p>
            <a:pPr lvl="0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34063"/>
            <a:ext cx="12192000" cy="706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Definitions of  Perversion.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English Definitions: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Perverted (adjective):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Jn 5:19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whole world lieth in wickedness”</a:t>
            </a:r>
          </a:p>
          <a:p>
            <a:pPr>
              <a:spcBef>
                <a:spcPts val="18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Perversion/ Perverseness (as a noun)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a) a perverted (twisted) form: an aberrant sexual  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practice or interest, especially when habitual.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b) The act of perverting or the condition of being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perverted (corrupted!)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426212-00A9-1CD8-BCF0-B1654EDDC1A8}"/>
              </a:ext>
            </a:extLst>
          </p:cNvPr>
          <p:cNvSpPr txBox="1"/>
          <p:nvPr/>
        </p:nvSpPr>
        <p:spPr>
          <a:xfrm>
            <a:off x="6415392" y="1541356"/>
            <a:ext cx="2563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Corrupt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97277" y="0"/>
            <a:ext cx="121920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Definitions of  Perversion.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Perversion: the act of perverting.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3) To Pervert: A transitive verb meaning: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to cause to turn aside or away from what is good,     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true or morally right: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CORRUPT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or to cause to turn aside or away from what is 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generally done or accepted :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MISDIRECT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b)  to divert to a wrong end or purpose: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MISUSE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to twist the meaning or sense of: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MISINTERPRET 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Pt 3:5)</a:t>
            </a:r>
          </a:p>
        </p:txBody>
      </p:sp>
    </p:spTree>
    <p:extLst>
      <p:ext uri="{BB962C8B-B14F-4D97-AF65-F5344CB8AC3E}">
        <p14:creationId xmlns:p14="http://schemas.microsoft.com/office/powerpoint/2010/main" val="37133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3406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The Dimensions of Perversion.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 Distortion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10:8-9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wise in heart will receive commandments: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 prating fool shall fall.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that walketh uprightly walketh surely: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he that </a:t>
            </a:r>
            <a:r>
              <a:rPr 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perverteth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his ways shall be known.” </a:t>
            </a:r>
          </a:p>
          <a:p>
            <a:pPr algn="ctr"/>
            <a:r>
              <a:rPr lang="en-US" sz="4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ʿāqash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(verb): to knot, twist, distort</a:t>
            </a:r>
            <a:endParaRPr lang="en-US" sz="4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At this stage we begin to distort (redefine)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right and wrong.  (See Gen. 3:5)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29183" y="-99401"/>
            <a:ext cx="1219200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The Dimensions of Perversion.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 Subversion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19:1-3 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“Better is the poor that walketh in his integrity,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that is perverse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his lips, and is a fool.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Also, that the soul be without knowledge, it is not good; and he that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hasteth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his feet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sinneth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foolishness of man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perverteth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his way: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his heart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fretteth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against the LORD.”</a:t>
            </a:r>
          </a:p>
          <a:p>
            <a:pPr algn="ctr"/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Sālap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subvert, pervert, overthrow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Subtly work to overthrow God’s Standards.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5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85424"/>
            <a:ext cx="12192000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The Dimensions of Perversion.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Deception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3:20-21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a wife treacherously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departeth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from her husband,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have ye dealt treacherously with me…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voice was heard upon the high places, 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(where they worshipped idols)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weeping and supplications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(prayers)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…Israel: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have perverted their way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lvl="0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ʿāwâ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make crooked, twisted.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“Iniquity” 4x </a:t>
            </a:r>
          </a:p>
          <a:p>
            <a:pPr algn="ctr"/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243191" y="134063"/>
            <a:ext cx="121920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3:21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have perverted their way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have forgotten the LORD their God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At this point our self /satanic deception 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(twisted beliefs, spawned by twisted spirits)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begins to affect our “ways.”   </a:t>
            </a:r>
          </a:p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derek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manner of life, behavior)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Is. 53:6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we like sheep have gone astray,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we have turned every one to his own way,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the Lord laid on him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iniquity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us all”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ʿāwōn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perversity   {from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ʿāwâ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})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20402"/>
            <a:ext cx="12192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3:21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have perverted their way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have forgotten the LORD their God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At this point our self and/or satanic deception 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(twisted beliefs, spawned by twisted spirits)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begins to affect our “ways.”  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derek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Tim 4:1-2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the Spirit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expressly, that in the latter times some shall depart from the faith,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giving heed to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seducing spirits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doctrines of devils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Speaking lies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hypocrisy;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having their conscience seared with a hot iron; “</a:t>
            </a:r>
          </a:p>
        </p:txBody>
      </p:sp>
    </p:spTree>
    <p:extLst>
      <p:ext uri="{BB962C8B-B14F-4D97-AF65-F5344CB8AC3E}">
        <p14:creationId xmlns:p14="http://schemas.microsoft.com/office/powerpoint/2010/main" val="89641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34063"/>
            <a:ext cx="121920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The Dimensions of perversion.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D. Rebellion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23:36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burden of the LORD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shall ye mention no more: for every man's word shall be his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burden;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maśśāʾ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desire)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have perverted the words of the living God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LORD of hosts our God.”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Hāpak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overturn, change. 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Rebelling against God’s standards and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replacing them with our own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(Gen. 3:1;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Jdg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17:6; 21:25)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34063"/>
            <a:ext cx="121920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Definitions of Perversion   The Dimensions of Perversion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  The  Progression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(Digression)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Perversion.</a:t>
            </a: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Israel moved further from God, their 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perversions took on new forms and intensities.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Distortion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10:8-9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ʿāqash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twist/distort</a:t>
            </a:r>
          </a:p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This ultimately comes from Satan (Jn 8:44) through: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Others: 2Tim 3:13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“evil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poneros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 and seducers shall </a:t>
            </a: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wax worse and worse, deceiving, and being deceived.”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Our own selfish mind/flesh. Titus 3:3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ourselves also </a:t>
            </a: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were sometimes foolish, disobedient, deceived, serving divers </a:t>
            </a: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lusts and pleasures, living in malice and envy, hateful…”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know the enemy and know yourself, </a:t>
            </a:r>
          </a:p>
          <a:p>
            <a:pPr algn="ctr"/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need not fear the result of a hundred battles. </a:t>
            </a:r>
          </a:p>
          <a:p>
            <a:pPr algn="ctr"/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know yourself but not the enemy,</a:t>
            </a:r>
          </a:p>
          <a:p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for every victory gained </a:t>
            </a:r>
          </a:p>
          <a:p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you will also suffer a defeat. </a:t>
            </a:r>
          </a:p>
        </p:txBody>
      </p:sp>
      <p:pic>
        <p:nvPicPr>
          <p:cNvPr id="1026" name="Picture 2" descr="کتاب صوتی انگلیسی هنر جنگ | بوکزی فا دانلود کتاب صوتی زبان خارجی">
            <a:extLst>
              <a:ext uri="{FF2B5EF4-FFF2-40B4-BE49-F238E27FC236}">
                <a16:creationId xmlns:a16="http://schemas.microsoft.com/office/drawing/2014/main" id="{C4776484-66ED-1298-E885-18E55AC43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t="4682" r="9634" b="5012"/>
          <a:stretch/>
        </p:blipFill>
        <p:spPr bwMode="auto">
          <a:xfrm>
            <a:off x="8395853" y="2052537"/>
            <a:ext cx="3796147" cy="48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A4587F-FC25-0217-38FB-5C3A94205C59}"/>
              </a:ext>
            </a:extLst>
          </p:cNvPr>
          <p:cNvSpPr txBox="1"/>
          <p:nvPr/>
        </p:nvSpPr>
        <p:spPr>
          <a:xfrm>
            <a:off x="36948" y="3429000"/>
            <a:ext cx="85805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know neither the enemy nor yourself, </a:t>
            </a: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You’ll succumb in every battle.”   </a:t>
            </a:r>
            <a:r>
              <a:rPr lang="en-US" sz="48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800" b="1" baseline="30000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8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century BC</a:t>
            </a:r>
            <a:b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34063"/>
            <a:ext cx="121920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  The  Progression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(Digression)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Perversion.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Distortion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10:8-9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ʿāqash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twist/distort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Subversion: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19:1-3 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Sālap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subvert (undermine)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This is when our own deceptions begins to affect   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&amp; undermine our (and others’) faith. 2 Tim 2:17-18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“their word will eat as doth a canker: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gangraina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whom is Hymenaeus and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Philetus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Who concerning the truth have erred,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astocheō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deviated)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saying that the resurrection is past already;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overthrow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anatrepō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subvert)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faith of some.”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7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34063"/>
            <a:ext cx="12192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Distortion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Subversion  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Déception: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Jer. 3:21,23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“perverted their way” </a:t>
            </a:r>
          </a:p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ʿāwâ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make crooked, twisted.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“Iniquity” 4x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1) Once the foundation of truth has been undermined;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it’s replaced by falsehood and lies.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(Col. 2:8)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“Beware lest any man spoil you through philosophy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vain deceit, after the tradition of men, </a:t>
            </a:r>
          </a:p>
          <a:p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the rudiments of the world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We become spiritual “adulterers”. </a:t>
            </a:r>
          </a:p>
          <a:p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(Compare Jer. 3:20 with James 4:4-8)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D52FC-4C83-063D-DBA4-78A6FE005193}"/>
              </a:ext>
            </a:extLst>
          </p:cNvPr>
          <p:cNvSpPr txBox="1"/>
          <p:nvPr/>
        </p:nvSpPr>
        <p:spPr>
          <a:xfrm>
            <a:off x="7040394" y="4505023"/>
            <a:ext cx="62208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not after Christ.”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0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34063"/>
            <a:ext cx="121920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Distortion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Subversion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Déception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Jer. 3:21,23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have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perverted their way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Rebellion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23:36 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Hāpak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overturn, change. </a:t>
            </a:r>
          </a:p>
          <a:p>
            <a:r>
              <a:rPr 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have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perverted the words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living God”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We change God’s Standard of right and wrong! Is 5:20-21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“Woe unto them that call evil good, and good evil;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put darkness for light, and light for darkness…!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Woe unto them that are wise in their own eyes…!”</a:t>
            </a:r>
          </a:p>
          <a:p>
            <a:pPr algn="ctr"/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1:22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“Professing themselves to be wise,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became fools.” 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4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97276" y="0"/>
            <a:ext cx="1219200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Rebellion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23:36 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Hāpak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overturn, change. </a:t>
            </a:r>
          </a:p>
          <a:p>
            <a:r>
              <a:rPr 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have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perverted the words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living God”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Rebellion puts us in partnership with Satan. </a:t>
            </a:r>
          </a:p>
          <a:p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This is what Paul warned about in 1 Cor. 10:20-22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would not that ye should have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fellowship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devils.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(Koinonia: fellowship, communion, partnership!)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can’t drink the cup of the Lord, and the cup of devils: ye cannot be partakers of the Lord's table,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of the table of devils.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we provoke the Lord to jealousy?”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34063"/>
            <a:ext cx="121920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Rebellion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23:36 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Hāpak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overturn, change. </a:t>
            </a:r>
          </a:p>
          <a:p>
            <a:r>
              <a:rPr 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have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perverted the words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living God”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Here we change God’s Standard of right and wrong! </a:t>
            </a:r>
          </a:p>
          <a:p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This puts us in fellowship/partnership with Satan</a:t>
            </a:r>
          </a:p>
          <a:p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3) Rebellion gives Satan overt access/influence. 1Sam. 15:21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“Rebellion is as the sin of witchcraft,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stubbornness is iniquity and idolatry.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tragic consequences!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you’ve rejected the word of the Lord,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has rejected thee…”</a:t>
            </a:r>
          </a:p>
        </p:txBody>
      </p:sp>
    </p:spTree>
    <p:extLst>
      <p:ext uri="{BB962C8B-B14F-4D97-AF65-F5344CB8AC3E}">
        <p14:creationId xmlns:p14="http://schemas.microsoft.com/office/powerpoint/2010/main" val="18472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Corinthian Christians must have wondered </a:t>
            </a:r>
          </a:p>
          <a:p>
            <a:pPr lvl="0"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ancient Israel’s sins had to do with them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were guilty of the same sins Israel committed: Immorality (1 Cor. 5,6); Idolatry (1 Cor 8 and 10);</a:t>
            </a:r>
          </a:p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Ingratitude/murmuring (2 Cor 12:20,21)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“…there be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debates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envyings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wraths,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strifes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backbitings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whisperings, swellings, tumults: </a:t>
            </a:r>
          </a:p>
          <a:p>
            <a:pPr lvl="0"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I shall bewail many which have sinned already,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haven’t repented of the uncleanness and fornication and lasciviousness which they have committed.”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-99401"/>
            <a:ext cx="12192000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digression of perversion is clearly happening to our country and world.  (1 Jn 5:19)</a:t>
            </a:r>
          </a:p>
          <a:p>
            <a:pPr lvl="0" algn="ctr"/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it possible that we’ve been caught up in it?</a:t>
            </a:r>
          </a:p>
          <a:p>
            <a:pPr marL="742950" lvl="0" indent="-742950">
              <a:buAutoNum type="arabicParenR"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we have a distorted view of Right &amp; Wrong?</a:t>
            </a:r>
          </a:p>
          <a:p>
            <a:pPr marL="742950" lvl="0" indent="-742950">
              <a:buAutoNum type="arabicParenR"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 our culture in any way subverted 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(undermined)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faith and values?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Cor 4:4)</a:t>
            </a:r>
          </a:p>
          <a:p>
            <a:pPr marL="742950" lvl="0" indent="-742950">
              <a:buAutoNum type="arabicParenR"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we been deceived 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(spoiled)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world’s values resulting in our spiritual infidelity. (James 4)</a:t>
            </a:r>
          </a:p>
          <a:p>
            <a:pPr marL="742950" lvl="0" indent="-742950">
              <a:buAutoNum type="arabicParenR"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Are we in rebellion 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 any area)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God’s word</a:t>
            </a:r>
          </a:p>
          <a:p>
            <a:pPr lvl="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and ways?  (1 Sam. 15:21; Phil. 3:18,19)</a:t>
            </a:r>
          </a:p>
          <a:p>
            <a:pPr lvl="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>
              <a:buAutoNum type="arabicParenR"/>
            </a:pP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2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44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3:20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“as a wife treacherously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from her husband, so have ye dealt treacherously with me…” 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fallen human nature is prone to deceitful infidelity and perversion.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…for they have perverted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ʿāwâ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twisted)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way</a:t>
            </a:r>
          </a:p>
          <a:p>
            <a:pPr lvl="0"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our ways drifted from God’s ways?</a:t>
            </a:r>
          </a:p>
          <a:p>
            <a:pPr lvl="0" algn="ctr">
              <a:spcBef>
                <a:spcPts val="180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have forgotten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shākah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̣’: oblivious of)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God.”</a:t>
            </a:r>
          </a:p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we been oblivious of our God? </a:t>
            </a:r>
          </a:p>
        </p:txBody>
      </p:sp>
    </p:spTree>
    <p:extLst>
      <p:ext uri="{BB962C8B-B14F-4D97-AF65-F5344CB8AC3E}">
        <p14:creationId xmlns:p14="http://schemas.microsoft.com/office/powerpoint/2010/main" val="37909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7755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nature is prone to perversion; 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Thankfully God’s nature is Redemptive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Redemption is conditioned by our </a:t>
            </a:r>
            <a:r>
              <a:rPr lang="en-US" sz="5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repentance.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“Return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shûb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turn back, restore {see Ps. 23:3})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backsliding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shôbāb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idolatrous, {from 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shûb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})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children,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heal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rāpāʾ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your backslidings.” </a:t>
            </a:r>
          </a:p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(Remember Marah?  {Ex 15:26})</a:t>
            </a:r>
          </a:p>
          <a:p>
            <a:pPr lvl="0"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willing to return To Him?</a:t>
            </a:r>
          </a:p>
          <a:p>
            <a:pPr lvl="0"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Yom Kippur | New Beginnings in Repentance">
            <a:extLst>
              <a:ext uri="{FF2B5EF4-FFF2-40B4-BE49-F238E27FC236}">
                <a16:creationId xmlns:a16="http://schemas.microsoft.com/office/drawing/2014/main" id="{F5BA2C50-3A49-0EDE-1C29-01BAF3D08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7" r="11505"/>
          <a:stretch/>
        </p:blipFill>
        <p:spPr bwMode="auto">
          <a:xfrm>
            <a:off x="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79660" y="3649664"/>
            <a:ext cx="1172486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“Behold, we come unto thee; 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thou art the LORD our God.”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He your truly your Lord and God?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B0F24-EECB-A91B-8E23-3C4E5068B712}"/>
              </a:ext>
            </a:extLst>
          </p:cNvPr>
          <p:cNvSpPr txBox="1"/>
          <p:nvPr/>
        </p:nvSpPr>
        <p:spPr>
          <a:xfrm>
            <a:off x="380246" y="307818"/>
            <a:ext cx="374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Jer. 3:22b</a:t>
            </a:r>
          </a:p>
        </p:txBody>
      </p:sp>
    </p:spTree>
    <p:extLst>
      <p:ext uri="{BB962C8B-B14F-4D97-AF65-F5344CB8AC3E}">
        <p14:creationId xmlns:p14="http://schemas.microsoft.com/office/powerpoint/2010/main" val="1855253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41565" y="24053"/>
            <a:ext cx="1219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Knowing yourself, your adversaries </a:t>
            </a:r>
          </a:p>
          <a:p>
            <a:pPr algn="ctr"/>
            <a:r>
              <a:rPr lang="en-US" sz="4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your allies are critical, </a:t>
            </a:r>
          </a:p>
          <a:p>
            <a:pPr algn="ctr"/>
            <a:r>
              <a:rPr lang="en-US" sz="4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only to a military campaign, </a:t>
            </a:r>
          </a:p>
          <a:p>
            <a:pPr algn="ctr"/>
            <a:r>
              <a:rPr lang="en-US" sz="4400" b="1" i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to a peaceful, purposeful and productive life. </a:t>
            </a:r>
          </a:p>
          <a:p>
            <a:pPr algn="ctr"/>
            <a:r>
              <a:rPr lang="en-US" sz="48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confuse an adversary with an </a:t>
            </a:r>
            <a:r>
              <a:rPr lang="en-US" sz="48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ally, </a:t>
            </a:r>
          </a:p>
        </p:txBody>
      </p:sp>
      <p:pic>
        <p:nvPicPr>
          <p:cNvPr id="1026" name="Picture 2" descr="Benedict Arnold in Saint John, New Brunswick - Canada History and Mysteries">
            <a:extLst>
              <a:ext uri="{FF2B5EF4-FFF2-40B4-BE49-F238E27FC236}">
                <a16:creationId xmlns:a16="http://schemas.microsoft.com/office/drawing/2014/main" id="{5681FB39-0A1D-0D89-AD6B-5FF5E4C82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327" y="3563483"/>
            <a:ext cx="3269674" cy="32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8B1F91-3578-0DAD-EFAE-EAD6847B97CE}"/>
              </a:ext>
            </a:extLst>
          </p:cNvPr>
          <p:cNvSpPr txBox="1"/>
          <p:nvPr/>
        </p:nvSpPr>
        <p:spPr>
          <a:xfrm>
            <a:off x="41565" y="3650710"/>
            <a:ext cx="95457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You’re vulnerable to sabotage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betrayal!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Remember Benedict Arnold?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0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83127" y="111280"/>
            <a:ext cx="12192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dangerous to confuse ally and adversary!  </a:t>
            </a:r>
          </a:p>
          <a:p>
            <a:pPr algn="ctr"/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That’s why God warned Israel: Ex 34:12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heed </a:t>
            </a: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shamar</a:t>
            </a: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watch, guard, protect)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thyself,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lest thou make a covenant with the inhabitants of the land whither thou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lest it be for a snare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môqēsh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hook/trap)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in the midst of thee:“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“Take heed to thyself”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mentioned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times</a:t>
            </a:r>
          </a:p>
          <a:p>
            <a:pPr algn="ctr"/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Deuteronomy. 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(Dt. 4:9; 12:13,19,30)</a:t>
            </a:r>
            <a:r>
              <a:rPr lang="en-US" sz="40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181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6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amas takes control of Gaza | World news | The Guardian">
            <a:extLst>
              <a:ext uri="{FF2B5EF4-FFF2-40B4-BE49-F238E27FC236}">
                <a16:creationId xmlns:a16="http://schemas.microsoft.com/office/drawing/2014/main" id="{7CF8266D-F15E-139E-0641-4CD75D508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r="1653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olumn of armed men in military fatigues, black masks and green headbands parade down a street.">
            <a:extLst>
              <a:ext uri="{FF2B5EF4-FFF2-40B4-BE49-F238E27FC236}">
                <a16:creationId xmlns:a16="http://schemas.microsoft.com/office/drawing/2014/main" id="{D64F3BE3-EF50-1F62-B619-F7830DE26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0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gypt Presents Proposal to Israel and Hamas for a Cease-Fire in Air ...">
            <a:extLst>
              <a:ext uri="{FF2B5EF4-FFF2-40B4-BE49-F238E27FC236}">
                <a16:creationId xmlns:a16="http://schemas.microsoft.com/office/drawing/2014/main" id="{E60B7E06-8755-0615-B613-152D2E5D5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3" r="16596"/>
          <a:stretch/>
        </p:blipFill>
        <p:spPr bwMode="auto"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C05C5D-A165-2E45-30AC-FFFB27C64F96}"/>
              </a:ext>
            </a:extLst>
          </p:cNvPr>
          <p:cNvSpPr txBox="1"/>
          <p:nvPr/>
        </p:nvSpPr>
        <p:spPr>
          <a:xfrm>
            <a:off x="-119639" y="5910917"/>
            <a:ext cx="8744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highlight>
                  <a:srgbClr val="FFFF00"/>
                </a:highlight>
              </a:rPr>
              <a:t>Hamas in Gaza</a:t>
            </a:r>
          </a:p>
        </p:txBody>
      </p:sp>
    </p:spTree>
    <p:extLst>
      <p:ext uri="{BB962C8B-B14F-4D97-AF65-F5344CB8AC3E}">
        <p14:creationId xmlns:p14="http://schemas.microsoft.com/office/powerpoint/2010/main" val="56723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A4587F-FC25-0217-38FB-5C3A94205C59}"/>
              </a:ext>
            </a:extLst>
          </p:cNvPr>
          <p:cNvSpPr txBox="1"/>
          <p:nvPr/>
        </p:nvSpPr>
        <p:spPr>
          <a:xfrm>
            <a:off x="147782" y="-43873"/>
            <a:ext cx="11896436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weeks ago we focused on how we can know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trust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our chief ally because his nature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is: </a:t>
            </a:r>
            <a:r>
              <a:rPr lang="en-US" sz="4800" b="1" i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Pure, Perceptive, Preserving, Powerful, </a:t>
            </a:r>
          </a:p>
          <a:p>
            <a:pPr algn="ctr"/>
            <a:r>
              <a:rPr lang="en-US" sz="4800" b="1" i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Personal.  (Ex. 3-19)</a:t>
            </a:r>
          </a:p>
          <a:p>
            <a:pPr algn="ctr"/>
            <a:r>
              <a:rPr lang="en-US" sz="48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critical to recognize, however, </a:t>
            </a:r>
          </a:p>
          <a:p>
            <a:pPr algn="ctr"/>
            <a:r>
              <a:rPr lang="en-US" sz="48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God is not just our “ally” (co-pilot),  </a:t>
            </a:r>
          </a:p>
          <a:p>
            <a:pPr algn="ctr"/>
            <a:r>
              <a:rPr lang="en-US" sz="4800" b="1" i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is actually our “Commander in chief”. </a:t>
            </a:r>
          </a:p>
          <a:p>
            <a:pPr algn="ctr"/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Joshua 4:13,14 identifies him as: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Captain of the host of the LORD”</a:t>
            </a:r>
          </a:p>
        </p:txBody>
      </p:sp>
    </p:spTree>
    <p:extLst>
      <p:ext uri="{BB962C8B-B14F-4D97-AF65-F5344CB8AC3E}">
        <p14:creationId xmlns:p14="http://schemas.microsoft.com/office/powerpoint/2010/main" val="28121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A4587F-FC25-0217-38FB-5C3A94205C59}"/>
              </a:ext>
            </a:extLst>
          </p:cNvPr>
          <p:cNvSpPr txBox="1"/>
          <p:nvPr/>
        </p:nvSpPr>
        <p:spPr>
          <a:xfrm>
            <a:off x="225604" y="4660058"/>
            <a:ext cx="118964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it about our nature that makes us so vulnerable to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devices of the devil”</a:t>
            </a:r>
            <a:r>
              <a:rPr lang="en-US" sz="4800" b="1" i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05D75-BD46-0B4A-9B71-49C323022D6B}"/>
              </a:ext>
            </a:extLst>
          </p:cNvPr>
          <p:cNvSpPr txBox="1"/>
          <p:nvPr/>
        </p:nvSpPr>
        <p:spPr>
          <a:xfrm>
            <a:off x="-134319" y="70895"/>
            <a:ext cx="924726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know thyself is the beginning of wisdom.” 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Socrates  400 BC</a:t>
            </a:r>
          </a:p>
        </p:txBody>
      </p:sp>
      <p:pic>
        <p:nvPicPr>
          <p:cNvPr id="1026" name="Picture 2" descr="Socrates Biography - life, name, story, death, history, school, young ...">
            <a:extLst>
              <a:ext uri="{FF2B5EF4-FFF2-40B4-BE49-F238E27FC236}">
                <a16:creationId xmlns:a16="http://schemas.microsoft.com/office/drawing/2014/main" id="{2DDE9F88-F799-9157-4623-3D02A505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72" y="0"/>
            <a:ext cx="2931268" cy="288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285346" y="2881003"/>
            <a:ext cx="110001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Last week we focused on the importance of knowing ourselves.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A4587F-FC25-0217-38FB-5C3A94205C59}"/>
              </a:ext>
            </a:extLst>
          </p:cNvPr>
          <p:cNvSpPr txBox="1"/>
          <p:nvPr/>
        </p:nvSpPr>
        <p:spPr>
          <a:xfrm>
            <a:off x="147782" y="-111967"/>
            <a:ext cx="11896436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perception is limited. </a:t>
            </a:r>
            <a:r>
              <a:rPr lang="en-US" sz="32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Cor. 13:12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we see through a glass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darkly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ai’nigma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obscured, enigma)</a:t>
            </a:r>
            <a:r>
              <a:rPr lang="en-US" sz="4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4000" b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 4:4, 16-18)</a:t>
            </a:r>
            <a:endParaRPr lang="en-US" sz="4000" b="1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48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lack of accurate perception causes us:</a:t>
            </a:r>
          </a:p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question “orders”.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(Commands) </a:t>
            </a:r>
          </a:p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complain about “ordeals”.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(Crisis)</a:t>
            </a:r>
          </a:p>
          <a:p>
            <a:pPr algn="ctr"/>
            <a:r>
              <a:rPr lang="en-US" sz="40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Ordeal: 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Difficult or painful experiences, 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especially those that severely tests character 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endurance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James 1:2-5) </a:t>
            </a:r>
          </a:p>
          <a:p>
            <a:pPr algn="ctr"/>
            <a:endParaRPr kumimoji="0" lang="en-US" sz="4800" b="1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9728" y="-126459"/>
            <a:ext cx="12192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Another aspect of our nature that leaves us vulnerable to Satan’s devices is our Propensity for Perversion.  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10:5-7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“…They were overthrown in the wilderness.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Now these things were our examples, to the intent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should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lus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after evil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kakos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worthless)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things,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they also lusted.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epithumeo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superimposed passion) </a:t>
            </a:r>
          </a:p>
          <a:p>
            <a:pPr lvl="0" algn="ctr">
              <a:spcBef>
                <a:spcPts val="0"/>
              </a:spcBef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(Perverted Physical Practices)</a:t>
            </a:r>
          </a:p>
          <a:p>
            <a:pPr lvl="0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855EA5AEDC147AC1E63A32A340471" ma:contentTypeVersion="14" ma:contentTypeDescription="Create a new document." ma:contentTypeScope="" ma:versionID="ace8bc0d0434452e53aab89f59ff2240">
  <xsd:schema xmlns:xsd="http://www.w3.org/2001/XMLSchema" xmlns:xs="http://www.w3.org/2001/XMLSchema" xmlns:p="http://schemas.microsoft.com/office/2006/metadata/properties" xmlns:ns3="c7616ae0-bc3b-4475-9d6b-4c1fddd552c4" targetNamespace="http://schemas.microsoft.com/office/2006/metadata/properties" ma:root="true" ma:fieldsID="9a8c5cd3da7d9dc637cf906cf94abd96" ns3:_="">
    <xsd:import namespace="c7616ae0-bc3b-4475-9d6b-4c1fddd55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6ae0-bc3b-4475-9d6b-4c1fddd55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82F631-CFA0-4F17-A192-2F28B669CE0B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7616ae0-bc3b-4475-9d6b-4c1fddd552c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D5EA82-7DC0-43F7-9A82-F77F01EEF3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16ae0-bc3b-4475-9d6b-4c1fddd55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E778AE-8839-41CF-90C5-BF8444D3C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2337</Words>
  <Application>Microsoft Office PowerPoint</Application>
  <PresentationFormat>Widescreen</PresentationFormat>
  <Paragraphs>229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25</cp:revision>
  <dcterms:created xsi:type="dcterms:W3CDTF">2019-04-28T01:28:08Z</dcterms:created>
  <dcterms:modified xsi:type="dcterms:W3CDTF">2023-10-13T13:18:26Z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0x0101000F4855EA5AEDC147AC1E63A32A340471</vt:lpwstr>
  </property>
</Properties>
</file>