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391" r:id="rId2"/>
    <p:sldId id="421" r:id="rId3"/>
    <p:sldId id="392" r:id="rId4"/>
    <p:sldId id="424" r:id="rId5"/>
    <p:sldId id="413" r:id="rId6"/>
    <p:sldId id="412" r:id="rId7"/>
    <p:sldId id="398" r:id="rId8"/>
    <p:sldId id="394" r:id="rId9"/>
    <p:sldId id="414" r:id="rId10"/>
    <p:sldId id="399" r:id="rId11"/>
    <p:sldId id="400" r:id="rId12"/>
    <p:sldId id="397" r:id="rId13"/>
    <p:sldId id="416" r:id="rId14"/>
    <p:sldId id="401" r:id="rId15"/>
    <p:sldId id="402" r:id="rId16"/>
    <p:sldId id="417" r:id="rId17"/>
    <p:sldId id="415" r:id="rId18"/>
    <p:sldId id="407" r:id="rId19"/>
    <p:sldId id="425" r:id="rId20"/>
    <p:sldId id="426" r:id="rId21"/>
    <p:sldId id="408" r:id="rId22"/>
    <p:sldId id="410" r:id="rId23"/>
    <p:sldId id="409" r:id="rId24"/>
    <p:sldId id="418" r:id="rId25"/>
    <p:sldId id="393" r:id="rId26"/>
    <p:sldId id="395" r:id="rId27"/>
    <p:sldId id="404" r:id="rId28"/>
    <p:sldId id="403" r:id="rId29"/>
    <p:sldId id="419" r:id="rId30"/>
    <p:sldId id="420" r:id="rId31"/>
    <p:sldId id="423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  <a:srgbClr val="0000FF"/>
    <a:srgbClr val="B8B8B8"/>
    <a:srgbClr val="004080"/>
    <a:srgbClr val="763219"/>
    <a:srgbClr val="16531B"/>
    <a:srgbClr val="DC8F67"/>
    <a:srgbClr val="810100"/>
    <a:srgbClr val="12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5" autoAdjust="0"/>
    <p:restoredTop sz="90929"/>
  </p:normalViewPr>
  <p:slideViewPr>
    <p:cSldViewPr>
      <p:cViewPr varScale="1">
        <p:scale>
          <a:sx n="104" d="100"/>
          <a:sy n="10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dirty="0"/>
              <a:t>Dare to Love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800" dirty="0"/>
              <a:t>©Bristol Works, Inc.</a:t>
            </a:r>
          </a:p>
          <a:p>
            <a:r>
              <a:rPr lang="en-US" sz="800" dirty="0"/>
              <a:t>Rose Publishing, Inc. 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6380C-3D92-DD43-A3F7-E6BA8EDDC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98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8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8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8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D6F3C-A906-7D44-9395-B59891EAC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511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88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084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25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449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997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338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957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9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8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06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295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382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027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448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96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067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83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576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25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0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3220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68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3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20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522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08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39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870B4B-501C-4C67-A0CD-EB2288993E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1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D1F5E-B839-4BC3-A964-D2999235B44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49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9CD92B-0DDD-449B-8132-BB5685BBF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29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26438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We’ve focused on the importance of wisely “Navigating” this New Year by: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Identifying your </a:t>
            </a: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destination.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Where do you hope to end up?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Recognizing your actual position.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(spiritually) right now?    </a:t>
            </a:r>
          </a:p>
        </p:txBody>
      </p:sp>
    </p:spTree>
    <p:extLst>
      <p:ext uri="{BB962C8B-B14F-4D97-AF65-F5344CB8AC3E}">
        <p14:creationId xmlns:p14="http://schemas.microsoft.com/office/powerpoint/2010/main" val="23960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52400"/>
            <a:ext cx="121158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What’s your “point of reference”?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/>
              <a:t>1 Tim. 1:5 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(telos: </a:t>
            </a:r>
            <a:r>
              <a:rPr lang="en-US" sz="6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commandment 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(agape)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a pure heart,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a good conscience,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faith unfeigned:”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381000"/>
            <a:ext cx="121158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/>
              <a:t>v6 </a:t>
            </a:r>
            <a:r>
              <a:rPr lang="en-US" sz="5400" b="1" dirty="0">
                <a:solidFill>
                  <a:srgbClr val="FF0000"/>
                </a:solidFill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which some having swerved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astoche’ō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miss the mark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6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aiming at the wrong target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turned aside…”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(Drifted off course!)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Aka: “Navigated by the wrong “star”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800" cy="55890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 Pharisees were expert map “readers”,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(they knew the laws {map} of God)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they missed the whole point of the map,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becoming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“blind leaders of the blind”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15:14)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Lk 11:42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“ye tithe …all manner of herbs,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pass over judgment and the love of God”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23:24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blind guides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which strain at a gnat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swallow a camel!”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3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76200"/>
            <a:ext cx="12115800" cy="5589037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Even God’s “Map” was useless to them because they read it with the wrong “point of reference”.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“Map” are you using to navigate your life?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“North Star”?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55418"/>
            <a:ext cx="12115800" cy="55890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God’s “point of reference” is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“Which the great commandment in the law?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the Lord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God with all thy heart, …all thy soul, …all thy mind.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first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(protos: foremost)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great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megas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hugest)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22:36-40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55418"/>
            <a:ext cx="12115800" cy="6380018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 the second is like unto it,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thy neighbor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thyself.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On these two commandments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hang all the law and the prophets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Mt 22:36-40</a:t>
            </a:r>
          </a:p>
        </p:txBody>
      </p:sp>
    </p:spTree>
    <p:extLst>
      <p:ext uri="{BB962C8B-B14F-4D97-AF65-F5344CB8AC3E}">
        <p14:creationId xmlns:p14="http://schemas.microsoft.com/office/powerpoint/2010/main" val="30679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55418"/>
            <a:ext cx="12115800" cy="6380018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Enemy of Love is Selfishness!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  1) Notice the response when Jesus Shared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/>
              <a:t>       God’s Love in Luke 10:25-29: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he,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willing to justify himself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 unto Jesus, but who is my neighbor?”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Jesus answered by telling the story of the good Samaritan (Vs 30-37)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a beautiful example of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Love in Action!</a:t>
            </a:r>
          </a:p>
        </p:txBody>
      </p:sp>
    </p:spTree>
    <p:extLst>
      <p:ext uri="{BB962C8B-B14F-4D97-AF65-F5344CB8AC3E}">
        <p14:creationId xmlns:p14="http://schemas.microsoft.com/office/powerpoint/2010/main" val="344426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3091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There are three basic types of Love referenced in the Bible.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basically relate to the three “parts” of humanity.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(Body, Soul, Spirit)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91"/>
            <a:ext cx="12192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 Eros:  </a:t>
            </a:r>
            <a:r>
              <a:rPr lang="en-US" sz="6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(erotic) love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5:18,19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“rejoice with the wife of thy youth.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her be as…loving…and pleasant roe;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her breasts satisfy thee at all times;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thou ravished always with her love.”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91"/>
            <a:ext cx="12192000" cy="5589037"/>
          </a:xfrm>
        </p:spPr>
        <p:txBody>
          <a:bodyPr/>
          <a:lstStyle/>
          <a:p>
            <a:pPr marL="1143000" indent="-1143000">
              <a:spcBef>
                <a:spcPts val="0"/>
              </a:spcBef>
              <a:buAutoNum type="alphaLcParenR"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Song of Solomon gives God’s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perspective on this love. S.S 4:12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garden enclosed is my spouse;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spring shut up, a fountain sealed.”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the wedding night: 4:16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my beloved come into his garden,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eat his pleasant fruits.”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6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26438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Correctly identifying these two points allows us to plot a course through a world full of detours and distractions!</a:t>
            </a:r>
            <a:endParaRPr lang="en-US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7E31F80A-8A47-4C5A-B756-3169F02E22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430"/>
          <a:stretch/>
        </p:blipFill>
        <p:spPr>
          <a:xfrm>
            <a:off x="2895600" y="2636518"/>
            <a:ext cx="6324600" cy="41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0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"/>
            <a:ext cx="12192000" cy="55890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S.S. 5:1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come into my garden, my  spouse: …I have eaten my honeycomb…”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God’s response: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“eat, O friends; drink, yea, drink abundantly, O beloved.”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created erotic Love!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3091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66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Soul (Emotional) love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Titus 2:3-4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aged women likewise… that they may teach the young women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sober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sōphroniz’ō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serious,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disciplined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love their husbands…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affectionate, fond of)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DBFB3C8-D399-499E-A8AE-F0B80088F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788"/>
          <a:stretch/>
        </p:blipFill>
        <p:spPr>
          <a:xfrm>
            <a:off x="0" y="4019296"/>
            <a:ext cx="3048000" cy="28156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96DB6B-DCE9-4C4B-A40D-4286EDA29210}"/>
              </a:ext>
            </a:extLst>
          </p:cNvPr>
          <p:cNvSpPr txBox="1"/>
          <p:nvPr/>
        </p:nvSpPr>
        <p:spPr>
          <a:xfrm>
            <a:off x="3048000" y="4953000"/>
            <a:ext cx="8724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+mj-lt"/>
              </a:rPr>
              <a:t>Affection can be </a:t>
            </a:r>
            <a:r>
              <a:rPr lang="en-US" sz="5400" b="1" i="1" u="sng" dirty="0">
                <a:solidFill>
                  <a:srgbClr val="FF0066"/>
                </a:solidFill>
                <a:latin typeface="+mj-lt"/>
              </a:rPr>
              <a:t>taught</a:t>
            </a:r>
          </a:p>
          <a:p>
            <a:r>
              <a:rPr lang="en-US" sz="5400" b="1" dirty="0">
                <a:solidFill>
                  <a:srgbClr val="000000"/>
                </a:solidFill>
                <a:latin typeface="+mj-lt"/>
              </a:rPr>
              <a:t>  &amp; requires </a:t>
            </a:r>
            <a:r>
              <a:rPr lang="en-US" sz="5400" b="1" i="1" u="sng" dirty="0">
                <a:solidFill>
                  <a:srgbClr val="FF0066"/>
                </a:solidFill>
                <a:latin typeface="+mj-lt"/>
              </a:rPr>
              <a:t>discipline</a:t>
            </a:r>
            <a:r>
              <a:rPr lang="en-US" sz="5400" b="1" dirty="0">
                <a:solidFill>
                  <a:srgbClr val="00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81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9DEF18-D267-4B49-B270-43EDEABDFF54}"/>
              </a:ext>
            </a:extLst>
          </p:cNvPr>
          <p:cNvSpPr/>
          <p:nvPr/>
        </p:nvSpPr>
        <p:spPr>
          <a:xfrm>
            <a:off x="190500" y="76200"/>
            <a:ext cx="1181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While “</a:t>
            </a:r>
            <a:r>
              <a:rPr lang="en-US" sz="5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and “</a:t>
            </a:r>
            <a:r>
              <a:rPr lang="en-US" sz="5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are gifts from God 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(James 1:17),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somewhat affected by the behavior of others. </a:t>
            </a:r>
          </a:p>
          <a:p>
            <a:pPr algn="ctr"/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(Basically “conditional”)</a:t>
            </a:r>
          </a:p>
          <a:p>
            <a:pPr algn="ctr"/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6:32-33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ye love them which love you, what thank have ye?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sinners also love those that love them.”</a:t>
            </a:r>
          </a:p>
        </p:txBody>
      </p:sp>
    </p:spTree>
    <p:extLst>
      <p:ext uri="{BB962C8B-B14F-4D97-AF65-F5344CB8AC3E}">
        <p14:creationId xmlns:p14="http://schemas.microsoft.com/office/powerpoint/2010/main" val="59956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64808"/>
            <a:ext cx="11811000" cy="1196109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Agape</a:t>
            </a:r>
            <a:r>
              <a:rPr lang="en-US" sz="66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 (Charitable) love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D9C58-9ABC-41A4-B6D8-684A19F6DB83}"/>
              </a:ext>
            </a:extLst>
          </p:cNvPr>
          <p:cNvSpPr/>
          <p:nvPr/>
        </p:nvSpPr>
        <p:spPr>
          <a:xfrm>
            <a:off x="381000" y="1604012"/>
            <a:ext cx="11658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lphaLcParenR"/>
            </a:pP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Agape (spiritual) love is unconditional and </a:t>
            </a:r>
          </a:p>
          <a:p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independent of the “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4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of others.</a:t>
            </a:r>
          </a:p>
          <a:p>
            <a:pPr>
              <a:spcBef>
                <a:spcPts val="1800"/>
              </a:spcBef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It is “Conditioned” on our relationship     </a:t>
            </a:r>
          </a:p>
          <a:p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with God, who is the source of this love!</a:t>
            </a:r>
          </a:p>
          <a:p>
            <a:pPr algn="ctr">
              <a:spcBef>
                <a:spcPts val="1800"/>
              </a:spcBef>
            </a:pP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Gal. 5:22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fruit of the Spirit is Love…”</a:t>
            </a:r>
          </a:p>
          <a:p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such it is “incorruptible”!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92BC6-D586-4BC3-A248-9F5BE5D5DAC0}"/>
              </a:ext>
            </a:extLst>
          </p:cNvPr>
          <p:cNvSpPr/>
          <p:nvPr/>
        </p:nvSpPr>
        <p:spPr>
          <a:xfrm>
            <a:off x="211587" y="834571"/>
            <a:ext cx="10478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Agape: Benevolent (giving) affection. </a:t>
            </a:r>
          </a:p>
        </p:txBody>
      </p:sp>
    </p:spTree>
    <p:extLst>
      <p:ext uri="{BB962C8B-B14F-4D97-AF65-F5344CB8AC3E}">
        <p14:creationId xmlns:p14="http://schemas.microsoft.com/office/powerpoint/2010/main" val="3488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9DEF18-D267-4B49-B270-43EDEABDFF54}"/>
              </a:ext>
            </a:extLst>
          </p:cNvPr>
          <p:cNvSpPr/>
          <p:nvPr/>
        </p:nvSpPr>
        <p:spPr>
          <a:xfrm>
            <a:off x="76200" y="23091"/>
            <a:ext cx="1196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God is the source of Agape Love!</a:t>
            </a:r>
          </a:p>
          <a:p>
            <a:pPr algn="ctr"/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4:7-8 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love one another: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love is of God; and every one that loveth is born of God, and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God. </a:t>
            </a:r>
          </a:p>
          <a:p>
            <a:pPr algn="ctr"/>
            <a:r>
              <a:rPr lang="en-US" sz="5400" b="1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He that loveth not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God;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is love.”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Agape: Benevolent (giving) affection. </a:t>
            </a:r>
          </a:p>
        </p:txBody>
      </p:sp>
    </p:spTree>
    <p:extLst>
      <p:ext uri="{BB962C8B-B14F-4D97-AF65-F5344CB8AC3E}">
        <p14:creationId xmlns:p14="http://schemas.microsoft.com/office/powerpoint/2010/main" val="6491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76200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“What” we do (Our Method) is less important than “why” we do!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(Our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13:1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“Though I speak with the tongues of men and of angels, and have not charity,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(agape)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become as sounding brass,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a tinkling cymbal.”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-152400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13:2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though I have the gift of prophecy, and understand all mysteries, and all knowledge; and though I have all faith, so that I could remove mountains, and have not charity,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5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nothing</a:t>
            </a: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66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28600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13:3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I bestow all my goods to feed the poor,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though I give my body to be burned,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have not charity,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8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profiteth</a:t>
            </a:r>
            <a:r>
              <a:rPr lang="en-US" sz="8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 nothing.”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3091"/>
            <a:ext cx="118110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13:1-3 </a:t>
            </a: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reminds us that eloquence,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intelligence, giftedness, faith, and even personal sacrifice, is empty unless it is motivated by a genuine Love!</a:t>
            </a:r>
            <a:endParaRPr lang="en-US" sz="6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wonder Ro. 13:10 tells us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“love is the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fulfilling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the law.”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Plērōma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completing.  From </a:t>
            </a:r>
            <a:r>
              <a:rPr lang="en-US" sz="4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Pleroo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be furnish, fill, influence (Eph. 5:18)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28600"/>
            <a:ext cx="120015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(</a:t>
            </a:r>
            <a:r>
              <a:rPr lang="en-US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eros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Emotional love (</a:t>
            </a:r>
            <a:r>
              <a:rPr lang="en-US" sz="6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Philos</a:t>
            </a: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will fail (fade) but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Charity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faileth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13:8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Ekpiptō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fades 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inefficient.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5"/>
            <a:ext cx="121158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Plotting a Prudent course requires: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 reliable “</a:t>
            </a:r>
            <a:r>
              <a:rPr lang="en-US" sz="72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There are many “maps” claiming to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help us navigate this life’s journey.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Many are “unreliable” for even time.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2:8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“Beware lest any man spoil you through philosophy and vain deceit, after the tradition of men, after the rudiments of the world”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990142DF-81B1-4738-ACFA-7C2C5B71C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45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7BF7BC-C1FD-4AC2-BA76-E24237C1F7AE}"/>
              </a:ext>
            </a:extLst>
          </p:cNvPr>
          <p:cNvSpPr/>
          <p:nvPr/>
        </p:nvSpPr>
        <p:spPr>
          <a:xfrm>
            <a:off x="914400" y="4114800"/>
            <a:ext cx="1082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Are you willing to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Learn to Love?  </a:t>
            </a:r>
          </a:p>
        </p:txBody>
      </p:sp>
    </p:spTree>
    <p:extLst>
      <p:ext uri="{BB962C8B-B14F-4D97-AF65-F5344CB8AC3E}">
        <p14:creationId xmlns:p14="http://schemas.microsoft.com/office/powerpoint/2010/main" val="45919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grass, man&#10;&#10;Description generated with very high confidence">
            <a:extLst>
              <a:ext uri="{FF2B5EF4-FFF2-40B4-BE49-F238E27FC236}">
                <a16:creationId xmlns:a16="http://schemas.microsoft.com/office/drawing/2014/main" id="{AD300E55-E2CA-4E18-9CDA-2D3F0E63F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1" r="15507" b="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  <p:pic>
        <p:nvPicPr>
          <p:cNvPr id="3" name="Picture 2" descr="A picture containing grass, little, outdoor, child&#10;&#10;Description generated with very high confidence">
            <a:extLst>
              <a:ext uri="{FF2B5EF4-FFF2-40B4-BE49-F238E27FC236}">
                <a16:creationId xmlns:a16="http://schemas.microsoft.com/office/drawing/2014/main" id="{B252D459-B8BF-424E-8036-7B6B784CA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54" r="13805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7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5"/>
            <a:ext cx="12115800" cy="55890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Many man made maps are unreliable.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The Pharisees were proud of their ability to give directions, but Jesus said: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be blind leaders of the blind.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if the blind lead the blind,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both shall fall into the ditch.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15:14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4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5"/>
            <a:ext cx="12115800" cy="55890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Even the “good” “man-made” maps are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limited to this mortal life and fail to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address what lies beyond time.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1 Timothy 4:8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“bodily exercise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profiteth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little: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godliness is profitable unto all things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having promise of the life that now is,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that which is to come.” 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55"/>
            <a:ext cx="12115800" cy="558903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A reliable “map”.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Only one “Map” prepares us 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both time and eternity!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16:11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the path of life: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thy presence is fulness of joy; at thy right hand there are pleasures for evermore.”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73:24; 119:105; Pr. 3:5,6; Jn. 10:10)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3" y="457200"/>
            <a:ext cx="12115800" cy="558903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To neglect this map is dangerous to both time and eternity!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22:29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do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err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plana’o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{get deceived, </a:t>
            </a:r>
            <a:r>
              <a:rPr lang="en-US" sz="6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go astray}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knowing the scriptures,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the power of God.”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152400"/>
            <a:ext cx="12115800" cy="5867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Plotting a Prudent (Wise) course requires: </a:t>
            </a:r>
          </a:p>
          <a:p>
            <a:pPr marL="1143000" indent="-1143000">
              <a:spcBef>
                <a:spcPts val="0"/>
              </a:spcBef>
              <a:buAutoNum type="arabicPeriod"/>
            </a:pPr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Reliable (accurate) Map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A Fixed point of </a:t>
            </a:r>
            <a:r>
              <a:rPr lang="en-US" sz="6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(or scale)</a:t>
            </a:r>
            <a:endParaRPr lang="en-US" sz="5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This allows us to “read” the map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measure progress.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Sailors navigate by the sun during the day and the North Star (Polaris) by night.</a:t>
            </a:r>
          </a:p>
        </p:txBody>
      </p:sp>
    </p:spTree>
    <p:extLst>
      <p:ext uri="{BB962C8B-B14F-4D97-AF65-F5344CB8AC3E}">
        <p14:creationId xmlns:p14="http://schemas.microsoft.com/office/powerpoint/2010/main" val="38466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5FC2-04DB-46CE-A875-A3F9F7558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-152400"/>
            <a:ext cx="12115800" cy="5867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Sailors navigate by the sun during the day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the North Star (Polaris) by night.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a) These reference points enable them to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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ccurately “interpret” their map.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Measure progress or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drift!</a:t>
            </a:r>
            <a:endParaRPr lang="en-US" sz="5400" b="1" i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424205ED-D263-4BD0-94A6-B6337069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05230"/>
            <a:ext cx="8572500" cy="67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4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 Theme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Development:736X Dare to Love PPT:Template1.pot</Template>
  <TotalTime>2115</TotalTime>
  <Words>1518</Words>
  <Application>Microsoft Office PowerPoint</Application>
  <PresentationFormat>Widescreen</PresentationFormat>
  <Paragraphs>199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Georgia</vt:lpstr>
      <vt:lpstr>Times New Roman</vt:lpstr>
      <vt:lpstr>Wingdings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Rose Publishing,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Publishing</dc:title>
  <dc:creator>Jessica Curiel</dc:creator>
  <cp:lastModifiedBy>Keith Peters</cp:lastModifiedBy>
  <cp:revision>120</cp:revision>
  <cp:lastPrinted>2009-06-23T21:36:12Z</cp:lastPrinted>
  <dcterms:created xsi:type="dcterms:W3CDTF">2011-09-16T20:59:05Z</dcterms:created>
  <dcterms:modified xsi:type="dcterms:W3CDTF">2018-02-08T21:25:49Z</dcterms:modified>
</cp:coreProperties>
</file>