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6"/>
  </p:notesMasterIdLst>
  <p:sldIdLst>
    <p:sldId id="256" r:id="rId4"/>
    <p:sldId id="259" r:id="rId5"/>
    <p:sldId id="297" r:id="rId6"/>
    <p:sldId id="295" r:id="rId7"/>
    <p:sldId id="296" r:id="rId8"/>
    <p:sldId id="264" r:id="rId9"/>
    <p:sldId id="268" r:id="rId10"/>
    <p:sldId id="269" r:id="rId11"/>
    <p:sldId id="274" r:id="rId12"/>
    <p:sldId id="276" r:id="rId13"/>
    <p:sldId id="272" r:id="rId14"/>
    <p:sldId id="270" r:id="rId15"/>
    <p:sldId id="283" r:id="rId16"/>
    <p:sldId id="284" r:id="rId17"/>
    <p:sldId id="294" r:id="rId18"/>
    <p:sldId id="285" r:id="rId19"/>
    <p:sldId id="282" r:id="rId20"/>
    <p:sldId id="275" r:id="rId21"/>
    <p:sldId id="287" r:id="rId22"/>
    <p:sldId id="288" r:id="rId23"/>
    <p:sldId id="289" r:id="rId24"/>
    <p:sldId id="290" r:id="rId25"/>
    <p:sldId id="292" r:id="rId26"/>
    <p:sldId id="291" r:id="rId27"/>
    <p:sldId id="293" r:id="rId28"/>
    <p:sldId id="277" r:id="rId29"/>
    <p:sldId id="258" r:id="rId30"/>
    <p:sldId id="273" r:id="rId31"/>
    <p:sldId id="280" r:id="rId32"/>
    <p:sldId id="279" r:id="rId33"/>
    <p:sldId id="281" r:id="rId34"/>
    <p:sldId id="257" r:id="rId3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94660"/>
  </p:normalViewPr>
  <p:slideViewPr>
    <p:cSldViewPr>
      <p:cViewPr varScale="1">
        <p:scale>
          <a:sx n="143" d="100"/>
          <a:sy n="143" d="100"/>
        </p:scale>
        <p:origin x="948" y="-4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4B326-293F-457B-8EF8-162C328ACE3B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0B91-4189-43F6-B87B-B033D265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3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3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6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8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4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0B91-4189-43F6-B87B-B033D26538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3CABD-4456-4FF9-98E6-C9F48AC8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3945-0320-4187-B105-2C9F8483D651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5B59-6A99-45AF-9117-D31A84DF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07FC4-9E57-43A6-AD74-B0A37A56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9AA39-951E-4B87-9C9D-549F88107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16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9935-5B4C-4BC4-B660-09A56FEA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B4D6-7E5E-44E0-A972-E256C10E41C2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CF77-9C59-4450-9B26-8BFD223D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3FA5-F3BA-49B4-9950-70214ECE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FD4CF-B2DB-4B80-A065-C48857555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84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4BFE-120A-42C1-BC37-52C91DC6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FACB-010A-43EB-A595-E00B933EB5E7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1E905-BBB9-4640-AE7C-1ADDCCFC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B343-B6E6-453A-B5D9-529CF043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45E8-3C96-4B2C-B2B6-9774329C5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87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FBFC-02B7-4BE2-93DA-FDFD142A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AAD4-7B3D-4C35-896D-97EC1FD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F325-173A-4AB7-AF23-90476F270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FFE1023-73E8-49BE-B920-2C52687549AC}" type="slidenum">
              <a:rPr lang="en-US" altLang="en-US" smtClean="0">
                <a:solidFill>
                  <a:srgbClr val="DDD7B9"/>
                </a:solidFill>
                <a:sym typeface="Arial" panose="020B0604020202020204" pitchFamily="34" charset="0"/>
              </a:rPr>
              <a:pPr defTabSz="685800"/>
              <a:t>‹#›</a:t>
            </a:fld>
            <a:endParaRPr lang="en-US" altLang="en-US">
              <a:solidFill>
                <a:srgbClr val="DDD7B9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760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7586-0B9D-4BDE-BB92-E204FE1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B2A2-44FA-45B3-8149-725CDF37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9E37-D288-4919-B721-81156F35A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D3E4765-09CC-4CC0-B416-8395AD9D4DF5}" type="slidenum">
              <a:rPr lang="en-US" altLang="en-US" smtClean="0">
                <a:solidFill>
                  <a:srgbClr val="DDD7B9"/>
                </a:solidFill>
                <a:sym typeface="Arial" panose="020B0604020202020204" pitchFamily="34" charset="0"/>
              </a:rPr>
              <a:pPr defTabSz="685800"/>
              <a:t>‹#›</a:t>
            </a:fld>
            <a:endParaRPr lang="en-US" altLang="en-US">
              <a:solidFill>
                <a:srgbClr val="DDD7B9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72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16FE3-B0A4-4CED-A774-E237C3CA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7459-27AE-47C6-AB1D-A778519889F5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CAC54-3BFD-4877-B459-6E7107C9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B548-505A-4717-94DC-7AC3C3E3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7981E-42E1-4F2F-9107-A7B67ECA0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25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DC1E9-B61B-4B90-B54A-809D32F1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E839-0422-450D-8AF5-0AFA63AE3FE4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D3B8-3506-4E4D-8810-DBF6EC23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9026B-064C-4DA6-9F17-635C89D0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D7ED0-74F2-436B-8ED3-C8CF9839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61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6AF9FB-DB2C-479A-9929-D873CAD3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1BCD-0385-4774-8343-2E33D4210AE2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0844CF-E89C-4264-B6AA-5E23C81A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4E3AF8-8CA2-462A-B142-28008632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6053-8D85-495A-8178-C9FAF6FEB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07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D959C2-4EDB-4DFB-A3EB-36BEC569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AD87-DE92-46C2-9146-B4B0088983CC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F00D67-E8BC-4D09-B6AB-2F4EDC28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14908D-DFCD-437B-8B0E-4123B33B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3723B-9A82-4464-A0BA-BD6EC2B95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29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D13AF8-F8AE-4EEF-ABAD-6517F74D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7187-23E9-4EEF-8DC3-001E0E9A5AE4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224C5A-1C50-4FC1-B044-7C7459D9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6E67E5-23D7-4BDF-8638-D1BFC694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4306F-A3C7-47E5-892B-DDC16AA6E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60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CEF124-74C5-416C-81AE-239E747C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3FEE-CB06-4DBB-8773-A4A337077C3E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053AC9-DB78-4EFD-B33A-0DD26299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844555-05F0-4999-8D4A-CD56890C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49C-638E-4504-B9BA-F8D92C1FC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4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64B980-0784-4ED7-B7C1-677342A8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7A8C-6651-4E0E-83BD-416764B4F8A6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2D9C4-8030-4648-811D-B31303F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81EDAF-B10E-4165-9AAB-0994F53E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E64C7-0EE8-4E1D-A411-255A13174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35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3A9EEF-C733-418E-ABA4-4F21D989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4FA6-F874-459C-9188-6B4851DC6C0E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8345D3-4AC7-4303-A5A1-6E0A576D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4E24-8E07-4C51-8C85-CDCC8524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2915C-82FE-41C2-AF75-AFC976FEB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9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74ECD43-D313-4175-8DD9-76C1563C09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AFEDF3-C048-4C50-80FE-52B9127B0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88B72-9D6B-4315-B2A6-C964C99A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B23A4B-C633-4885-B5F4-4B88D3704FEC}" type="datetimeFigureOut">
              <a:rPr lang="en-US"/>
              <a:pPr>
                <a:defRPr/>
              </a:pPr>
              <a:t>5/13/2018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F3E46-03EB-413E-B418-8DBF1FCEC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003ED-BB8D-412C-B8E2-EEE21CF46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09A1106-1E75-4955-BFB8-78ABFA40F6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7A36FE0-057B-48AE-9BA1-C6FEA11E8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4300"/>
            <a:ext cx="853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5E8ADA0B-A02B-4795-9630-EB50E268C5F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9" y="4683919"/>
            <a:ext cx="3127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B0A94BEC-4D02-4B51-B26A-EE39DF0BEB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6210D6-2B8E-42A7-A6DD-429A7C27D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5257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412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ransition/>
  <p:hf hdr="0" ftr="0" dt="0"/>
  <p:txStyles>
    <p:titleStyle>
      <a:lvl1pPr marL="48816" indent="-29766" algn="ctr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488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2pPr>
      <a:lvl3pPr marL="488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3pPr>
      <a:lvl4pPr marL="488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4pPr>
      <a:lvl5pPr marL="488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5pPr>
      <a:lvl6pPr marL="3917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6pPr>
      <a:lvl7pPr marL="7346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7pPr>
      <a:lvl8pPr marL="10775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8pPr>
      <a:lvl9pPr marL="1420416" indent="-29766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9766" indent="30956" algn="ctr" rtl="0" fontAlgn="base">
        <a:spcBef>
          <a:spcPts val="6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72666" indent="373856" algn="ctr" rtl="0" fontAlgn="base">
        <a:spcBef>
          <a:spcPts val="525"/>
        </a:spcBef>
        <a:spcAft>
          <a:spcPct val="0"/>
        </a:spcAft>
        <a:defRPr sz="21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65572" indent="715566" algn="ctr" rtl="0" fontAlgn="base">
        <a:spcBef>
          <a:spcPts val="450"/>
        </a:spcBef>
        <a:spcAft>
          <a:spcPct val="0"/>
        </a:spcAft>
        <a:defRPr sz="18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00188" indent="1059656" algn="ctr" rtl="0" fontAlgn="base">
        <a:spcBef>
          <a:spcPts val="375"/>
        </a:spcBef>
        <a:spcAft>
          <a:spcPct val="0"/>
        </a:spcAft>
        <a:defRPr sz="15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78894" indent="1402556" algn="ctr" rtl="0" fontAlgn="base">
        <a:spcBef>
          <a:spcPts val="375"/>
        </a:spcBef>
        <a:spcAft>
          <a:spcPct val="0"/>
        </a:spcAft>
        <a:defRPr sz="15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8368FE82-F104-4A02-BCE6-CCEF5E82E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314700"/>
            <a:ext cx="8534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3C21BE87-7817-4FFD-9B57-E72DF10A3F5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9" y="4683919"/>
            <a:ext cx="3127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0E3622AE-E4A5-4A63-94FB-261F23174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840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hf hdr="0" ftr="0" dt="0"/>
  <p:txStyles>
    <p:titleStyle>
      <a:lvl1pPr marL="48816" indent="-29766" algn="ctr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488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2pPr>
      <a:lvl3pPr marL="488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3pPr>
      <a:lvl4pPr marL="488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4pPr>
      <a:lvl5pPr marL="488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5pPr>
      <a:lvl6pPr marL="3917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6pPr>
      <a:lvl7pPr marL="7346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7pPr>
      <a:lvl8pPr marL="10775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8pPr>
      <a:lvl9pPr marL="1420416" indent="-29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286941" indent="-257175" algn="l" rtl="0" eaLnBrk="1" fontAlgn="base" hangingPunct="1">
        <a:spcBef>
          <a:spcPts val="600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52450" indent="-214313" algn="l" rtl="0" eaLnBrk="1" fontAlgn="base" hangingPunct="1">
        <a:spcBef>
          <a:spcPts val="525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–"/>
        <a:defRPr sz="21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52488" indent="-171450" algn="l" rtl="0" eaLnBrk="1" fontAlgn="base" hangingPunct="1">
        <a:spcBef>
          <a:spcPts val="450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95388" indent="-171450" algn="l" rtl="0" eaLnBrk="1" fontAlgn="base" hangingPunct="1">
        <a:spcBef>
          <a:spcPts val="375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38288" indent="-171450" algn="l" rtl="0" eaLnBrk="1" fontAlgn="base" hangingPunct="1">
        <a:spcBef>
          <a:spcPts val="375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»"/>
        <a:defRPr sz="1500" b="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1AB5E-181D-4A1E-8F84-0E8EC545A94B}"/>
              </a:ext>
            </a:extLst>
          </p:cNvPr>
          <p:cNvSpPr txBox="1"/>
          <p:nvPr/>
        </p:nvSpPr>
        <p:spPr>
          <a:xfrm>
            <a:off x="-76200" y="5715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“They that wait on the Lord shall… mount up with wings…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The Challenge of Change</a:t>
            </a:r>
          </a:p>
          <a:p>
            <a:pPr marL="514350" indent="-514350">
              <a:buAutoNum type="arabicParenR"/>
            </a:pP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 (and God)  “stirs up the nest” by:</a:t>
            </a:r>
          </a:p>
          <a:p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Motivating responsible independence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fluttereth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her young”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raw-</a:t>
            </a:r>
            <a:r>
              <a:rPr lang="en-US" sz="3600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khaf</a:t>
            </a: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move or shake. </a:t>
            </a:r>
          </a:p>
        </p:txBody>
      </p:sp>
      <p:pic>
        <p:nvPicPr>
          <p:cNvPr id="9" name="Picture 8" descr="A flock of seagulls standing on grass&#10;&#10;Description generated with high confidence">
            <a:extLst>
              <a:ext uri="{FF2B5EF4-FFF2-40B4-BE49-F238E27FC236}">
                <a16:creationId xmlns:a16="http://schemas.microsoft.com/office/drawing/2014/main" id="{0B1F68C3-FF30-4702-B1B9-F18A19755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26562" r="23377" b="6963"/>
          <a:stretch/>
        </p:blipFill>
        <p:spPr>
          <a:xfrm>
            <a:off x="6029179" y="2800350"/>
            <a:ext cx="3060109" cy="2343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A47EF-316F-482A-97BA-E4A7102A9B1F}"/>
              </a:ext>
            </a:extLst>
          </p:cNvPr>
          <p:cNvSpPr txBox="1"/>
          <p:nvPr/>
        </p:nvSpPr>
        <p:spPr>
          <a:xfrm>
            <a:off x="336958" y="3028950"/>
            <a:ext cx="5626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easy to grow apathetic in the comfort of the nest!</a:t>
            </a:r>
          </a:p>
        </p:txBody>
      </p:sp>
    </p:spTree>
    <p:extLst>
      <p:ext uri="{BB962C8B-B14F-4D97-AF65-F5344CB8AC3E}">
        <p14:creationId xmlns:p14="http://schemas.microsoft.com/office/powerpoint/2010/main" val="271165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12117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The Challenge of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90163-D8A0-4C7F-A17C-25C2EAC5ECDF}"/>
              </a:ext>
            </a:extLst>
          </p:cNvPr>
          <p:cNvSpPr txBox="1"/>
          <p:nvPr/>
        </p:nvSpPr>
        <p:spPr>
          <a:xfrm>
            <a:off x="330384" y="438150"/>
            <a:ext cx="866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a child from complete dependence to independent “flight” is a painful journey!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CC408-91C7-410E-9A39-BC6E87D35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8345"/>
            <a:ext cx="4579787" cy="34451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4F3CAD-662B-4C30-8B60-E22220E5F7D5}"/>
              </a:ext>
            </a:extLst>
          </p:cNvPr>
          <p:cNvSpPr/>
          <p:nvPr/>
        </p:nvSpPr>
        <p:spPr>
          <a:xfrm>
            <a:off x="469395" y="1809750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Mom and child)</a:t>
            </a:r>
          </a:p>
        </p:txBody>
      </p:sp>
      <p:pic>
        <p:nvPicPr>
          <p:cNvPr id="12" name="Picture 11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5A9A5318-5A4A-4AEE-8171-3F36CC1E5C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9"/>
          <a:stretch/>
        </p:blipFill>
        <p:spPr>
          <a:xfrm>
            <a:off x="-15018" y="2422436"/>
            <a:ext cx="3596418" cy="27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72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God to stir up our nests?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 us from our comfort zones.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Reminds us of our own inadequacy.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D1964-5563-4E45-8316-008196D919A5}"/>
              </a:ext>
            </a:extLst>
          </p:cNvPr>
          <p:cNvSpPr/>
          <p:nvPr/>
        </p:nvSpPr>
        <p:spPr>
          <a:xfrm>
            <a:off x="228600" y="1833086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Provision Of The Parent</a:t>
            </a:r>
            <a:r>
              <a:rPr lang="en-US" alt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32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In the nest, everything is provided for.    </a:t>
            </a:r>
            <a:r>
              <a:rPr lang="en-US" altLang="en-US" sz="36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2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easy to live off of the labor of others.</a:t>
            </a:r>
            <a:endParaRPr lang="en-US" altLang="en-US" sz="3200" b="1" i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momma won’t be around forever!</a:t>
            </a:r>
          </a:p>
        </p:txBody>
      </p:sp>
    </p:spTree>
    <p:extLst>
      <p:ext uri="{BB962C8B-B14F-4D97-AF65-F5344CB8AC3E}">
        <p14:creationId xmlns:p14="http://schemas.microsoft.com/office/powerpoint/2010/main" val="2307294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Remind us of our own inadequacy.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D1964-5563-4E45-8316-008196D919A5}"/>
              </a:ext>
            </a:extLst>
          </p:cNvPr>
          <p:cNvSpPr/>
          <p:nvPr/>
        </p:nvSpPr>
        <p:spPr>
          <a:xfrm>
            <a:off x="152400" y="514350"/>
            <a:ext cx="876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The Provision Of The Parent.  </a:t>
            </a:r>
            <a:endParaRPr lang="en-US" altLang="en-US" sz="32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Presumption Of The Proud</a:t>
            </a:r>
            <a:endParaRPr lang="en-US" altLang="en-US" sz="3600" b="1" i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BF645F-D4FB-4319-9115-B16CA9530D6B}"/>
              </a:ext>
            </a:extLst>
          </p:cNvPr>
          <p:cNvSpPr/>
          <p:nvPr/>
        </p:nvSpPr>
        <p:spPr>
          <a:xfrm>
            <a:off x="152400" y="1653123"/>
            <a:ext cx="89916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Young eagles gain a pound every 5 days.    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They’re almost full size by 6 weeks.  </a:t>
            </a:r>
          </a:p>
          <a:p>
            <a:pPr>
              <a:spcBef>
                <a:spcPts val="1800"/>
              </a:spcBef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Their wings are developed by 8     </a:t>
            </a:r>
          </a:p>
          <a:p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weeks and they feel “grown up.”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Bodies have outgrown their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6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Remind us of our own inadequacy.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D1964-5563-4E45-8316-008196D919A5}"/>
              </a:ext>
            </a:extLst>
          </p:cNvPr>
          <p:cNvSpPr/>
          <p:nvPr/>
        </p:nvSpPr>
        <p:spPr>
          <a:xfrm>
            <a:off x="152400" y="51435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Presumption Of The Proud</a:t>
            </a:r>
            <a:endParaRPr lang="en-US" altLang="en-US" sz="3600" b="1" i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BF645F-D4FB-4319-9115-B16CA9530D6B}"/>
              </a:ext>
            </a:extLst>
          </p:cNvPr>
          <p:cNvSpPr/>
          <p:nvPr/>
        </p:nvSpPr>
        <p:spPr>
          <a:xfrm>
            <a:off x="228600" y="1047750"/>
            <a:ext cx="8915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Parents drop live food in the nest for them.</a:t>
            </a:r>
          </a:p>
          <a:p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Soon they feel they don’t “need” mom.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(but they’re still in the nest!)   </a:t>
            </a:r>
          </a:p>
          <a:p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They begin to “fight” mom over the food!</a:t>
            </a:r>
          </a:p>
          <a:p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Dt. 32:15 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Jeshurun waxed fat,</a:t>
            </a:r>
          </a:p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and kicked”</a:t>
            </a:r>
          </a:p>
          <a:p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2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Remind us of our own inadequacy.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D1964-5563-4E45-8316-008196D919A5}"/>
              </a:ext>
            </a:extLst>
          </p:cNvPr>
          <p:cNvSpPr/>
          <p:nvPr/>
        </p:nvSpPr>
        <p:spPr>
          <a:xfrm>
            <a:off x="152400" y="51435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The parents progressively and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intentionally bring less and less food!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BF645F-D4FB-4319-9115-B16CA9530D6B}"/>
              </a:ext>
            </a:extLst>
          </p:cNvPr>
          <p:cNvSpPr/>
          <p:nvPr/>
        </p:nvSpPr>
        <p:spPr>
          <a:xfrm>
            <a:off x="228600" y="1047750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young eagle on the ground">
            <a:extLst>
              <a:ext uri="{FF2B5EF4-FFF2-40B4-BE49-F238E27FC236}">
                <a16:creationId xmlns:a16="http://schemas.microsoft.com/office/drawing/2014/main" id="{85569790-FD3B-4C42-A247-165B28989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19981" r="5001" b="1970"/>
          <a:stretch/>
        </p:blipFill>
        <p:spPr bwMode="auto">
          <a:xfrm>
            <a:off x="3696147" y="1657349"/>
            <a:ext cx="5531840" cy="34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536CCF-3EBA-4AD2-AEEE-1C6A78083901}"/>
              </a:ext>
            </a:extLst>
          </p:cNvPr>
          <p:cNvSpPr/>
          <p:nvPr/>
        </p:nvSpPr>
        <p:spPr>
          <a:xfrm>
            <a:off x="350039" y="2063413"/>
            <a:ext cx="3231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young begin to resent their parents!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676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Remind us of our own inadequacy.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BF645F-D4FB-4319-9115-B16CA9530D6B}"/>
              </a:ext>
            </a:extLst>
          </p:cNvPr>
          <p:cNvSpPr/>
          <p:nvPr/>
        </p:nvSpPr>
        <p:spPr>
          <a:xfrm>
            <a:off x="228600" y="1141631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  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ABB5D-66F3-4967-9321-EA3F813457E8}"/>
              </a:ext>
            </a:extLst>
          </p:cNvPr>
          <p:cNvSpPr txBox="1"/>
          <p:nvPr/>
        </p:nvSpPr>
        <p:spPr>
          <a:xfrm>
            <a:off x="76200" y="514350"/>
            <a:ext cx="891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usually the immature who think they can handle the world alone!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“Without me ye can do nothing!”  </a:t>
            </a:r>
            <a:r>
              <a:rPr lang="en-US" sz="3200" dirty="0"/>
              <a:t>Jn 15:5 </a:t>
            </a:r>
          </a:p>
          <a:p>
            <a:endParaRPr lang="en-US" sz="3200" dirty="0"/>
          </a:p>
          <a:p>
            <a:pPr algn="ctr"/>
            <a:r>
              <a:rPr lang="en-US" sz="3200" b="1" dirty="0"/>
              <a:t>It’s often through failure that we’re humbled,</a:t>
            </a:r>
          </a:p>
          <a:p>
            <a:pPr algn="ctr"/>
            <a:r>
              <a:rPr lang="en-US" sz="3200" b="1" dirty="0"/>
              <a:t> and through humility that we find success!</a:t>
            </a:r>
          </a:p>
          <a:p>
            <a:pPr algn="ctr"/>
            <a:r>
              <a:rPr lang="en-US" sz="3200" b="1" dirty="0"/>
              <a:t>1 Pt. 5:6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resists the proud but gives grace to the humble.”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5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“turbulent teens years”</a:t>
            </a:r>
          </a:p>
          <a:p>
            <a:pPr algn="ctr"/>
            <a:r>
              <a:rPr lang="en-US" sz="48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 a terrible toll!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 (and God) knows that there’s danger in staying in the nest too long!</a:t>
            </a:r>
          </a:p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they’re willing to pay the “toll”!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13276-D0FC-4209-AEA7-0A595921058B}"/>
              </a:ext>
            </a:extLst>
          </p:cNvPr>
          <p:cNvSpPr/>
          <p:nvPr/>
        </p:nvSpPr>
        <p:spPr>
          <a:xfrm>
            <a:off x="2755436" y="3190603"/>
            <a:ext cx="3785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Ducks have to leave the Nest after only 1 day! </a:t>
            </a:r>
          </a:p>
        </p:txBody>
      </p:sp>
      <p:pic>
        <p:nvPicPr>
          <p:cNvPr id="1026" name="Picture 2" descr="Image result for wood duck">
            <a:extLst>
              <a:ext uri="{FF2B5EF4-FFF2-40B4-BE49-F238E27FC236}">
                <a16:creationId xmlns:a16="http://schemas.microsoft.com/office/drawing/2014/main" id="{F3828E48-E63C-4007-B311-A95E24933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8346" b="13881"/>
          <a:stretch/>
        </p:blipFill>
        <p:spPr bwMode="auto">
          <a:xfrm>
            <a:off x="6551531" y="3264995"/>
            <a:ext cx="2514600" cy="1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od duck">
            <a:extLst>
              <a:ext uri="{FF2B5EF4-FFF2-40B4-BE49-F238E27FC236}">
                <a16:creationId xmlns:a16="http://schemas.microsoft.com/office/drawing/2014/main" id="{071606D7-3E9B-4DE5-836C-4186D87F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4" y="3257550"/>
            <a:ext cx="28289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8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13276-D0FC-4209-AEA7-0A595921058B}"/>
              </a:ext>
            </a:extLst>
          </p:cNvPr>
          <p:cNvSpPr/>
          <p:nvPr/>
        </p:nvSpPr>
        <p:spPr>
          <a:xfrm>
            <a:off x="228600" y="361950"/>
            <a:ext cx="89154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FF00"/>
                </a:solidFill>
              </a:rPr>
              <a:t>"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ye, and depart;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this is not your rest: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it is polluted,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shall destroy you,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with a sore destruction." 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/>
              <a:t>(Micah 2:10)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3200" b="1" dirty="0"/>
              <a:t>Destruction: </a:t>
            </a:r>
            <a:r>
              <a:rPr lang="en-US" altLang="en-US" sz="3200" b="1" dirty="0" err="1"/>
              <a:t>ḥēbel</a:t>
            </a:r>
            <a:r>
              <a:rPr lang="en-US" altLang="en-US" sz="3200" b="1" dirty="0"/>
              <a:t>: Cord or noose, </a:t>
            </a:r>
            <a:r>
              <a:rPr lang="en-US" altLang="en-US" sz="3200" b="1" i="1" u="sng" dirty="0">
                <a:solidFill>
                  <a:srgbClr val="FFFF00"/>
                </a:solidFill>
              </a:rPr>
              <a:t>ruin!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0120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God to stir up our nests?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us from our comfort zones.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 us of our own inadequacy.</a:t>
            </a:r>
          </a:p>
          <a:p>
            <a:pPr marL="742950" indent="-742950">
              <a:buAutoNum type="arabicPeriod"/>
            </a:pPr>
            <a:r>
              <a:rPr lang="en-US" sz="6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Teach us to Fly!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“Mount up with wings as eagles”  </a:t>
            </a:r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 40:31</a:t>
            </a:r>
          </a:p>
          <a:p>
            <a:r>
              <a:rPr lang="en-US" sz="6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4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3EE3E6-DDBF-445A-880F-772DBE75C335}"/>
              </a:ext>
            </a:extLst>
          </p:cNvPr>
          <p:cNvSpPr/>
          <p:nvPr/>
        </p:nvSpPr>
        <p:spPr>
          <a:xfrm>
            <a:off x="0" y="-35903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31:10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”Who can find a virtuous woman?”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35C97E-3CC3-4901-817A-233D5E0F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90550"/>
            <a:ext cx="8839200" cy="3352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he-IL" dirty="0"/>
              <a:t>‏</a:t>
            </a:r>
            <a:r>
              <a:rPr lang="he-IL" sz="3600" dirty="0"/>
              <a:t>חַיִל</a:t>
            </a:r>
            <a:r>
              <a:rPr lang="he-IL" sz="4800" dirty="0"/>
              <a:t>‎</a:t>
            </a:r>
            <a:r>
              <a:rPr lang="en-US" sz="4800" dirty="0"/>
              <a:t>  </a:t>
            </a:r>
            <a:r>
              <a:rPr lang="en-US" sz="3600" dirty="0"/>
              <a:t>(</a:t>
            </a:r>
            <a:r>
              <a:rPr lang="en-US" sz="3600" dirty="0" err="1"/>
              <a:t>ḥayil</a:t>
            </a:r>
            <a:r>
              <a:rPr lang="en-US" sz="3600" dirty="0"/>
              <a:t>) Literally “a force” </a:t>
            </a:r>
            <a:endParaRPr lang="en-US" dirty="0"/>
          </a:p>
          <a:p>
            <a:r>
              <a:rPr lang="en-US" sz="3200" dirty="0"/>
              <a:t>army 56 x; valor 37x; strength, power, or might 32x; host 29x; forces 14x; Riches or Wealth 21x.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“Virtuous” woman is a women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Strength! </a:t>
            </a:r>
          </a:p>
          <a:p>
            <a:r>
              <a:rPr lang="en-US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“Strength and honor are her clothing”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31:25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88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Teach us to Fly.</a:t>
            </a:r>
          </a:p>
          <a:p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Preparation for flight.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Mom Stops dropping food in the nest!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Holds it just out of their reach, forcing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them to “jump up” to get it.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They lose a lot of “baby fat” doing this.</a:t>
            </a:r>
          </a:p>
          <a:p>
            <a:pPr algn="ctr"/>
            <a:r>
              <a:rPr lang="en-US" sz="40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(What he thinks is cruelty is actually preparing him for flight!)</a:t>
            </a:r>
            <a:endParaRPr lang="en-US" sz="6600" b="1" i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77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43704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Teach us to Fly.</a:t>
            </a:r>
          </a:p>
          <a:p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Separation from the nest.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His hunger drives him to the edge.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His wings catch the wind and he glides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to a landing to find his own food.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He usually fails to find food and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doesn’t know how to fly from the ground!     </a:t>
            </a:r>
          </a:p>
        </p:txBody>
      </p:sp>
    </p:spTree>
    <p:extLst>
      <p:ext uri="{BB962C8B-B14F-4D97-AF65-F5344CB8AC3E}">
        <p14:creationId xmlns:p14="http://schemas.microsoft.com/office/powerpoint/2010/main" val="1413809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Teach us to Fly.</a:t>
            </a:r>
          </a:p>
          <a:p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Now He’s Finally Teachable!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The parents watch from a distance.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 If he fails to find food, they help him.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3) They teach him how to “take off” and     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hunt.  </a:t>
            </a: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25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God Stirring up our nests?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9BB4D-A8EF-45A9-82A3-6E26928B2693}"/>
              </a:ext>
            </a:extLst>
          </p:cNvPr>
          <p:cNvSpPr/>
          <p:nvPr/>
        </p:nvSpPr>
        <p:spPr>
          <a:xfrm>
            <a:off x="381000" y="666750"/>
            <a:ext cx="853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us from our comfort zones?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making them less “comfortable”?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Reminding us of our own inadequacy?</a:t>
            </a:r>
          </a:p>
          <a:p>
            <a:pPr algn="ctr"/>
            <a:r>
              <a:rPr lang="en-US" sz="6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us to Fly?</a:t>
            </a:r>
          </a:p>
        </p:txBody>
      </p:sp>
    </p:spTree>
    <p:extLst>
      <p:ext uri="{BB962C8B-B14F-4D97-AF65-F5344CB8AC3E}">
        <p14:creationId xmlns:p14="http://schemas.microsoft.com/office/powerpoint/2010/main" val="1559834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God Stirring up our nests?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9BB4D-A8EF-45A9-82A3-6E26928B2693}"/>
              </a:ext>
            </a:extLst>
          </p:cNvPr>
          <p:cNvSpPr/>
          <p:nvPr/>
        </p:nvSpPr>
        <p:spPr>
          <a:xfrm>
            <a:off x="0" y="666750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of our “hard times” may simply be</a:t>
            </a:r>
          </a:p>
          <a:p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“preparations for flight!”. 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not called to “succeed”, but to obey.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failures need not be final!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doesn’t grow through comfort, </a:t>
            </a:r>
          </a:p>
          <a:p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through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3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C9BB4D-A8EF-45A9-82A3-6E26928B2693}"/>
              </a:ext>
            </a:extLst>
          </p:cNvPr>
          <p:cNvSpPr/>
          <p:nvPr/>
        </p:nvSpPr>
        <p:spPr>
          <a:xfrm>
            <a:off x="0" y="66675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watching, and waiting </a:t>
            </a:r>
          </a:p>
          <a:p>
            <a:pPr algn="ctr"/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beyond our obedience</a:t>
            </a:r>
          </a:p>
          <a:p>
            <a:pPr algn="ctr"/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bless us and</a:t>
            </a:r>
          </a:p>
          <a:p>
            <a:pPr algn="ctr"/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take us to the next phase. </a:t>
            </a:r>
          </a:p>
        </p:txBody>
      </p:sp>
    </p:spTree>
    <p:extLst>
      <p:ext uri="{BB962C8B-B14F-4D97-AF65-F5344CB8AC3E}">
        <p14:creationId xmlns:p14="http://schemas.microsoft.com/office/powerpoint/2010/main" val="240143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F818128-367C-47D6-92F7-7021757A3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686800" cy="590550"/>
          </a:xfrm>
          <a:ln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sz="44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Parenting is an exhausting job!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427721" y="582068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It’s easy to get disappointed and discouraged!</a:t>
            </a:r>
          </a:p>
        </p:txBody>
      </p:sp>
      <p:pic>
        <p:nvPicPr>
          <p:cNvPr id="4098" name="Picture 2" descr="Image result for mother eagle in nest">
            <a:extLst>
              <a:ext uri="{FF2B5EF4-FFF2-40B4-BE49-F238E27FC236}">
                <a16:creationId xmlns:a16="http://schemas.microsoft.com/office/drawing/2014/main" id="{74CAB959-2A25-436F-A3DA-8E8CC5BD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14536"/>
            <a:ext cx="55626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birds were injured.">
            <a:extLst>
              <a:ext uri="{FF2B5EF4-FFF2-40B4-BE49-F238E27FC236}">
                <a16:creationId xmlns:a16="http://schemas.microsoft.com/office/drawing/2014/main" id="{B451A966-FC66-4C10-84A9-4D2D40B3C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1"/>
          <a:stretch/>
        </p:blipFill>
        <p:spPr bwMode="auto">
          <a:xfrm>
            <a:off x="152400" y="1990188"/>
            <a:ext cx="3048000" cy="30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2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8AF89032-E3C2-4204-972C-9F764191F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8686800" cy="971550"/>
          </a:xfrm>
          <a:ln/>
        </p:spPr>
        <p:txBody>
          <a:bodyPr/>
          <a:lstStyle/>
          <a:p>
            <a:pPr marL="0" indent="0"/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that wait upon the Lord shall renew their strength; They shall mount up with wings as Eagles”</a:t>
            </a:r>
            <a:b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40:31</a:t>
            </a:r>
            <a:endParaRPr lang="en-US" altLang="en-US" i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50A82AB-A093-482F-987E-8B5DF0CC1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3698" y="1276350"/>
            <a:ext cx="8220702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0" rIns="34290" bIns="0" numCol="1" anchor="t" anchorCtr="0" compatLnSpc="1">
            <a:prstTxWarp prst="textNoShape">
              <a:avLst/>
            </a:prstTxWarp>
          </a:bodyPr>
          <a:lstStyle/>
          <a:p>
            <a:pPr marL="29766" indent="0" algn="ctr">
              <a:buNone/>
            </a:pPr>
            <a:r>
              <a:rPr lang="en-US" alt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{</a:t>
            </a:r>
            <a:r>
              <a:rPr lang="en-US" altLang="en-US" sz="3600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kaw-vaw</a:t>
            </a:r>
            <a:r>
              <a:rPr lang="en-US" alt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'} </a:t>
            </a:r>
            <a:r>
              <a:rPr lang="en-US" altLang="en-US" sz="32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to bind together. </a:t>
            </a:r>
          </a:p>
          <a:p>
            <a:pPr marL="29766" indent="0" algn="ctr">
              <a:buNone/>
            </a:pPr>
            <a:r>
              <a:rPr lang="en-US" altLang="en-US" sz="3200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“bind” your heart, soul, and mind together with God to accomplish </a:t>
            </a:r>
          </a:p>
          <a:p>
            <a:pPr marL="29766" indent="0" algn="ctr">
              <a:buNone/>
            </a:pPr>
            <a:r>
              <a:rPr lang="en-US" altLang="en-US" sz="4400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Purposes </a:t>
            </a:r>
          </a:p>
          <a:p>
            <a:pPr marL="29766" indent="0" algn="ctr">
              <a:buNone/>
            </a:pPr>
            <a:r>
              <a:rPr lang="en-US" altLang="en-US" sz="5400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you?</a:t>
            </a:r>
            <a:endParaRPr lang="en-US" alt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76626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2AB09A-48D2-4514-9E19-EB695D8CA302}"/>
              </a:ext>
            </a:extLst>
          </p:cNvPr>
          <p:cNvSpPr/>
          <p:nvPr/>
        </p:nvSpPr>
        <p:spPr>
          <a:xfrm>
            <a:off x="304800" y="209550"/>
            <a:ext cx="8610600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ts val="1730"/>
              </a:lnSpc>
              <a:spcBef>
                <a:spcPts val="0"/>
              </a:spcBef>
              <a:spcAft>
                <a:spcPts val="1080"/>
              </a:spcAft>
            </a:pPr>
            <a:b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1FFEB-4D0D-49D4-808E-EDCC683887E5}"/>
              </a:ext>
            </a:extLst>
          </p:cNvPr>
          <p:cNvSpPr/>
          <p:nvPr/>
        </p:nvSpPr>
        <p:spPr>
          <a:xfrm>
            <a:off x="152400" y="590550"/>
            <a:ext cx="8915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 been Joseph’s mother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have prayed protection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his brothers.</a:t>
            </a:r>
            <a:b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“God, keep him safe. He is so young,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different from the others.”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Mercifully, she never knew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would be slavery and prison, too.</a:t>
            </a:r>
            <a:b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EB424-A562-4E6C-93E7-288C5FA88D27}"/>
              </a:ext>
            </a:extLst>
          </p:cNvPr>
          <p:cNvSpPr txBox="1"/>
          <p:nvPr/>
        </p:nvSpPr>
        <p:spPr>
          <a:xfrm>
            <a:off x="2150286" y="-3713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Mother’s Prayer</a:t>
            </a:r>
          </a:p>
        </p:txBody>
      </p:sp>
    </p:spTree>
    <p:extLst>
      <p:ext uri="{BB962C8B-B14F-4D97-AF65-F5344CB8AC3E}">
        <p14:creationId xmlns:p14="http://schemas.microsoft.com/office/powerpoint/2010/main" val="316509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2AB09A-48D2-4514-9E19-EB695D8CA302}"/>
              </a:ext>
            </a:extLst>
          </p:cNvPr>
          <p:cNvSpPr/>
          <p:nvPr/>
        </p:nvSpPr>
        <p:spPr>
          <a:xfrm>
            <a:off x="304800" y="209550"/>
            <a:ext cx="8610600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ts val="1730"/>
              </a:lnSpc>
              <a:spcBef>
                <a:spcPts val="0"/>
              </a:spcBef>
              <a:spcAft>
                <a:spcPts val="1080"/>
              </a:spcAft>
            </a:pPr>
            <a:b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1FFEB-4D0D-49D4-808E-EDCC683887E5}"/>
              </a:ext>
            </a:extLst>
          </p:cNvPr>
          <p:cNvSpPr/>
          <p:nvPr/>
        </p:nvSpPr>
        <p:spPr>
          <a:xfrm>
            <a:off x="296457" y="48032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 been Moses’ mother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have wept to keep my little son:</a:t>
            </a:r>
            <a:b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praying she might forget the babe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drawn from the water of the Nile.</a:t>
            </a:r>
            <a:b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 not kept him for her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him the while, 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he not mine? –</a:t>
            </a:r>
          </a:p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she but Pharaoh’s daughter?</a:t>
            </a:r>
            <a:endParaRPr lang="en-US" sz="32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8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3EE3E6-DDBF-445A-880F-772DBE75C335}"/>
              </a:ext>
            </a:extLst>
          </p:cNvPr>
          <p:cNvSpPr/>
          <p:nvPr/>
        </p:nvSpPr>
        <p:spPr>
          <a:xfrm>
            <a:off x="76200" y="-35903"/>
            <a:ext cx="8915401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does that strength come from?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that wait upon the Lord shall renew their strength;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mount up with wings as Eagles”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40:31</a:t>
            </a:r>
            <a:endParaRPr lang="en-US" altLang="en-US" sz="24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0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4BC5FB-0899-41FA-ACAE-1FE507AC9BA7}"/>
              </a:ext>
            </a:extLst>
          </p:cNvPr>
          <p:cNvSpPr/>
          <p:nvPr/>
        </p:nvSpPr>
        <p:spPr>
          <a:xfrm>
            <a:off x="76200" y="590550"/>
            <a:ext cx="8991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 been Daniel’s mother </a:t>
            </a:r>
          </a:p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should have pled ‘Give Victory!’</a:t>
            </a:r>
            <a:b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–this Babylonian horde</a:t>
            </a:r>
            <a:r>
              <a:rPr lang="en-US" sz="4000" b="1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godless </a:t>
            </a: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cruel–</a:t>
            </a:r>
            <a:b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let him be a captive–</a:t>
            </a:r>
          </a:p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dead, Almighty Lord.’</a:t>
            </a:r>
            <a:b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30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4BC5FB-0899-41FA-ACAE-1FE507AC9BA7}"/>
              </a:ext>
            </a:extLst>
          </p:cNvPr>
          <p:cNvSpPr/>
          <p:nvPr/>
        </p:nvSpPr>
        <p:spPr>
          <a:xfrm>
            <a:off x="76200" y="361950"/>
            <a:ext cx="899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 been Mary, Oh, had I been she,</a:t>
            </a:r>
            <a:b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have cried as never mother cried,</a:t>
            </a:r>
            <a:b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‘Anything, O God, anything…</a:t>
            </a:r>
          </a:p>
          <a:p>
            <a:pPr algn="ctr"/>
            <a:r>
              <a:rPr lang="en-US" sz="4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–but crucified.’</a:t>
            </a:r>
          </a:p>
          <a:p>
            <a:pPr algn="ctr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such prayers importunate my finite wisdom would assail Infinite Wisdom.</a:t>
            </a:r>
          </a:p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God, how fortunate that</a:t>
            </a:r>
          </a:p>
          <a:p>
            <a:pPr algn="ctr"/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Wisdom should prevail</a:t>
            </a:r>
            <a:r>
              <a:rPr lang="en-US" sz="32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6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96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other eagle in nest">
            <a:extLst>
              <a:ext uri="{FF2B5EF4-FFF2-40B4-BE49-F238E27FC236}">
                <a16:creationId xmlns:a16="http://schemas.microsoft.com/office/drawing/2014/main" id="{5DA37D09-DFE8-4A10-9181-4C63146A5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0" b="7109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A9740BBB-4D40-4823-823B-CCADEDC5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64746"/>
            <a:ext cx="8839200" cy="2175389"/>
          </a:xfrm>
        </p:spPr>
        <p:txBody>
          <a:bodyPr vert="horz" lIns="91440" tIns="45720" rIns="91440" bIns="45720" rtlCol="0" anchor="b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R="0"/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an eagle </a:t>
            </a:r>
            <a:r>
              <a:rPr lang="en-US" alt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stirreth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her nest, </a:t>
            </a:r>
            <a:r>
              <a:rPr lang="en-US" alt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fluttereth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her young, </a:t>
            </a:r>
            <a:r>
              <a:rPr lang="en-US" alt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spreadeth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abroad her wings, taketh them,</a:t>
            </a:r>
            <a:b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FBC162-AA08-4A90-8E65-4495D449B878}"/>
              </a:ext>
            </a:extLst>
          </p:cNvPr>
          <p:cNvSpPr/>
          <p:nvPr/>
        </p:nvSpPr>
        <p:spPr>
          <a:xfrm>
            <a:off x="419100" y="3548477"/>
            <a:ext cx="8305800" cy="21544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alt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alt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her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wings:</a:t>
            </a:r>
          </a:p>
          <a:p>
            <a:pPr algn="ctr"/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the Lord …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lead him…”</a:t>
            </a:r>
            <a:b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39235-2A11-46AD-9F34-A666C33BB32B}"/>
              </a:ext>
            </a:extLst>
          </p:cNvPr>
          <p:cNvSpPr/>
          <p:nvPr/>
        </p:nvSpPr>
        <p:spPr>
          <a:xfrm>
            <a:off x="0" y="1434753"/>
            <a:ext cx="2684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Deut. 32:11,12</a:t>
            </a:r>
            <a:r>
              <a:rPr lang="en-US" altLang="en-US" sz="2800" dirty="0"/>
              <a:t>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520E1-9212-484B-88C6-77776A0C6AED}"/>
              </a:ext>
            </a:extLst>
          </p:cNvPr>
          <p:cNvSpPr/>
          <p:nvPr/>
        </p:nvSpPr>
        <p:spPr>
          <a:xfrm>
            <a:off x="914400" y="209550"/>
            <a:ext cx="65950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“like Eagles”?</a:t>
            </a:r>
          </a:p>
        </p:txBody>
      </p:sp>
    </p:spTree>
    <p:extLst>
      <p:ext uri="{BB962C8B-B14F-4D97-AF65-F5344CB8AC3E}">
        <p14:creationId xmlns:p14="http://schemas.microsoft.com/office/powerpoint/2010/main" val="3252517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F818128-367C-47D6-92F7-7021757A3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2895600"/>
          </a:xfrm>
          <a:ln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sz="48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 32 reminds us that God intentionally grows us much the same way as a Mother Eagle prepares her young for flight. </a:t>
            </a:r>
          </a:p>
          <a:p>
            <a:endParaRPr lang="en-US" altLang="en-US" sz="44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3EE3E6-DDBF-445A-880F-772DBE75C335}"/>
              </a:ext>
            </a:extLst>
          </p:cNvPr>
          <p:cNvSpPr/>
          <p:nvPr/>
        </p:nvSpPr>
        <p:spPr>
          <a:xfrm>
            <a:off x="457200" y="-35903"/>
            <a:ext cx="807464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eagle stirs up her nest”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815DD7-67BE-45BE-965C-79ECBB64FCCD}"/>
              </a:ext>
            </a:extLst>
          </p:cNvPr>
          <p:cNvSpPr/>
          <p:nvPr/>
        </p:nvSpPr>
        <p:spPr>
          <a:xfrm>
            <a:off x="568019" y="4095750"/>
            <a:ext cx="8007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God “Stir up” our Nests?</a:t>
            </a:r>
          </a:p>
        </p:txBody>
      </p:sp>
    </p:spTree>
    <p:extLst>
      <p:ext uri="{BB962C8B-B14F-4D97-AF65-F5344CB8AC3E}">
        <p14:creationId xmlns:p14="http://schemas.microsoft.com/office/powerpoint/2010/main" val="3708525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F818128-367C-47D6-92F7-7021757A3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8915400" cy="590550"/>
          </a:xfrm>
          <a:ln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sz="44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Move us out of our comfort zones.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81000" y="59055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Nests are places of preparation,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not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en-US" sz="4000" i="1" u="sng" dirty="0">
                <a:solidFill>
                  <a:srgbClr val="FFFF00"/>
                </a:solidFill>
              </a:rPr>
              <a:t>!</a:t>
            </a:r>
          </a:p>
          <a:p>
            <a:r>
              <a:rPr lang="en-US" sz="3600" dirty="0"/>
              <a:t>  </a:t>
            </a:r>
            <a:r>
              <a:rPr lang="en-US" sz="3600" b="1" dirty="0"/>
              <a:t>A. The Comfort of the nest. </a:t>
            </a:r>
          </a:p>
          <a:p>
            <a:r>
              <a:rPr lang="en-US" sz="3600" dirty="0"/>
              <a:t>   1) Built with great care and effort. </a:t>
            </a:r>
          </a:p>
          <a:p>
            <a:r>
              <a:rPr lang="en-US" sz="3600" dirty="0"/>
              <a:t>      a) Huge (&gt;5’ and weigh up to 1 ton) </a:t>
            </a:r>
          </a:p>
          <a:p>
            <a:r>
              <a:rPr lang="en-US" sz="3600" dirty="0"/>
              <a:t>      b) Comfortable. </a:t>
            </a:r>
          </a:p>
          <a:p>
            <a:r>
              <a:rPr lang="en-US" sz="3600" dirty="0"/>
              <a:t>      c) High. Usually &gt;75’ in trees or </a:t>
            </a:r>
            <a:r>
              <a:rPr lang="en-US" sz="3600" b="1" dirty="0"/>
              <a:t>cliffs.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657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F818128-367C-47D6-92F7-7021757A3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686800" cy="590550"/>
          </a:xfrm>
          <a:ln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sz="44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Move us from our comfort zones.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76200" y="666750"/>
            <a:ext cx="906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Mom’s have a powerful “nesting” instinct! </a:t>
            </a:r>
          </a:p>
          <a:p>
            <a:r>
              <a:rPr lang="en-US" sz="3600" dirty="0"/>
              <a:t>          </a:t>
            </a:r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They’re natural “comforters”.        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“keepers at home”  </a:t>
            </a:r>
            <a:r>
              <a:rPr lang="en-US" sz="3600" dirty="0"/>
              <a:t>Titus 2:5</a:t>
            </a:r>
          </a:p>
          <a:p>
            <a:r>
              <a:rPr lang="en-US" sz="3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Oikourgos</a:t>
            </a:r>
            <a:r>
              <a:rPr lang="en-US" sz="3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’: domestically inclined,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EABCB-B5A6-4682-B0CB-F9E82BBF15B8}"/>
              </a:ext>
            </a:extLst>
          </p:cNvPr>
          <p:cNvSpPr/>
          <p:nvPr/>
        </p:nvSpPr>
        <p:spPr>
          <a:xfrm>
            <a:off x="3684347" y="3206733"/>
            <a:ext cx="2290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guardians of the “nest”. </a:t>
            </a:r>
            <a:endParaRPr lang="en-US" sz="3600" dirty="0"/>
          </a:p>
        </p:txBody>
      </p:sp>
      <p:pic>
        <p:nvPicPr>
          <p:cNvPr id="2050" name="Picture 2" descr="Image result for mother eagle in nest">
            <a:extLst>
              <a:ext uri="{FF2B5EF4-FFF2-40B4-BE49-F238E27FC236}">
                <a16:creationId xmlns:a16="http://schemas.microsoft.com/office/drawing/2014/main" id="{CEB040AC-A825-4C41-868E-396BED65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0"/>
            <a:ext cx="3788056" cy="21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thers nurturing love">
            <a:extLst>
              <a:ext uri="{FF2B5EF4-FFF2-40B4-BE49-F238E27FC236}">
                <a16:creationId xmlns:a16="http://schemas.microsoft.com/office/drawing/2014/main" id="{F4EB9A14-FD38-4CA5-AC58-F6291DA6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890799"/>
            <a:ext cx="2514600" cy="22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07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322D1B-544B-43DC-B331-DDD355D6E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62" b="3900"/>
          <a:stretch/>
        </p:blipFill>
        <p:spPr>
          <a:xfrm>
            <a:off x="0" y="1336991"/>
            <a:ext cx="3276600" cy="38319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F9D298-4657-4CAD-8104-3CA20B37E325}"/>
              </a:ext>
            </a:extLst>
          </p:cNvPr>
          <p:cNvSpPr/>
          <p:nvPr/>
        </p:nvSpPr>
        <p:spPr>
          <a:xfrm>
            <a:off x="533400" y="57150"/>
            <a:ext cx="7714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Mom’s have a powerful “nesting” instinct! </a:t>
            </a:r>
          </a:p>
        </p:txBody>
      </p:sp>
      <p:pic>
        <p:nvPicPr>
          <p:cNvPr id="14" name="Picture 13" descr="A bedroom with a bed and a chair in a room&#10;&#10;Description generated with very high confidence">
            <a:extLst>
              <a:ext uri="{FF2B5EF4-FFF2-40B4-BE49-F238E27FC236}">
                <a16:creationId xmlns:a16="http://schemas.microsoft.com/office/drawing/2014/main" id="{D94857AB-6771-49F1-9720-EC6B5F5B63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r="7383"/>
          <a:stretch/>
        </p:blipFill>
        <p:spPr>
          <a:xfrm>
            <a:off x="3657601" y="1726831"/>
            <a:ext cx="5465820" cy="3416670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A83301-7F32-40AA-B96E-76E2D19C7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89" y="557661"/>
            <a:ext cx="5465820" cy="45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0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92643-6B0B-4BF7-8A87-1790FBD93707}"/>
              </a:ext>
            </a:extLst>
          </p:cNvPr>
          <p:cNvSpPr txBox="1"/>
          <p:nvPr/>
        </p:nvSpPr>
        <p:spPr>
          <a:xfrm>
            <a:off x="304800" y="-42119"/>
            <a:ext cx="868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The Challenge of Change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an eagle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stirreth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her nest,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fluttereth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her young…”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Deut. 32:11</a:t>
            </a:r>
          </a:p>
          <a:p>
            <a:pPr marL="514350" indent="-514350">
              <a:buAutoNum type="arabicParenR"/>
            </a:pPr>
            <a:r>
              <a:rPr lang="en-US" sz="4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  “stirs up the nest” by:</a:t>
            </a:r>
          </a:p>
          <a:p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Removing the comfortable “lining”. </a:t>
            </a:r>
            <a:r>
              <a:rPr lang="en-US" sz="3600" b="1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flock of seagulls standing on grass&#10;&#10;Description generated with high confidence">
            <a:extLst>
              <a:ext uri="{FF2B5EF4-FFF2-40B4-BE49-F238E27FC236}">
                <a16:creationId xmlns:a16="http://schemas.microsoft.com/office/drawing/2014/main" id="{0B1F68C3-FF30-4702-B1B9-F18A19755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29991" r="23377" b="6963"/>
          <a:stretch/>
        </p:blipFill>
        <p:spPr>
          <a:xfrm>
            <a:off x="6019800" y="2881758"/>
            <a:ext cx="3124200" cy="22688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892629-E9C7-4767-B751-F5D1F5337EC5}"/>
              </a:ext>
            </a:extLst>
          </p:cNvPr>
          <p:cNvSpPr/>
          <p:nvPr/>
        </p:nvSpPr>
        <p:spPr>
          <a:xfrm>
            <a:off x="228600" y="2959016"/>
            <a:ext cx="5715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Stirreth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ʽûr</a:t>
            </a: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wake up!</a:t>
            </a:r>
          </a:p>
          <a:p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(opening the eyes)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4777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DDD7B9"/>
      </a:lt1>
      <a:dk2>
        <a:srgbClr val="000000"/>
      </a:dk2>
      <a:lt2>
        <a:srgbClr val="DDD7B9"/>
      </a:lt2>
      <a:accent1>
        <a:srgbClr val="60597C"/>
      </a:accent1>
      <a:accent2>
        <a:srgbClr val="69A2D0"/>
      </a:accent2>
      <a:accent3>
        <a:srgbClr val="AAAAAA"/>
      </a:accent3>
      <a:accent4>
        <a:srgbClr val="BDB79E"/>
      </a:accent4>
      <a:accent5>
        <a:srgbClr val="B6B5BF"/>
      </a:accent5>
      <a:accent6>
        <a:srgbClr val="5E92BC"/>
      </a:accent6>
      <a:hlink>
        <a:srgbClr val="44655E"/>
      </a:hlink>
      <a:folHlink>
        <a:srgbClr val="7B4E31"/>
      </a:folHlink>
    </a:clrScheme>
    <a:fontScheme name="Default Desig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0597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0597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">
      <a:dk1>
        <a:srgbClr val="808080"/>
      </a:dk1>
      <a:lt1>
        <a:srgbClr val="DDD7B9"/>
      </a:lt1>
      <a:dk2>
        <a:srgbClr val="000000"/>
      </a:dk2>
      <a:lt2>
        <a:srgbClr val="DDD7B9"/>
      </a:lt2>
      <a:accent1>
        <a:srgbClr val="60597C"/>
      </a:accent1>
      <a:accent2>
        <a:srgbClr val="69A2D0"/>
      </a:accent2>
      <a:accent3>
        <a:srgbClr val="AAAAAA"/>
      </a:accent3>
      <a:accent4>
        <a:srgbClr val="BDB79E"/>
      </a:accent4>
      <a:accent5>
        <a:srgbClr val="B6B5BF"/>
      </a:accent5>
      <a:accent6>
        <a:srgbClr val="5E92BC"/>
      </a:accent6>
      <a:hlink>
        <a:srgbClr val="44655E"/>
      </a:hlink>
      <a:folHlink>
        <a:srgbClr val="7B4E31"/>
      </a:folHlink>
    </a:clrScheme>
    <a:fontScheme name="Office Them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0597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0597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1354</Words>
  <Application>Microsoft Office PowerPoint</Application>
  <PresentationFormat>On-screen Show (16:9)</PresentationFormat>
  <Paragraphs>187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Gill Sans</vt:lpstr>
      <vt:lpstr>Lucida Grande</vt:lpstr>
      <vt:lpstr>Times New Roman</vt:lpstr>
      <vt:lpstr>Wingdings</vt:lpstr>
      <vt:lpstr>Wingdings 2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“As an eagle stirreth up her nest, fluttereth over her young, spreadeth abroad her wings, taketh them,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“They that wait upon the Lord shall renew their strength; They shall mount up with wings as Eagles” Isaiah 40:31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45</cp:revision>
  <dcterms:created xsi:type="dcterms:W3CDTF">2011-11-17T22:36:45Z</dcterms:created>
  <dcterms:modified xsi:type="dcterms:W3CDTF">2018-05-13T14:55:44Z</dcterms:modified>
</cp:coreProperties>
</file>