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48" r:id="rId3"/>
    <p:sldMasterId id="2147483720" r:id="rId4"/>
    <p:sldMasterId id="2147483716" r:id="rId5"/>
    <p:sldMasterId id="2147483715" r:id="rId6"/>
    <p:sldMasterId id="2147483717" r:id="rId7"/>
    <p:sldMasterId id="2147483719" r:id="rId8"/>
  </p:sldMasterIdLst>
  <p:notesMasterIdLst>
    <p:notesMasterId r:id="rId46"/>
  </p:notesMasterIdLst>
  <p:sldIdLst>
    <p:sldId id="301" r:id="rId9"/>
    <p:sldId id="305" r:id="rId10"/>
    <p:sldId id="302" r:id="rId11"/>
    <p:sldId id="304" r:id="rId12"/>
    <p:sldId id="310" r:id="rId13"/>
    <p:sldId id="312" r:id="rId14"/>
    <p:sldId id="311" r:id="rId15"/>
    <p:sldId id="313" r:id="rId16"/>
    <p:sldId id="321" r:id="rId17"/>
    <p:sldId id="320" r:id="rId18"/>
    <p:sldId id="316" r:id="rId19"/>
    <p:sldId id="334" r:id="rId20"/>
    <p:sldId id="336" r:id="rId21"/>
    <p:sldId id="319" r:id="rId22"/>
    <p:sldId id="318" r:id="rId23"/>
    <p:sldId id="343" r:id="rId24"/>
    <p:sldId id="315" r:id="rId25"/>
    <p:sldId id="324" r:id="rId26"/>
    <p:sldId id="326" r:id="rId27"/>
    <p:sldId id="327" r:id="rId28"/>
    <p:sldId id="328" r:id="rId29"/>
    <p:sldId id="329" r:id="rId30"/>
    <p:sldId id="333" r:id="rId31"/>
    <p:sldId id="278" r:id="rId32"/>
    <p:sldId id="344" r:id="rId33"/>
    <p:sldId id="341" r:id="rId34"/>
    <p:sldId id="279" r:id="rId35"/>
    <p:sldId id="285" r:id="rId36"/>
    <p:sldId id="342" r:id="rId37"/>
    <p:sldId id="292" r:id="rId38"/>
    <p:sldId id="330" r:id="rId39"/>
    <p:sldId id="331" r:id="rId40"/>
    <p:sldId id="345" r:id="rId41"/>
    <p:sldId id="295" r:id="rId42"/>
    <p:sldId id="303" r:id="rId43"/>
    <p:sldId id="338" r:id="rId44"/>
    <p:sldId id="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  <a:srgbClr val="0000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 autoAdjust="0"/>
    <p:restoredTop sz="94660"/>
  </p:normalViewPr>
  <p:slideViewPr>
    <p:cSldViewPr>
      <p:cViewPr varScale="1">
        <p:scale>
          <a:sx n="104" d="100"/>
          <a:sy n="104" d="100"/>
        </p:scale>
        <p:origin x="11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D2EB8D-6175-4F98-B2A8-6E91E45F7815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C3491-A58E-485F-92EA-1ED819793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79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C3491-A58E-485F-92EA-1ED819793A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48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C3491-A58E-485F-92EA-1ED819793A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2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F0B91-4189-43F6-B87B-B033D26538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3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F0B91-4189-43F6-B87B-B033D26538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26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F0B91-4189-43F6-B87B-B033D26538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90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EFBFC-02B7-4BE2-93DA-FDFD142A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CAAD4-7B3D-4C35-896D-97EC1FD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3F325-173A-4AB7-AF23-90476F270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9FFE1023-73E8-49BE-B920-2C52687549AC}" type="slidenum">
              <a:rPr lang="en-US" altLang="en-US" smtClean="0">
                <a:solidFill>
                  <a:srgbClr val="DDD7B9"/>
                </a:solidFill>
                <a:sym typeface="Arial" panose="020B0604020202020204" pitchFamily="34" charset="0"/>
              </a:rPr>
              <a:pPr defTabSz="914377"/>
              <a:t>‹#›</a:t>
            </a:fld>
            <a:endParaRPr lang="en-US" altLang="en-US">
              <a:solidFill>
                <a:srgbClr val="DDD7B9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760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97586-0B9D-4BDE-BB92-E204FE14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CB2A2-44FA-45B3-8149-725CDF377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229E37-D288-4919-B721-81156F35AF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2D3E4765-09CC-4CC0-B416-8395AD9D4DF5}" type="slidenum">
              <a:rPr lang="en-US" altLang="en-US" smtClean="0">
                <a:solidFill>
                  <a:srgbClr val="DDD7B9"/>
                </a:solidFill>
                <a:sym typeface="Arial" panose="020B0604020202020204" pitchFamily="34" charset="0"/>
              </a:rPr>
              <a:pPr defTabSz="914377"/>
              <a:t>‹#›</a:t>
            </a:fld>
            <a:endParaRPr lang="en-US" altLang="en-US">
              <a:solidFill>
                <a:srgbClr val="DDD7B9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1726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B63DC-8A46-4F04-DB8A-DC9116CE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BF81-EF2C-45CC-B5DC-D79C53FB2539}" type="datetimeFigureOut">
              <a:rPr lang="en-US"/>
              <a:pPr>
                <a:defRPr/>
              </a:pPr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8FA86-86C3-62F7-EE20-7A38DA02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E5406-0A76-F387-F3D7-FCA32DCB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1D914-54FA-4389-A011-FDD345950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6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14312"/>
            <a:ext cx="10929938" cy="1348383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96" y="1768079"/>
            <a:ext cx="10971609" cy="473943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168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219" y="375047"/>
            <a:ext cx="10977562" cy="8036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219" y="1393031"/>
            <a:ext cx="10977562" cy="52506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8805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8F626-0589-B925-E22E-6995702C4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48E60-7B02-403D-8594-54EA4BA9F730}" type="datetimeFigureOut">
              <a:rPr lang="en-US"/>
              <a:pPr>
                <a:defRPr/>
              </a:pPr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171E7-F0B2-A522-3B03-FB600E70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3ED95-3511-1943-19F4-922A5AF90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0A632-B039-4271-9D4A-7D5824F8D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9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39606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3CABD-4456-4FF9-98E6-C9F48AC8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B3945-0320-4187-B105-2C9F8483D651}" type="datetimeFigureOut">
              <a:rPr lang="en-US"/>
              <a:pPr>
                <a:defRPr/>
              </a:pPr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35B59-6A99-45AF-9117-D31A84DF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07FC4-9E57-43A6-AD74-B0A37A56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59AA39-951E-4B87-9C9D-549F88107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16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C7A36FE0-057B-48AE-9BA1-C6FEA11E8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5E8ADA0B-A02B-4795-9630-EB50E268C5F5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950453" y="6245225"/>
            <a:ext cx="41698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B0A94BEC-4D02-4B51-B26A-EE39DF0BEBF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6210D6-2B8E-42A7-A6DD-429A7C27D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7010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4122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ransition/>
  <p:hf hdr="0" ftr="0" dt="0"/>
  <p:txStyles>
    <p:titleStyle>
      <a:lvl1pPr marL="48816" indent="-29766" algn="ctr" rtl="0" fontAlgn="base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488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2pPr>
      <a:lvl3pPr marL="488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3pPr>
      <a:lvl4pPr marL="488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4pPr>
      <a:lvl5pPr marL="488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5pPr>
      <a:lvl6pPr marL="3917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6pPr>
      <a:lvl7pPr marL="7346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7pPr>
      <a:lvl8pPr marL="10775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8pPr>
      <a:lvl9pPr marL="1420416" indent="-29766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29766" indent="30956" algn="ctr" rtl="0" fontAlgn="base">
        <a:spcBef>
          <a:spcPts val="600"/>
        </a:spcBef>
        <a:spcAft>
          <a:spcPct val="0"/>
        </a:spcAft>
        <a:defRPr sz="24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72666" indent="373856" algn="ctr" rtl="0" fontAlgn="base">
        <a:spcBef>
          <a:spcPts val="525"/>
        </a:spcBef>
        <a:spcAft>
          <a:spcPct val="0"/>
        </a:spcAft>
        <a:defRPr sz="21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65572" indent="715566" algn="ctr" rtl="0" fontAlgn="base">
        <a:spcBef>
          <a:spcPts val="450"/>
        </a:spcBef>
        <a:spcAft>
          <a:spcPct val="0"/>
        </a:spcAft>
        <a:defRPr sz="18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00188" indent="1059656" algn="ctr" rtl="0" fontAlgn="base">
        <a:spcBef>
          <a:spcPts val="375"/>
        </a:spcBef>
        <a:spcAft>
          <a:spcPct val="0"/>
        </a:spcAft>
        <a:defRPr sz="15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78894" indent="1402556" algn="ctr" rtl="0" fontAlgn="base">
        <a:spcBef>
          <a:spcPts val="375"/>
        </a:spcBef>
        <a:spcAft>
          <a:spcPct val="0"/>
        </a:spcAft>
        <a:defRPr sz="15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8368FE82-F104-4A02-BCE6-CCEF5E82E3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4419600"/>
            <a:ext cx="11379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0" rIns="164592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Text Box 3">
            <a:extLst>
              <a:ext uri="{FF2B5EF4-FFF2-40B4-BE49-F238E27FC236}">
                <a16:creationId xmlns:a16="http://schemas.microsoft.com/office/drawing/2014/main" id="{3C21BE87-7817-4FFD-9B57-E72DF10A3F57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9950453" y="6245225"/>
            <a:ext cx="41698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E3622AE-E4A5-4A63-94FB-261F231745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2840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</p:sldLayoutIdLst>
  <p:transition/>
  <p:hf hdr="0" ftr="0" dt="0"/>
  <p:txStyles>
    <p:titleStyle>
      <a:lvl1pPr marL="48816" indent="-29766" algn="ctr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488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2pPr>
      <a:lvl3pPr marL="488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3pPr>
      <a:lvl4pPr marL="488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4pPr>
      <a:lvl5pPr marL="488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5pPr>
      <a:lvl6pPr marL="3917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6pPr>
      <a:lvl7pPr marL="7346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7pPr>
      <a:lvl8pPr marL="10775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8pPr>
      <a:lvl9pPr marL="1420416" indent="-29766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286941" indent="-257175" algn="l" rtl="0" eaLnBrk="1" fontAlgn="base" hangingPunct="1">
        <a:spcBef>
          <a:spcPts val="600"/>
        </a:spcBef>
        <a:spcAft>
          <a:spcPct val="0"/>
        </a:spcAft>
        <a:buClr>
          <a:srgbClr val="FFFFFF"/>
        </a:buClr>
        <a:buSzPct val="100000"/>
        <a:buFont typeface="Lucida Grande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52450" indent="-214313" algn="l" rtl="0" eaLnBrk="1" fontAlgn="base" hangingPunct="1">
        <a:spcBef>
          <a:spcPts val="525"/>
        </a:spcBef>
        <a:spcAft>
          <a:spcPct val="0"/>
        </a:spcAft>
        <a:buClr>
          <a:srgbClr val="FFFFFF"/>
        </a:buClr>
        <a:buSzPct val="100000"/>
        <a:buFont typeface="Lucida Grande" charset="0"/>
        <a:buChar char="–"/>
        <a:defRPr sz="21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52488" indent="-171450" algn="l" rtl="0" eaLnBrk="1" fontAlgn="base" hangingPunct="1">
        <a:spcBef>
          <a:spcPts val="450"/>
        </a:spcBef>
        <a:spcAft>
          <a:spcPct val="0"/>
        </a:spcAft>
        <a:buClr>
          <a:srgbClr val="FFFFFF"/>
        </a:buClr>
        <a:buSzPct val="100000"/>
        <a:buFont typeface="Lucida Grande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195388" indent="-171450" algn="l" rtl="0" eaLnBrk="1" fontAlgn="base" hangingPunct="1">
        <a:spcBef>
          <a:spcPts val="375"/>
        </a:spcBef>
        <a:spcAft>
          <a:spcPct val="0"/>
        </a:spcAft>
        <a:buClr>
          <a:srgbClr val="FFFFFF"/>
        </a:buClr>
        <a:buSzPct val="100000"/>
        <a:buFont typeface="Lucida Grande" charset="0"/>
        <a:buChar char="–"/>
        <a:defRPr sz="15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538288" indent="-171450" algn="l" rtl="0" eaLnBrk="1" fontAlgn="base" hangingPunct="1">
        <a:spcBef>
          <a:spcPts val="375"/>
        </a:spcBef>
        <a:spcAft>
          <a:spcPct val="0"/>
        </a:spcAft>
        <a:buClr>
          <a:srgbClr val="FFFFFF"/>
        </a:buClr>
        <a:buSzPct val="100000"/>
        <a:buFont typeface="Lucida Grande" charset="0"/>
        <a:buChar char="»"/>
        <a:defRPr sz="1500" b="1" kern="1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D7AD112-7F23-D9A9-30B6-A31F9D6FDA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2483363-8692-1690-4007-D43D0CF737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9888F-CD75-4A28-41E8-0F8E258AA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7A6930-B17E-4D5F-808C-51E9FC7F7192}" type="datetimeFigureOut">
              <a:rPr lang="en-US"/>
              <a:pPr>
                <a:defRPr/>
              </a:pPr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C7811-8EC9-5C7D-C598-3384065E4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82068-8F40-CAE6-D2FB-0C2C06079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2F822F1-E1F9-4173-B860-F4ADEAF3F5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21470"/>
            <a:ext cx="7786687" cy="84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eorgia" charset="0"/>
              </a:rPr>
              <a:t>Click to edit Master title style</a:t>
            </a:r>
            <a:endParaRPr lang="en-US" dirty="0">
              <a:sym typeface="Georgia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eaLnBrk="1" fontAlgn="base" hangingPunct="1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129124" indent="-129124" algn="ctr" rtl="0" eaLnBrk="1" fontAlgn="base" hangingPunct="1">
        <a:spcBef>
          <a:spcPts val="1467"/>
        </a:spcBef>
        <a:spcAft>
          <a:spcPct val="0"/>
        </a:spcAft>
        <a:defRPr sz="5867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997001" indent="-387370" algn="ctr" rtl="0" eaLnBrk="1" fontAlgn="base" hangingPunct="1">
        <a:spcBef>
          <a:spcPts val="1200"/>
        </a:spcBef>
        <a:spcAft>
          <a:spcPct val="0"/>
        </a:spcAft>
        <a:defRPr sz="5067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1862760" indent="-643499" algn="ctr" rtl="0" eaLnBrk="1" fontAlgn="base" hangingPunct="1">
        <a:spcBef>
          <a:spcPts val="1067"/>
        </a:spcBef>
        <a:spcAft>
          <a:spcPct val="0"/>
        </a:spcAft>
        <a:defRPr sz="45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730637" indent="-90174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596397" indent="-1157875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20602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4815658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542528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6034919" algn="ctr" rtl="0" eaLnBrk="1" fontAlgn="base" hangingPunct="1">
        <a:spcBef>
          <a:spcPts val="933"/>
        </a:spcBef>
        <a:spcAft>
          <a:spcPct val="0"/>
        </a:spcAft>
        <a:defRPr sz="3734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7219" y="91531"/>
            <a:ext cx="10977562" cy="150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7219" y="1598414"/>
            <a:ext cx="10977562" cy="525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+mj-ea"/>
          <a:cs typeface="+mj-cs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charset="0"/>
          <a:ea typeface="ヒラギノ明朝 Pro W6" charset="0"/>
          <a:cs typeface="ヒラギノ明朝 Pro W6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charset="0"/>
          <a:ea typeface="ヒラギノ明朝 Pro W6" charset="0"/>
          <a:cs typeface="ヒラギノ明朝 Pro W6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charset="0"/>
          <a:ea typeface="ヒラギノ明朝 Pro W6" charset="0"/>
          <a:cs typeface="ヒラギノ明朝 Pro W6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Arial" charset="0"/>
          <a:ea typeface="ヒラギノ明朝 Pro W6" charset="0"/>
          <a:cs typeface="ヒラギノ明朝 Pro W6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EC6B7E9-A671-F514-014B-C774FF4B4A2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351A23C-5A85-2A79-8F49-7495E1D4D5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7A859-B8B3-CEE8-65D4-35E5D1F27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53C6B7-DA90-4FA0-AE02-5C1FEDC77CC9}" type="datetimeFigureOut">
              <a:rPr lang="en-US"/>
              <a:pPr>
                <a:defRPr/>
              </a:pPr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88CC-E469-6DAA-464C-3EE387D158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09FCA-ED4F-DABD-C61D-01D4870DA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C41708-DF13-415E-8925-BD33F1C2F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F7D4360D-E916-7376-ABD2-66426E9A9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7219" y="321469"/>
            <a:ext cx="10977562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57798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Georgia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0E3865B0-409F-6EDD-13AA-F2C3C976E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7218" y="1553766"/>
            <a:ext cx="10989469" cy="503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180848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467">
          <a:solidFill>
            <a:schemeClr val="bg1"/>
          </a:solidFill>
          <a:latin typeface="Garamond" charset="0"/>
          <a:ea typeface="MS PGothic" panose="020B0600070205080204" pitchFamily="34" charset="-128"/>
          <a:cs typeface="ＭＳ Ｐゴシック" charset="0"/>
          <a:sym typeface="Georgia" panose="02040502050405020303" pitchFamily="18" charset="0"/>
        </a:defRPr>
      </a:lvl5pPr>
      <a:lvl6pPr marL="609630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6pPr>
      <a:lvl7pPr marL="121926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7pPr>
      <a:lvl8pPr marL="1828891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8pPr>
      <a:lvl9pPr marL="2438522" algn="ctr" rtl="0" fontAlgn="base">
        <a:spcBef>
          <a:spcPct val="0"/>
        </a:spcBef>
        <a:spcAft>
          <a:spcPct val="0"/>
        </a:spcAft>
        <a:defRPr sz="7467" b="1" i="1">
          <a:solidFill>
            <a:srgbClr val="ECEDDC"/>
          </a:solidFill>
          <a:latin typeface="Georgia" charset="0"/>
          <a:ea typeface="ヒラギノ明朝 Pro W6" charset="0"/>
          <a:cs typeface="ヒラギノ明朝 Pro W6" charset="0"/>
          <a:sym typeface="Georgia" charset="0"/>
        </a:defRPr>
      </a:lvl9pPr>
    </p:titleStyle>
    <p:bodyStyle>
      <a:lvl1pPr marL="649850" indent="-641383" algn="l" rtl="0" eaLnBrk="0" fontAlgn="base" hangingPunct="0">
        <a:spcBef>
          <a:spcPts val="1467"/>
        </a:spcBef>
        <a:spcAft>
          <a:spcPct val="0"/>
        </a:spcAft>
        <a:buSzPct val="100000"/>
        <a:buFont typeface="Lucida Grande" charset="0"/>
        <a:buChar char="•"/>
        <a:defRPr sz="5867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0"/>
          <a:sym typeface="Arial" panose="020B0604020202020204" pitchFamily="34" charset="0"/>
        </a:defRPr>
      </a:lvl1pPr>
      <a:lvl2pPr marL="1331451" indent="-522843" algn="l" rtl="0" eaLnBrk="0" fontAlgn="base" hangingPunct="0">
        <a:spcBef>
          <a:spcPts val="1200"/>
        </a:spcBef>
        <a:spcAft>
          <a:spcPct val="0"/>
        </a:spcAft>
        <a:buSzPct val="100000"/>
        <a:buFont typeface="Lucida Grande" charset="0"/>
        <a:buChar char="–"/>
        <a:defRPr sz="5067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2pPr>
      <a:lvl3pPr marL="2108305" indent="-433939" algn="l" rtl="0" eaLnBrk="0" fontAlgn="base" hangingPunct="0">
        <a:spcBef>
          <a:spcPts val="1067"/>
        </a:spcBef>
        <a:spcAft>
          <a:spcPct val="0"/>
        </a:spcAft>
        <a:buSzPct val="100000"/>
        <a:buFont typeface="Lucida Grande" charset="0"/>
        <a:buChar char="•"/>
        <a:defRPr sz="45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3pPr>
      <a:lvl4pPr marL="297194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–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4pPr>
      <a:lvl5pPr marL="3837709" indent="-429705" algn="l" rtl="0" eaLnBrk="0" fontAlgn="base" hangingPunct="0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chemeClr val="bg1"/>
          </a:solidFill>
          <a:latin typeface="+mn-lt"/>
          <a:ea typeface="MS PGothic" panose="020B0600070205080204" pitchFamily="34" charset="-128"/>
          <a:cs typeface="+mn-cs"/>
          <a:sym typeface="Arial" panose="020B0604020202020204" pitchFamily="34" charset="0"/>
        </a:defRPr>
      </a:lvl5pPr>
      <a:lvl6pPr marL="444734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6pPr>
      <a:lvl7pPr marL="5056970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7pPr>
      <a:lvl8pPr marL="566660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8pPr>
      <a:lvl9pPr marL="6276231" indent="-429705" algn="l" rtl="0" fontAlgn="base">
        <a:spcBef>
          <a:spcPts val="933"/>
        </a:spcBef>
        <a:spcAft>
          <a:spcPct val="0"/>
        </a:spcAft>
        <a:buSzPct val="100000"/>
        <a:buFont typeface="Lucida Grande" charset="0"/>
        <a:buChar char="»"/>
        <a:defRPr sz="3734">
          <a:solidFill>
            <a:srgbClr val="ECEDDC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6096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74ECD43-D313-4175-8DD9-76C1563C09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BAFEDF3-C048-4C50-80FE-52B9127B06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88B72-9D6B-4315-B2A6-C964C99A5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0B23A4B-C633-4885-B5F4-4B88D3704FEC}" type="datetimeFigureOut">
              <a:rPr lang="en-US"/>
              <a:pPr>
                <a:defRPr/>
              </a:pPr>
              <a:t>5/5/2022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F3E46-03EB-413E-B418-8DBF1FCEC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03ED-BB8D-412C-B8E2-EEE21CF46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09A1106-1E75-4955-BFB8-78ABFA40F6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9B8CCA87-7887-60E7-2F47-11477953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921000"/>
            <a:ext cx="12115800" cy="1143000"/>
          </a:xfrm>
        </p:spPr>
        <p:txBody>
          <a:bodyPr/>
          <a:lstStyle/>
          <a:p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Mothers: God’s </a:t>
            </a:r>
            <a:r>
              <a:rPr lang="en-US" altLang="en-US" sz="5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“not so silent” </a:t>
            </a:r>
            <a:r>
              <a:rPr lang="en-US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Partners!</a:t>
            </a:r>
          </a:p>
        </p:txBody>
      </p:sp>
    </p:spTree>
    <p:extLst>
      <p:ext uri="{BB962C8B-B14F-4D97-AF65-F5344CB8AC3E}">
        <p14:creationId xmlns:p14="http://schemas.microsoft.com/office/powerpoint/2010/main" val="769957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Partner in the Child’s </a:t>
            </a:r>
            <a:r>
              <a:rPr kumimoji="0" lang="en-US" sz="5400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Preparation</a:t>
            </a:r>
            <a:endParaRPr lang="en-US" sz="3600" i="1" u="sng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God uses flawed instruments to work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 and through!  2 Cor 4:7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67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“we have this treasure in earthen vessels”</a:t>
            </a:r>
          </a:p>
          <a:p>
            <a:pPr marL="8467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1) Even Mary wasn’t “immaculate!”  (perfect)</a:t>
            </a:r>
          </a:p>
          <a:p>
            <a:pPr marL="8467" indent="0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36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Pope Pius declared her “immaculate conception” in 1854</a:t>
            </a:r>
          </a:p>
          <a:p>
            <a:pPr marL="8467" indent="0" algn="ctr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teaching she any taint of sin!       </a:t>
            </a:r>
            <a:endParaRPr lang="en-US" sz="44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1C972-1D88-9B99-3359-607FBF6B2CEA}"/>
              </a:ext>
            </a:extLst>
          </p:cNvPr>
          <p:cNvSpPr txBox="1"/>
          <p:nvPr/>
        </p:nvSpPr>
        <p:spPr>
          <a:xfrm>
            <a:off x="152400" y="4800600"/>
            <a:ext cx="873244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       </a:t>
            </a:r>
            <a:r>
              <a:rPr kumimoji="0" lang="en-US" sz="4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Mary knew better! 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Lk 1:47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“my spirit hath rejoiced in God </a:t>
            </a:r>
          </a:p>
          <a:p>
            <a:pPr algn="ctr"/>
            <a:r>
              <a:rPr lang="en-US" sz="40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        </a:t>
            </a:r>
            <a:r>
              <a:rPr kumimoji="0" lang="en-US" sz="4800" b="1" i="1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my savior!”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9FB823-559F-B80D-3CDA-18DB84ABE58B}"/>
              </a:ext>
            </a:extLst>
          </p:cNvPr>
          <p:cNvSpPr txBox="1"/>
          <p:nvPr/>
        </p:nvSpPr>
        <p:spPr>
          <a:xfrm>
            <a:off x="5181600" y="6324600"/>
            <a:ext cx="6237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(Ro. 3:10,23)</a:t>
            </a:r>
          </a:p>
        </p:txBody>
      </p:sp>
    </p:spTree>
    <p:extLst>
      <p:ext uri="{BB962C8B-B14F-4D97-AF65-F5344CB8AC3E}">
        <p14:creationId xmlns:p14="http://schemas.microsoft.com/office/powerpoint/2010/main" val="2565790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053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God uses flawed instruments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1) Mary wasn’t “immaculate!”   Ro. 3:10,23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a)  At least twice during Jesus’ ministry, 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Mary tried to “but in” and direct him. 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 Jesus “rebuked” her. </a:t>
            </a: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(John 4:4; Mt 12:48-50)</a:t>
            </a:r>
          </a:p>
          <a:p>
            <a:pPr marL="8467" indent="0" eaLnBrk="1" hangingPunct="1">
              <a:buNone/>
              <a:defRPr/>
            </a:pP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</a:t>
            </a: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b)  Mary didn’t allow her “mistakes” to stop her!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1C972-1D88-9B99-3359-607FBF6B2CEA}"/>
              </a:ext>
            </a:extLst>
          </p:cNvPr>
          <p:cNvSpPr txBox="1"/>
          <p:nvPr/>
        </p:nvSpPr>
        <p:spPr>
          <a:xfrm>
            <a:off x="609600" y="4343400"/>
            <a:ext cx="8077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(1) 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She learned from them</a:t>
            </a:r>
          </a:p>
          <a:p>
            <a:r>
              <a:rPr lang="en-US" sz="4400" b="1" i="1" kern="0" dirty="0">
                <a:solidFill>
                  <a:srgbClr val="FFFF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(2) Leaned on God</a:t>
            </a:r>
          </a:p>
          <a:p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(3) Kept on loving and serving!  </a:t>
            </a:r>
            <a:endParaRPr lang="en-US" i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32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816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 uses flawed instruments to work with/through!   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There are no other kind! 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(Ro. 3:10;23)  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The Proverbs 31:10-31 Woman has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“intimidated” women for 3000 years!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FECCD-D512-70B6-B853-95C9579B8C1A}"/>
              </a:ext>
            </a:extLst>
          </p:cNvPr>
          <p:cNvSpPr txBox="1"/>
          <p:nvPr/>
        </p:nvSpPr>
        <p:spPr>
          <a:xfrm>
            <a:off x="18861" y="2667000"/>
            <a:ext cx="11887200" cy="1754326"/>
          </a:xfrm>
          <a:prstGeom prst="rect">
            <a:avLst/>
          </a:prstGeom>
          <a:solidFill>
            <a:sysClr val="windowText" lastClr="000000">
              <a:alpha val="37000"/>
            </a:sysClr>
          </a:solidFill>
          <a:effectLst>
            <a:softEdge rad="2159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Pr. 31:10 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“Who can find a virtuous woman?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for her price is far above rubies.”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CF3FD-C040-41C6-E823-B95451F86261}"/>
              </a:ext>
            </a:extLst>
          </p:cNvPr>
          <p:cNvSpPr txBox="1"/>
          <p:nvPr/>
        </p:nvSpPr>
        <p:spPr>
          <a:xfrm>
            <a:off x="202194" y="4293049"/>
            <a:ext cx="901800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Virtuous 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ḥayil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doesn’t mean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flawless: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73ACA-A7B8-C4B0-1129-6FE6A1FF536A}"/>
              </a:ext>
            </a:extLst>
          </p:cNvPr>
          <p:cNvSpPr txBox="1"/>
          <p:nvPr/>
        </p:nvSpPr>
        <p:spPr>
          <a:xfrm>
            <a:off x="173526" y="5739599"/>
            <a:ext cx="82296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but Faithful and Forceful!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946039-52AB-D055-9E99-D0E7BD43C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4293049"/>
            <a:ext cx="3834896" cy="254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42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41C972-1D88-9B99-3359-607FBF6B2CEA}"/>
              </a:ext>
            </a:extLst>
          </p:cNvPr>
          <p:cNvSpPr txBox="1"/>
          <p:nvPr/>
        </p:nvSpPr>
        <p:spPr>
          <a:xfrm>
            <a:off x="291220" y="1104541"/>
            <a:ext cx="1176196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This was inspired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by Bathsheba!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Pr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31:1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“The words of King Lemuel, the prophecy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4400" b="1" i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his mother taught him</a:t>
            </a:r>
            <a:r>
              <a:rPr lang="en-US" sz="4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7EE0C-103F-D816-279A-8ED40727ABA1}"/>
              </a:ext>
            </a:extLst>
          </p:cNvPr>
          <p:cNvSpPr txBox="1"/>
          <p:nvPr/>
        </p:nvSpPr>
        <p:spPr>
          <a:xfrm>
            <a:off x="152400" y="3014596"/>
            <a:ext cx="1203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(1) Bathsheba called him Lemuel.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(Dedicated to</a:t>
            </a:r>
            <a:r>
              <a:rPr kumimoji="0" lang="en-US" sz="4000" b="1" i="1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God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)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“David called his name </a:t>
            </a:r>
            <a:r>
              <a:rPr lang="en-US" sz="40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Solomon“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(Peace) </a:t>
            </a:r>
            <a:r>
              <a:rPr lang="en-US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Sam. 12:24</a:t>
            </a:r>
            <a:endParaRPr lang="en-US" sz="4400" b="1" i="1" kern="0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  <a:p>
            <a:endParaRPr kumimoji="0" lang="en-US" sz="3600" b="1" i="1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FECCD-D512-70B6-B853-95C9579B8C1A}"/>
              </a:ext>
            </a:extLst>
          </p:cNvPr>
          <p:cNvSpPr txBox="1"/>
          <p:nvPr/>
        </p:nvSpPr>
        <p:spPr>
          <a:xfrm>
            <a:off x="152400" y="-97158"/>
            <a:ext cx="11887200" cy="1446550"/>
          </a:xfrm>
          <a:prstGeom prst="rect">
            <a:avLst/>
          </a:prstGeom>
          <a:solidFill>
            <a:sysClr val="windowText" lastClr="000000">
              <a:alpha val="37000"/>
            </a:sysClr>
          </a:solidFill>
          <a:effectLst>
            <a:softEdge rad="2159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Pr. 31:10 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“Who can find a virtuous woman?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for her price is far above rubies.” </a:t>
            </a: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76CA7B-12D4-C441-E108-F577E0CA6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0"/>
          <a:stretch/>
        </p:blipFill>
        <p:spPr>
          <a:xfrm>
            <a:off x="8686800" y="4287769"/>
            <a:ext cx="3505200" cy="2575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91A7C6-6D4A-84DA-6DB1-1B661DEBA9E6}"/>
              </a:ext>
            </a:extLst>
          </p:cNvPr>
          <p:cNvSpPr txBox="1"/>
          <p:nvPr/>
        </p:nvSpPr>
        <p:spPr>
          <a:xfrm>
            <a:off x="381000" y="4405612"/>
            <a:ext cx="8458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</a:t>
            </a:r>
            <a:r>
              <a:rPr 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the Lord loved him …</a:t>
            </a:r>
          </a:p>
          <a:p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and called his name </a:t>
            </a:r>
            <a:r>
              <a:rPr lang="en-US" sz="4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Jedidiah”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(Beloved of God!)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Sam 12:24,25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00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CB27073-2EFF-B52D-5D25-F051B3927785}"/>
              </a:ext>
            </a:extLst>
          </p:cNvPr>
          <p:cNvSpPr txBox="1">
            <a:spLocks/>
          </p:cNvSpPr>
          <p:nvPr/>
        </p:nvSpPr>
        <p:spPr>
          <a:xfrm>
            <a:off x="76200" y="27914"/>
            <a:ext cx="12115800" cy="7134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3200" b="1" dirty="0">
                <a:solidFill>
                  <a:srgbClr val="3F3F3F">
                    <a:lumMod val="50000"/>
                  </a:srgbClr>
                </a:solidFill>
                <a:latin typeface="Candara"/>
                <a:ea typeface="ヒラギノ角ゴ Pro W3"/>
              </a:rPr>
              <a:t> </a:t>
            </a:r>
            <a:r>
              <a:rPr lang="en-US" sz="43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Pr. 31:10-31 is poem based on the 22 letters of the Hebrew Alphabet. </a:t>
            </a:r>
            <a:endParaRPr lang="en-US" sz="3200" b="1" dirty="0">
              <a:solidFill>
                <a:srgbClr val="3F3F3F">
                  <a:lumMod val="50000"/>
                </a:srgbClr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Aleph: </a:t>
            </a:r>
            <a:r>
              <a:rPr lang="he-IL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אֵ</a:t>
            </a:r>
            <a:r>
              <a:rPr lang="he-IL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שֶׁת־חַיִל מִי יִמְצָא וְרָחֹק מִפְּנִינִים מִכְרָהּ׃</a:t>
            </a:r>
            <a:endParaRPr lang="en-US" sz="5200" b="1" dirty="0">
              <a:solidFill>
                <a:srgbClr val="3F3F3F">
                  <a:lumMod val="50000"/>
                </a:srgbClr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      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“Who can find a virtuous woman…”</a:t>
            </a:r>
            <a:endParaRPr lang="en-US" sz="5200" b="1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Bet: </a:t>
            </a:r>
            <a:r>
              <a:rPr lang="he-IL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בָ</a:t>
            </a:r>
            <a:r>
              <a:rPr lang="he-IL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טַח בָּהּ לֵב בַּעְלָהּ וְשָׁלָל לֹא יֶחְסָר׃</a:t>
            </a:r>
            <a:endParaRPr lang="en-US" sz="5200" b="1" dirty="0">
              <a:solidFill>
                <a:srgbClr val="3F3F3F">
                  <a:lumMod val="50000"/>
                </a:srgbClr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  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“The heart of her husband doth…trust…”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Gimmel:</a:t>
            </a: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 </a:t>
            </a:r>
            <a:r>
              <a:rPr lang="he-IL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גְּ</a:t>
            </a:r>
            <a:r>
              <a:rPr lang="he-IL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מָלַתְהוּ טֹוב וְלֹא־רָע כֹּל יְמֵי חַיֶּיה</a:t>
            </a:r>
            <a:endParaRPr lang="en-US" sz="5200" b="1" dirty="0">
              <a:solidFill>
                <a:srgbClr val="3F3F3F">
                  <a:lumMod val="50000"/>
                </a:srgbClr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  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“She shall do him good and not evil…”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Dalet</a:t>
            </a: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:  </a:t>
            </a:r>
            <a:r>
              <a:rPr lang="he-IL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דּ</a:t>
            </a:r>
            <a:r>
              <a:rPr lang="he-IL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ָרְשָׁה צֶמֶר וּפִשְׁתִּים וַתַּעַשׂ בְּחֵפֶץ כַּפֶּיהָ׃</a:t>
            </a:r>
            <a:endParaRPr lang="en-US" sz="5200" b="1" dirty="0">
              <a:solidFill>
                <a:srgbClr val="3F3F3F">
                  <a:lumMod val="50000"/>
                </a:srgbClr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  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“She …works willingly with her hands”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Hey</a:t>
            </a:r>
            <a:r>
              <a:rPr lang="en-US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:  </a:t>
            </a:r>
            <a:r>
              <a:rPr lang="he-IL" sz="5200" b="1" dirty="0">
                <a:solidFill>
                  <a:srgbClr val="FF0066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הָ</a:t>
            </a:r>
            <a:r>
              <a:rPr lang="he-IL" sz="52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יְתָה כָּאֳנִיֹּות סֹוחֵר מִמֶּרְחָק תָּבִיא לַחְמָהּ׃</a:t>
            </a:r>
            <a:endParaRPr lang="en-US" sz="5200" b="1" dirty="0">
              <a:solidFill>
                <a:srgbClr val="3F3F3F">
                  <a:lumMod val="50000"/>
                </a:srgbClr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en-US" sz="4600" b="1" dirty="0">
                <a:solidFill>
                  <a:srgbClr val="3F3F3F">
                    <a:lumMod val="50000"/>
                  </a:srgbClr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       </a:t>
            </a:r>
            <a:r>
              <a:rPr lang="en-US" sz="4600" b="1" dirty="0">
                <a:solidFill>
                  <a:srgbClr val="FF0000"/>
                </a:solidFill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“She’s like merchant ships…”</a:t>
            </a:r>
            <a:endParaRPr lang="en-US" sz="4100" b="1" dirty="0">
              <a:solidFill>
                <a:srgbClr val="FF0000"/>
              </a:solidFill>
              <a:latin typeface="Times New Roman" panose="02020603050405020304" pitchFamily="18" charset="0"/>
              <a:ea typeface="ヒラギノ角ゴ Pro W3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82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-76200"/>
            <a:ext cx="11734800" cy="5250656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 me suggest a modern “equivalent” to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Pr. 31:10-31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“A: for the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Apple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pies she bakes; 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B: for the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Breakfasts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she makes.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C: for all the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Cleaning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she does;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 is for the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Dinners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we love.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is for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time we Call;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 is for every time we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Fall.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 is for the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Grace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she gives;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 is for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How sacrificially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lives.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7846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11734800" cy="5250656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 me suggest a modern “equivalent” to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Pr. 31:10-31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is for the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Integrity she shows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0" marR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 is for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Justice she ‘bestows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’. 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 is for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Keeping us in line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 is for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Loving us all the time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M: for </a:t>
            </a:r>
            <a:r>
              <a:rPr lang="en-US" sz="40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Many ways she shows (Love)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N: for the </a:t>
            </a:r>
            <a:r>
              <a:rPr lang="en-US" sz="40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courage to say NO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“Z is for </a:t>
            </a:r>
            <a:r>
              <a:rPr lang="en-US" sz="4400" b="1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Zoo she manages 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each </a:t>
            </a:r>
            <a:r>
              <a:rPr lang="en-US" sz="4400" b="1" i="1" dirty="0">
                <a:solidFill>
                  <a:srgbClr val="F8F8F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day!</a:t>
            </a:r>
            <a:r>
              <a:rPr lang="en-US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467" indent="0" eaLnBrk="1" hangingPunct="1">
              <a:buNone/>
              <a:defRPr/>
            </a:pPr>
            <a:endParaRPr lang="en-US" dirty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369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816" y="0"/>
            <a:ext cx="12096184" cy="14478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God’s not looking for the “Perfect Partner”,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just one who will let Him work through her!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1C972-1D88-9B99-3359-607FBF6B2CEA}"/>
              </a:ext>
            </a:extLst>
          </p:cNvPr>
          <p:cNvSpPr txBox="1"/>
          <p:nvPr/>
        </p:nvSpPr>
        <p:spPr>
          <a:xfrm>
            <a:off x="95816" y="4689335"/>
            <a:ext cx="87324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Ben became the  Director of Pediatric Neurosurgery at Johns Hopkins at 33!</a:t>
            </a:r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F443F-1A7C-8F14-6F35-5CBF45525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357350"/>
            <a:ext cx="3324508" cy="2472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37EE0C-103F-D816-279A-8ED40727ABA1}"/>
              </a:ext>
            </a:extLst>
          </p:cNvPr>
          <p:cNvSpPr txBox="1"/>
          <p:nvPr/>
        </p:nvSpPr>
        <p:spPr>
          <a:xfrm>
            <a:off x="762000" y="6080584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Dr. Ben Carson and his mother Sonya!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5D570-0B50-69AE-57BD-951EE673DBA8}"/>
              </a:ext>
            </a:extLst>
          </p:cNvPr>
          <p:cNvSpPr txBox="1"/>
          <p:nvPr/>
        </p:nvSpPr>
        <p:spPr>
          <a:xfrm>
            <a:off x="0" y="2839150"/>
            <a:ext cx="12096184" cy="2094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gave us what she had - interest, accountability,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and the courage to demand extra work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(Gifted Hands, 1990, Ben Carson).</a:t>
            </a:r>
            <a:endParaRPr lang="en-US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F81AE-5FE7-7748-42DD-08A55B46E775}"/>
              </a:ext>
            </a:extLst>
          </p:cNvPr>
          <p:cNvSpPr txBox="1"/>
          <p:nvPr/>
        </p:nvSpPr>
        <p:spPr>
          <a:xfrm>
            <a:off x="226337" y="1481755"/>
            <a:ext cx="11835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Sonya Carson had her sons write monthly book reports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It was years later that Ben learned she was illiterate!</a:t>
            </a:r>
          </a:p>
        </p:txBody>
      </p:sp>
    </p:spTree>
    <p:extLst>
      <p:ext uri="{BB962C8B-B14F-4D97-AF65-F5344CB8AC3E}">
        <p14:creationId xmlns:p14="http://schemas.microsoft.com/office/powerpoint/2010/main" val="3004002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08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Job More Important or difficult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than Shaping / guiding a Human Heart.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Pr. 1:8,9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“forsake not the law of thy mother: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they shall be an ornament of grace unto thy head”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Pr. 22:6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“Train up a child in the way he should go…”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 There’s a difference between the 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“way they should”   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the </a:t>
            </a:r>
            <a:r>
              <a:rPr lang="en-US" sz="4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“way they want to go!”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Pr. 22:15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“Foolishness is bound in the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heart of a child…”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Pr. 29:15 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“a child left to himself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brings his mother  to shame.” </a:t>
            </a:r>
          </a:p>
        </p:txBody>
      </p:sp>
    </p:spTree>
    <p:extLst>
      <p:ext uri="{BB962C8B-B14F-4D97-AF65-F5344CB8AC3E}">
        <p14:creationId xmlns:p14="http://schemas.microsoft.com/office/powerpoint/2010/main" val="39170750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08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Mothers: Partners in the Procreation, Preparation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Partners in the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Separation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(Struggles/ Pain) of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the child. </a:t>
            </a:r>
            <a:r>
              <a:rPr lang="en-US" sz="44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 Mother’s job is never done!)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26509-A5F6-6669-1D47-DBD6C15F7284}"/>
              </a:ext>
            </a:extLst>
          </p:cNvPr>
          <p:cNvSpPr txBox="1"/>
          <p:nvPr/>
        </p:nvSpPr>
        <p:spPr>
          <a:xfrm>
            <a:off x="47908" y="1676400"/>
            <a:ext cx="11506200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 little year old girl watched as her pregnant mother struggled to get into her “regular” clothes.</a:t>
            </a:r>
          </a:p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She innocently asked: </a:t>
            </a:r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“Mom, now  that you’re     </a:t>
            </a:r>
          </a:p>
          <a:p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going to have a baby, </a:t>
            </a:r>
          </a:p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going to have to wear </a:t>
            </a:r>
          </a:p>
          <a:p>
            <a:r>
              <a:rPr lang="en-US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'eternity' clothes?” </a:t>
            </a:r>
            <a:endParaRPr lang="en-US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anguage Lessons Start in the Womb - The New York Times">
            <a:extLst>
              <a:ext uri="{FF2B5EF4-FFF2-40B4-BE49-F238E27FC236}">
                <a16:creationId xmlns:a16="http://schemas.microsoft.com/office/drawing/2014/main" id="{332BE367-390E-206E-05DB-BCC97BC29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962400"/>
            <a:ext cx="389327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305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63ED757-7D74-2E74-0B69-D9673E77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070600"/>
            <a:ext cx="11658600" cy="609600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/>
                <a:ea typeface="+mn-ea"/>
                <a:cs typeface="+mn-cs"/>
              </a:rPr>
              <a:t>Everyday can be a “handful”  for mom!</a:t>
            </a:r>
            <a:br>
              <a:rPr kumimoji="0" lang="en-US" sz="4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/>
                <a:ea typeface="+mn-ea"/>
                <a:cs typeface="+mn-cs"/>
              </a:rPr>
            </a:br>
            <a:endParaRPr lang="en-US" altLang="en-US" sz="2000" dirty="0"/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F94C60ED-1073-1810-0023-011015E84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11506200" cy="39624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young mother asked her 4 year old son on the eve of his fifth birthday what he would be tomorrow.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After counting his fingers, he confidently declared: 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8F824B-109E-FC61-BCEE-BC32A18CE152}"/>
              </a:ext>
            </a:extLst>
          </p:cNvPr>
          <p:cNvSpPr txBox="1"/>
          <p:nvPr/>
        </p:nvSpPr>
        <p:spPr>
          <a:xfrm>
            <a:off x="3505200" y="3336734"/>
            <a:ext cx="4648200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“Tomorrow,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I’ll be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a handful!”</a:t>
            </a:r>
          </a:p>
        </p:txBody>
      </p:sp>
      <p:pic>
        <p:nvPicPr>
          <p:cNvPr id="5122" name="Picture 2" descr="Young son kissing mother in bed in the morning - Stock Video Footage -  Dissolve">
            <a:extLst>
              <a:ext uri="{FF2B5EF4-FFF2-40B4-BE49-F238E27FC236}">
                <a16:creationId xmlns:a16="http://schemas.microsoft.com/office/drawing/2014/main" id="{EF9DEEC9-3E30-76DE-F3A1-F1FB44A48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72"/>
          <a:stretch/>
        </p:blipFill>
        <p:spPr bwMode="auto">
          <a:xfrm>
            <a:off x="170655" y="3264084"/>
            <a:ext cx="3544890" cy="260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9,837 Stressed Mom Stock Photos, Pictures &amp; Royalty-Free Images - iStock">
            <a:extLst>
              <a:ext uri="{FF2B5EF4-FFF2-40B4-BE49-F238E27FC236}">
                <a16:creationId xmlns:a16="http://schemas.microsoft.com/office/drawing/2014/main" id="{FF4AA912-149C-2B2D-149A-030C677C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r="27778"/>
          <a:stretch/>
        </p:blipFill>
        <p:spPr bwMode="auto">
          <a:xfrm>
            <a:off x="7543800" y="3264084"/>
            <a:ext cx="4607459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7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08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Mothers: Partners in the Procreation, Preparation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Partners in the Separation (Pain) of the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26509-A5F6-6669-1D47-DBD6C15F7284}"/>
              </a:ext>
            </a:extLst>
          </p:cNvPr>
          <p:cNvSpPr txBox="1"/>
          <p:nvPr/>
        </p:nvSpPr>
        <p:spPr>
          <a:xfrm>
            <a:off x="152400" y="1219200"/>
            <a:ext cx="11125200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 associated with Jesus, 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During his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(Lk 2)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His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ministry 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 name </a:t>
            </a:r>
          </a:p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is often among the disciples. 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His misery! 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His </a:t>
            </a: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“disciples forsook him </a:t>
            </a:r>
          </a:p>
          <a:p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fled”, 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Jn 10:25,26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“behold thy son”</a:t>
            </a:r>
            <a:endParaRPr lang="en-US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Boy Jesus in the Temple - Temple, Mary, Boy, Jesus, Joseph">
            <a:extLst>
              <a:ext uri="{FF2B5EF4-FFF2-40B4-BE49-F238E27FC236}">
                <a16:creationId xmlns:a16="http://schemas.microsoft.com/office/drawing/2014/main" id="{5E6403F3-B276-2A9A-94A8-FA555D67B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681" y="1460428"/>
            <a:ext cx="4111919" cy="256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Catholic Talks: Article: Inside The Passion of the Christ - Part 3/3">
            <a:extLst>
              <a:ext uri="{FF2B5EF4-FFF2-40B4-BE49-F238E27FC236}">
                <a16:creationId xmlns:a16="http://schemas.microsoft.com/office/drawing/2014/main" id="{BD925B78-EA1A-7E50-5758-09EBBF239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5"/>
          <a:stretch/>
        </p:blipFill>
        <p:spPr bwMode="auto">
          <a:xfrm>
            <a:off x="7010400" y="1460428"/>
            <a:ext cx="5181600" cy="538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B8C510-0207-A961-1001-E6319A05B417}"/>
              </a:ext>
            </a:extLst>
          </p:cNvPr>
          <p:cNvSpPr txBox="1"/>
          <p:nvPr/>
        </p:nvSpPr>
        <p:spPr>
          <a:xfrm>
            <a:off x="2743200" y="5010107"/>
            <a:ext cx="62253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stood faithful.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0442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08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Partners in the Separation (Pain) of the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26509-A5F6-6669-1D47-DBD6C15F7284}"/>
              </a:ext>
            </a:extLst>
          </p:cNvPr>
          <p:cNvSpPr txBox="1"/>
          <p:nvPr/>
        </p:nvSpPr>
        <p:spPr>
          <a:xfrm>
            <a:off x="85630" y="609600"/>
            <a:ext cx="11953969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 associated with Jesus during his: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3) His </a:t>
            </a:r>
            <a:r>
              <a:rPr lang="en-US" sz="4400" b="1" i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misery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 </a:t>
            </a: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Simeon had predicted this!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2:34,35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“Behold, this child is set for the fall and rising again of many in Israel; and for a sign which shall be spoken against; </a:t>
            </a:r>
          </a:p>
          <a:p>
            <a:pPr marL="742950" indent="-742950">
              <a:buAutoNum type="arabicPlain" startAt="35"/>
            </a:pP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Yea, a sword shall pierce through thy own soul also</a:t>
            </a:r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,.”</a:t>
            </a:r>
          </a:p>
        </p:txBody>
      </p:sp>
      <p:pic>
        <p:nvPicPr>
          <p:cNvPr id="3074" name="Picture 2" descr="The Catholic Talks: Article: Inside The Passion of the Christ - Part 3/3">
            <a:extLst>
              <a:ext uri="{FF2B5EF4-FFF2-40B4-BE49-F238E27FC236}">
                <a16:creationId xmlns:a16="http://schemas.microsoft.com/office/drawing/2014/main" id="{BD925B78-EA1A-7E50-5758-09EBBF23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737" y="4333696"/>
            <a:ext cx="3878263" cy="252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28D0F6-FCE4-07A4-4A5C-8E38584C58F3}"/>
              </a:ext>
            </a:extLst>
          </p:cNvPr>
          <p:cNvSpPr txBox="1"/>
          <p:nvPr/>
        </p:nvSpPr>
        <p:spPr>
          <a:xfrm>
            <a:off x="85630" y="4333696"/>
            <a:ext cx="8123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His pain cut deeply into her Mother’s heart!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Many a mother has felt this pain!</a:t>
            </a:r>
          </a:p>
        </p:txBody>
      </p:sp>
    </p:spTree>
    <p:extLst>
      <p:ext uri="{BB962C8B-B14F-4D97-AF65-F5344CB8AC3E}">
        <p14:creationId xmlns:p14="http://schemas.microsoft.com/office/powerpoint/2010/main" val="12231179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908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Partners in the Separation (Pain) of the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26509-A5F6-6669-1D47-DBD6C15F7284}"/>
              </a:ext>
            </a:extLst>
          </p:cNvPr>
          <p:cNvSpPr txBox="1"/>
          <p:nvPr/>
        </p:nvSpPr>
        <p:spPr>
          <a:xfrm>
            <a:off x="85630" y="609600"/>
            <a:ext cx="1195396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 sword shall pierce through thine own soul”</a:t>
            </a:r>
          </a:p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Despite the pain,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he Catholic Talks: Article: Inside The Passion of the Christ - Part 3/3">
            <a:extLst>
              <a:ext uri="{FF2B5EF4-FFF2-40B4-BE49-F238E27FC236}">
                <a16:creationId xmlns:a16="http://schemas.microsoft.com/office/drawing/2014/main" id="{BD925B78-EA1A-7E50-5758-09EBBF239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2930804"/>
            <a:ext cx="4648201" cy="392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429F3-7459-3980-04B2-1FEFB74F1B70}"/>
              </a:ext>
            </a:extLst>
          </p:cNvPr>
          <p:cNvSpPr txBox="1"/>
          <p:nvPr/>
        </p:nvSpPr>
        <p:spPr>
          <a:xfrm>
            <a:off x="152401" y="2907774"/>
            <a:ext cx="71693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You'll find mothers like that in the halls of hospitals, counselors' offices, and mortuaries!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9257D-1A81-9BC9-6D12-55E210A9A07F}"/>
              </a:ext>
            </a:extLst>
          </p:cNvPr>
          <p:cNvSpPr txBox="1"/>
          <p:nvPr/>
        </p:nvSpPr>
        <p:spPr>
          <a:xfrm>
            <a:off x="6039523" y="1180520"/>
            <a:ext cx="62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remained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09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92643-6B0B-4BF7-8A87-1790FBD93707}"/>
              </a:ext>
            </a:extLst>
          </p:cNvPr>
          <p:cNvSpPr txBox="1"/>
          <p:nvPr/>
        </p:nvSpPr>
        <p:spPr>
          <a:xfrm>
            <a:off x="27160" y="-76200"/>
            <a:ext cx="11582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God uses an eagle to illustrate these</a:t>
            </a:r>
          </a:p>
          <a:p>
            <a:r>
              <a:rPr lang="en-US" sz="5333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Challenges of Change. Deut. 32:11,12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F41B4C-F69A-A2AD-4AC5-461EB4E86918}"/>
              </a:ext>
            </a:extLst>
          </p:cNvPr>
          <p:cNvSpPr txBox="1"/>
          <p:nvPr/>
        </p:nvSpPr>
        <p:spPr>
          <a:xfrm>
            <a:off x="304800" y="1659285"/>
            <a:ext cx="113047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similarities between parenting and preparing young eagles for flight are amazing!  </a:t>
            </a:r>
          </a:p>
          <a:p>
            <a:pPr algn="ctr"/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9E787-1C58-2735-0A03-83287C3696CB}"/>
              </a:ext>
            </a:extLst>
          </p:cNvPr>
          <p:cNvSpPr txBox="1"/>
          <p:nvPr/>
        </p:nvSpPr>
        <p:spPr>
          <a:xfrm>
            <a:off x="27160" y="3992977"/>
            <a:ext cx="12192000" cy="255454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“As an eagle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stirreth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up her nest,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fluttereth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over her young,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spreadeth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abroad her wings, taketh them,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beareth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them on her wings: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the LORD … did lead him”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81369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322D1B-544B-43DC-B331-DDD355D6E2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62" b="3900"/>
          <a:stretch/>
        </p:blipFill>
        <p:spPr>
          <a:xfrm>
            <a:off x="0" y="1782655"/>
            <a:ext cx="4368800" cy="51092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5F9D298-4657-4CAD-8104-3CA20B37E325}"/>
              </a:ext>
            </a:extLst>
          </p:cNvPr>
          <p:cNvSpPr/>
          <p:nvPr/>
        </p:nvSpPr>
        <p:spPr>
          <a:xfrm>
            <a:off x="665429" y="950986"/>
            <a:ext cx="11402561" cy="748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42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Moms have a powerful “nesting” instinct! </a:t>
            </a:r>
          </a:p>
        </p:txBody>
      </p:sp>
      <p:pic>
        <p:nvPicPr>
          <p:cNvPr id="14" name="Picture 13" descr="A bedroom with a bed and a chair in a room&#10;&#10;Description generated with very high confidence">
            <a:extLst>
              <a:ext uri="{FF2B5EF4-FFF2-40B4-BE49-F238E27FC236}">
                <a16:creationId xmlns:a16="http://schemas.microsoft.com/office/drawing/2014/main" id="{D94857AB-6771-49F1-9720-EC6B5F5B63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 r="7383"/>
          <a:stretch/>
        </p:blipFill>
        <p:spPr>
          <a:xfrm>
            <a:off x="4876801" y="2302441"/>
            <a:ext cx="7287760" cy="4555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2C8DB-00C1-770E-7B50-A2F82857225F}"/>
              </a:ext>
            </a:extLst>
          </p:cNvPr>
          <p:cNvSpPr txBox="1"/>
          <p:nvPr/>
        </p:nvSpPr>
        <p:spPr>
          <a:xfrm>
            <a:off x="228600" y="76200"/>
            <a:ext cx="1185976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God illustrates this with eagles.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Dt 32:11,12 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48073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F9D298-4657-4CAD-8104-3CA20B37E325}"/>
              </a:ext>
            </a:extLst>
          </p:cNvPr>
          <p:cNvSpPr/>
          <p:nvPr/>
        </p:nvSpPr>
        <p:spPr>
          <a:xfrm>
            <a:off x="665429" y="950986"/>
            <a:ext cx="11402561" cy="74898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4267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Moms have a powerful “nesting” instinct! </a:t>
            </a:r>
          </a:p>
        </p:txBody>
      </p:sp>
      <p:pic>
        <p:nvPicPr>
          <p:cNvPr id="15" name="Picture 1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BA83301-7F32-40AA-B96E-76E2D19C7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42"/>
            <a:ext cx="12088360" cy="6937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2C8DB-00C1-770E-7B50-A2F82857225F}"/>
              </a:ext>
            </a:extLst>
          </p:cNvPr>
          <p:cNvSpPr txBox="1"/>
          <p:nvPr/>
        </p:nvSpPr>
        <p:spPr>
          <a:xfrm>
            <a:off x="228600" y="76200"/>
            <a:ext cx="11859760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 God illustrates this with eagles.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Dt 32:11,12 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1587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92643-6B0B-4BF7-8A87-1790FBD93707}"/>
              </a:ext>
            </a:extLst>
          </p:cNvPr>
          <p:cNvSpPr txBox="1"/>
          <p:nvPr/>
        </p:nvSpPr>
        <p:spPr>
          <a:xfrm>
            <a:off x="134730" y="94630"/>
            <a:ext cx="12090400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Mom’s have a powerful “nesting” instinct! </a:t>
            </a:r>
          </a:p>
          <a:p>
            <a:r>
              <a:rPr lang="en-US" sz="4800" dirty="0"/>
              <a:t>          </a:t>
            </a:r>
            <a:r>
              <a:rPr lang="en-US" sz="4800" b="1" dirty="0">
                <a:solidFill>
                  <a:srgbClr val="FFFFFF"/>
                </a:solidFill>
              </a:rPr>
              <a:t>They’re natural “comforters”.        </a:t>
            </a:r>
          </a:p>
          <a:p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“</a:t>
            </a:r>
            <a:r>
              <a:rPr lang="en-US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keepers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home”  </a:t>
            </a:r>
            <a:r>
              <a:rPr lang="en-US" sz="4800" dirty="0"/>
              <a:t>Titus 2:5</a:t>
            </a:r>
          </a:p>
          <a:p>
            <a:r>
              <a:rPr lang="en-US" sz="4267" dirty="0">
                <a:solidFill>
                  <a:schemeClr val="tx1">
                    <a:lumMod val="20000"/>
                    <a:lumOff val="80000"/>
                  </a:schemeClr>
                </a:solidFill>
              </a:rPr>
              <a:t>  </a:t>
            </a:r>
            <a:r>
              <a:rPr lang="en-US" sz="4267" dirty="0" err="1">
                <a:solidFill>
                  <a:schemeClr val="tx1">
                    <a:lumMod val="20000"/>
                    <a:lumOff val="80000"/>
                  </a:schemeClr>
                </a:solidFill>
              </a:rPr>
              <a:t>Oikourgos</a:t>
            </a:r>
            <a:r>
              <a:rPr lang="en-US" sz="4267" dirty="0">
                <a:solidFill>
                  <a:schemeClr val="tx1">
                    <a:lumMod val="20000"/>
                    <a:lumOff val="80000"/>
                  </a:schemeClr>
                </a:solidFill>
              </a:rPr>
              <a:t>’: domestically inclined,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7EABCB-B5A6-4682-B0CB-F9E82BBF15B8}"/>
              </a:ext>
            </a:extLst>
          </p:cNvPr>
          <p:cNvSpPr/>
          <p:nvPr/>
        </p:nvSpPr>
        <p:spPr>
          <a:xfrm>
            <a:off x="838200" y="2835847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dirty="0">
                <a:solidFill>
                  <a:schemeClr val="tx1">
                    <a:lumMod val="20000"/>
                    <a:lumOff val="80000"/>
                  </a:schemeClr>
                </a:solidFill>
              </a:rPr>
              <a:t>guardians of the “nest”. </a:t>
            </a:r>
            <a:endParaRPr lang="en-US" sz="4800" dirty="0"/>
          </a:p>
        </p:txBody>
      </p:sp>
      <p:pic>
        <p:nvPicPr>
          <p:cNvPr id="2050" name="Picture 2" descr="Image result for mother eagle in nest">
            <a:extLst>
              <a:ext uri="{FF2B5EF4-FFF2-40B4-BE49-F238E27FC236}">
                <a16:creationId xmlns:a16="http://schemas.microsoft.com/office/drawing/2014/main" id="{CEB040AC-A825-4C41-868E-396BED65D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3360"/>
            <a:ext cx="5050741" cy="284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others nurturing love">
            <a:extLst>
              <a:ext uri="{FF2B5EF4-FFF2-40B4-BE49-F238E27FC236}">
                <a16:creationId xmlns:a16="http://schemas.microsoft.com/office/drawing/2014/main" id="{F4EB9A14-FD38-4CA5-AC58-F6291DA6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092" y="4386997"/>
            <a:ext cx="2798908" cy="247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407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790163-D8A0-4C7F-A17C-25C2EAC5ECDF}"/>
              </a:ext>
            </a:extLst>
          </p:cNvPr>
          <p:cNvSpPr txBox="1"/>
          <p:nvPr/>
        </p:nvSpPr>
        <p:spPr>
          <a:xfrm>
            <a:off x="152400" y="-18638"/>
            <a:ext cx="1188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Moving a child from complete dependence </a:t>
            </a:r>
          </a:p>
          <a:p>
            <a:pPr algn="ctr"/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independent “flight” is a precarious Process!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CC408-91C7-410E-9A39-BC6E87D35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50794"/>
            <a:ext cx="7189783" cy="3688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9615AB-4556-721D-018A-E3231BF5BF97}"/>
              </a:ext>
            </a:extLst>
          </p:cNvPr>
          <p:cNvSpPr txBox="1"/>
          <p:nvPr/>
        </p:nvSpPr>
        <p:spPr>
          <a:xfrm>
            <a:off x="457200" y="1427912"/>
            <a:ext cx="11734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If you think the “Terrible Twos” were rough,</a:t>
            </a:r>
          </a:p>
          <a:p>
            <a:r>
              <a:rPr 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Wait for the “Turbulent Teens years”! </a:t>
            </a:r>
          </a:p>
        </p:txBody>
      </p:sp>
      <p:pic>
        <p:nvPicPr>
          <p:cNvPr id="11" name="Picture 10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7A23FCB6-180C-0689-28A0-A07D2D3CE1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09"/>
          <a:stretch/>
        </p:blipFill>
        <p:spPr>
          <a:xfrm>
            <a:off x="-25400" y="3330773"/>
            <a:ext cx="4601023" cy="352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7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92643-6B0B-4BF7-8A87-1790FBD93707}"/>
              </a:ext>
            </a:extLst>
          </p:cNvPr>
          <p:cNvSpPr txBox="1"/>
          <p:nvPr/>
        </p:nvSpPr>
        <p:spPr>
          <a:xfrm>
            <a:off x="406400" y="-56159"/>
            <a:ext cx="1158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Parents (and God) knows that there’s danger in staying in the nest too long!</a:t>
            </a:r>
          </a:p>
          <a:p>
            <a:pPr algn="ctr"/>
            <a:r>
              <a:rPr lang="en-US" sz="60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they’re willing to pay the price of preparation!</a:t>
            </a:r>
          </a:p>
        </p:txBody>
      </p:sp>
      <p:pic>
        <p:nvPicPr>
          <p:cNvPr id="6" name="Picture 2" descr="Image result for young eagle on the ground">
            <a:extLst>
              <a:ext uri="{FF2B5EF4-FFF2-40B4-BE49-F238E27FC236}">
                <a16:creationId xmlns:a16="http://schemas.microsoft.com/office/drawing/2014/main" id="{5C324435-D30C-7ED7-71D6-A046A8BCE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 t="19981" r="5001" b="1970"/>
          <a:stretch/>
        </p:blipFill>
        <p:spPr bwMode="auto">
          <a:xfrm>
            <a:off x="28575" y="3268194"/>
            <a:ext cx="5686425" cy="35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No birds were injured.">
            <a:extLst>
              <a:ext uri="{FF2B5EF4-FFF2-40B4-BE49-F238E27FC236}">
                <a16:creationId xmlns:a16="http://schemas.microsoft.com/office/drawing/2014/main" id="{4B69F945-12D8-2F81-571C-30BBCA7B8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9" b="1"/>
          <a:stretch/>
        </p:blipFill>
        <p:spPr bwMode="auto">
          <a:xfrm>
            <a:off x="6934200" y="3968200"/>
            <a:ext cx="5257800" cy="282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981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392643-6B0B-4BF7-8A87-1790FBD93707}"/>
              </a:ext>
            </a:extLst>
          </p:cNvPr>
          <p:cNvSpPr txBox="1"/>
          <p:nvPr/>
        </p:nvSpPr>
        <p:spPr>
          <a:xfrm>
            <a:off x="4673611" y="4753774"/>
            <a:ext cx="7213933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It’s easy to get disappointed and discouraged!</a:t>
            </a:r>
          </a:p>
        </p:txBody>
      </p:sp>
      <p:pic>
        <p:nvPicPr>
          <p:cNvPr id="4098" name="Picture 2" descr="Image result for mother eagle in nest">
            <a:extLst>
              <a:ext uri="{FF2B5EF4-FFF2-40B4-BE49-F238E27FC236}">
                <a16:creationId xmlns:a16="http://schemas.microsoft.com/office/drawing/2014/main" id="{74CAB959-2A25-436F-A3DA-8E8CC5BD8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r="14279" b="-2"/>
          <a:stretch/>
        </p:blipFill>
        <p:spPr bwMode="auto">
          <a:xfrm>
            <a:off x="6477000" y="304800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A49B5F-0C07-A6C8-08EB-E40F21ABB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51" r="-3" b="-3"/>
          <a:stretch/>
        </p:blipFill>
        <p:spPr>
          <a:xfrm>
            <a:off x="337860" y="285750"/>
            <a:ext cx="5546955" cy="3749040"/>
          </a:xfrm>
          <a:prstGeom prst="rect">
            <a:avLst/>
          </a:prstGeom>
        </p:spPr>
      </p:pic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F818128-367C-47D6-92F7-7021757A3B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7861" y="4612505"/>
            <a:ext cx="4504810" cy="1526741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600"/>
              </a:spcAft>
            </a:pPr>
            <a:r>
              <a:rPr lang="en-US" alt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Parenting is an exhausting job!</a:t>
            </a:r>
          </a:p>
        </p:txBody>
      </p:sp>
    </p:spTree>
    <p:extLst>
      <p:ext uri="{BB962C8B-B14F-4D97-AF65-F5344CB8AC3E}">
        <p14:creationId xmlns:p14="http://schemas.microsoft.com/office/powerpoint/2010/main" val="2027427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63ED757-7D74-2E74-0B69-D9673E77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418" y="1828800"/>
            <a:ext cx="11734800" cy="609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l"/>
            <a:r>
              <a:rPr lang="en-US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Mothers: </a:t>
            </a:r>
            <a:r>
              <a:rPr lang="en-US" altLang="en-US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God’s not so silent Partners.</a:t>
            </a: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F94C60ED-1073-1810-0023-011015E84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590800"/>
            <a:ext cx="11201400" cy="3124200"/>
          </a:xfrm>
        </p:spPr>
        <p:txBody>
          <a:bodyPr/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Motherhood is one of the clearest pictures of Divine Partnerships we have available to us.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Women become mothers for different reasons, </a:t>
            </a: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But there are no “Divine” accidents. </a:t>
            </a:r>
            <a:endParaRPr lang="en-US" altLang="en-US" sz="4000" i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9CFAE-C28B-2628-3C84-03F3401CAAB8}"/>
              </a:ext>
            </a:extLst>
          </p:cNvPr>
          <p:cNvSpPr txBox="1"/>
          <p:nvPr/>
        </p:nvSpPr>
        <p:spPr>
          <a:xfrm>
            <a:off x="228600" y="5867400"/>
            <a:ext cx="11201400" cy="8111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 Cor. 3:9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“we are laborers together with God.”</a:t>
            </a:r>
          </a:p>
        </p:txBody>
      </p:sp>
    </p:spTree>
    <p:extLst>
      <p:ext uri="{BB962C8B-B14F-4D97-AF65-F5344CB8AC3E}">
        <p14:creationId xmlns:p14="http://schemas.microsoft.com/office/powerpoint/2010/main" val="7504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392643-6B0B-4BF7-8A87-1790FBD93707}"/>
              </a:ext>
            </a:extLst>
          </p:cNvPr>
          <p:cNvSpPr txBox="1"/>
          <p:nvPr/>
        </p:nvSpPr>
        <p:spPr>
          <a:xfrm>
            <a:off x="406400" y="-56158"/>
            <a:ext cx="11582400" cy="10259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5867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3) Is God Stirring up your nests?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C9BB4D-A8EF-45A9-82A3-6E26928B2693}"/>
              </a:ext>
            </a:extLst>
          </p:cNvPr>
          <p:cNvSpPr/>
          <p:nvPr/>
        </p:nvSpPr>
        <p:spPr>
          <a:xfrm>
            <a:off x="0" y="889001"/>
            <a:ext cx="12192000" cy="541686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4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Many of our “hard times” may simply be</a:t>
            </a:r>
          </a:p>
          <a:p>
            <a:r>
              <a:rPr lang="en-US" sz="4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“preparations for flight!”. </a:t>
            </a:r>
          </a:p>
          <a:p>
            <a:pPr>
              <a:spcBef>
                <a:spcPts val="1600"/>
              </a:spcBef>
            </a:pPr>
            <a:r>
              <a:rPr lang="en-US" sz="4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We’re not called to “succeed”, but to obey.</a:t>
            </a:r>
          </a:p>
          <a:p>
            <a:pPr>
              <a:spcBef>
                <a:spcPts val="1600"/>
              </a:spcBef>
            </a:pPr>
            <a:r>
              <a:rPr lang="en-US" sz="4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Therefore, our failures need not be final!</a:t>
            </a:r>
          </a:p>
          <a:p>
            <a:pPr>
              <a:spcBef>
                <a:spcPts val="1600"/>
              </a:spcBef>
            </a:pPr>
            <a:r>
              <a:rPr lang="en-US" sz="48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Faith doesn’t grow through comfort, </a:t>
            </a:r>
          </a:p>
          <a:p>
            <a:r>
              <a:rPr lang="en-US" sz="5333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6400" b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through </a:t>
            </a:r>
            <a:r>
              <a:rPr lang="en-US" sz="6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en-US" sz="6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867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2380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28D0F6-FCE4-07A4-4A5C-8E38584C58F3}"/>
              </a:ext>
            </a:extLst>
          </p:cNvPr>
          <p:cNvSpPr txBox="1"/>
          <p:nvPr/>
        </p:nvSpPr>
        <p:spPr>
          <a:xfrm>
            <a:off x="152400" y="4038600"/>
            <a:ext cx="8265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 Mothers never relinquish the title, even if the child is rebellious, harsh,  foolish or cruel.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Their heart just will not allow it.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1395A-4220-63FA-03DC-63AEC0636DCA}"/>
              </a:ext>
            </a:extLst>
          </p:cNvPr>
          <p:cNvSpPr txBox="1"/>
          <p:nvPr/>
        </p:nvSpPr>
        <p:spPr>
          <a:xfrm>
            <a:off x="152400" y="8340"/>
            <a:ext cx="1173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Perhaps Mary was chosen because she could most clearly represent the heart of most mothers who share and bear the: 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</a:rPr>
              <a:t>The Struggles of Procreation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</a:rPr>
              <a:t> The Battles of Preparation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</a:rPr>
              <a:t> The Pain of Separation (watching them struggle)</a:t>
            </a:r>
          </a:p>
        </p:txBody>
      </p:sp>
    </p:spTree>
    <p:extLst>
      <p:ext uri="{BB962C8B-B14F-4D97-AF65-F5344CB8AC3E}">
        <p14:creationId xmlns:p14="http://schemas.microsoft.com/office/powerpoint/2010/main" val="16203375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B81395A-4220-63FA-03DC-63AEC0636DCA}"/>
              </a:ext>
            </a:extLst>
          </p:cNvPr>
          <p:cNvSpPr txBox="1"/>
          <p:nvPr/>
        </p:nvSpPr>
        <p:spPr>
          <a:xfrm>
            <a:off x="152400" y="8340"/>
            <a:ext cx="1173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Mary never quit and so had the privilege to see God's entire plan played out.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She suffered through the rejection and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         crucifixion of her son;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 but endured to celebrate his resurrection!  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6CAAF9-C73E-A0D8-D1F6-9C585EC8B928}"/>
              </a:ext>
            </a:extLst>
          </p:cNvPr>
          <p:cNvSpPr txBox="1"/>
          <p:nvPr/>
        </p:nvSpPr>
        <p:spPr>
          <a:xfrm>
            <a:off x="-1066800" y="3124200"/>
            <a:ext cx="119634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She was privileged to be a part of the small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     group that witnessed the birth of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     Church on the Day of Pentecost (Acts 1:14)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577EB-0F0B-81EE-36CD-219B7D141E92}"/>
              </a:ext>
            </a:extLst>
          </p:cNvPr>
          <p:cNvSpPr txBox="1"/>
          <p:nvPr/>
        </p:nvSpPr>
        <p:spPr>
          <a:xfrm>
            <a:off x="152400" y="5003961"/>
            <a:ext cx="89916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“Be not weary in well doing, for in due season ye shall reap, if ye faint not.”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+mn-cs"/>
              </a:rPr>
              <a:t>Gal. 6:9</a:t>
            </a:r>
          </a:p>
        </p:txBody>
      </p:sp>
    </p:spTree>
    <p:extLst>
      <p:ext uri="{BB962C8B-B14F-4D97-AF65-F5344CB8AC3E}">
        <p14:creationId xmlns:p14="http://schemas.microsoft.com/office/powerpoint/2010/main" val="2241798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he Family Circus (Comic Strip) - TV Tropes">
            <a:extLst>
              <a:ext uri="{FF2B5EF4-FFF2-40B4-BE49-F238E27FC236}">
                <a16:creationId xmlns:a16="http://schemas.microsoft.com/office/drawing/2014/main" id="{B3B8290E-7452-D136-6894-55FF8B8A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" y="0"/>
            <a:ext cx="2358428" cy="24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F8B408-6146-C0E3-D8BE-D6CA48B409B8}"/>
              </a:ext>
            </a:extLst>
          </p:cNvPr>
          <p:cNvSpPr txBox="1"/>
          <p:nvPr/>
        </p:nvSpPr>
        <p:spPr>
          <a:xfrm>
            <a:off x="2327564" y="0"/>
            <a:ext cx="97120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In one comic the kids of Family Circus were discussing babies.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2269A-9D3B-501A-3522-0785E257C701}"/>
              </a:ext>
            </a:extLst>
          </p:cNvPr>
          <p:cNvSpPr txBox="1"/>
          <p:nvPr/>
        </p:nvSpPr>
        <p:spPr>
          <a:xfrm>
            <a:off x="762000" y="1371600"/>
            <a:ext cx="11353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              One of the young experts announced: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"Storks don't bring babies. </a:t>
            </a:r>
            <a:endParaRPr kumimoji="0" lang="en-US" sz="4000" b="1" i="1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Some of the other children had different ideas,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+mn-ea"/>
                <a:cs typeface="+mn-cs"/>
              </a:rPr>
              <a:t>             but the best was saved for last.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24EEBF-89E3-081C-6D0A-A28007D18FAF}"/>
              </a:ext>
            </a:extLst>
          </p:cNvPr>
          <p:cNvSpPr txBox="1"/>
          <p:nvPr/>
        </p:nvSpPr>
        <p:spPr>
          <a:xfrm>
            <a:off x="-304800" y="4541699"/>
            <a:ext cx="10363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"Babies are connected to their mothers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 a biblical cord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."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BB284-40BA-12C5-A032-CFFBB77AB24C}"/>
              </a:ext>
            </a:extLst>
          </p:cNvPr>
          <p:cNvSpPr txBox="1"/>
          <p:nvPr/>
        </p:nvSpPr>
        <p:spPr>
          <a:xfrm>
            <a:off x="6781800" y="2209800"/>
            <a:ext cx="629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They come UPS."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06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8AF89032-E3C2-4204-972C-9F764191F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11582400" cy="1295400"/>
          </a:xfr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/>
            <a:r>
              <a:rPr lang="en-US" alt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“They that wait upon the Lord shall renew their strength; They shall mount up with wings as Eagles”</a:t>
            </a:r>
            <a:br>
              <a:rPr lang="en-US" altLang="en-US" sz="40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i="1" dirty="0">
              <a:solidFill>
                <a:schemeClr val="tx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050A82AB-A093-482F-987E-8B5DF0CC17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8264" y="1701800"/>
            <a:ext cx="10960936" cy="480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9687" indent="0" algn="ctr">
              <a:buNone/>
            </a:pPr>
            <a:r>
              <a:rPr lang="en-US" altLang="en-US" sz="48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Wait {</a:t>
            </a:r>
            <a:r>
              <a:rPr lang="en-US" sz="4000" dirty="0" err="1">
                <a:solidFill>
                  <a:srgbClr val="FFFFFF"/>
                </a:solidFill>
              </a:rPr>
              <a:t>qāwâ</a:t>
            </a:r>
            <a:r>
              <a:rPr lang="en-US" sz="4000" dirty="0">
                <a:solidFill>
                  <a:srgbClr val="FFFFFF"/>
                </a:solidFill>
              </a:rPr>
              <a:t>} </a:t>
            </a:r>
            <a:r>
              <a:rPr lang="en-US" altLang="en-US" sz="4800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 to bind together. </a:t>
            </a:r>
          </a:p>
          <a:p>
            <a:pPr marL="39687" indent="0" algn="ctr">
              <a:buNone/>
            </a:pPr>
            <a:r>
              <a:rPr lang="en-US" altLang="en-US" sz="4267" i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you willing to “bind” your heart, soul, and mind together with God to accomplish </a:t>
            </a:r>
          </a:p>
          <a:p>
            <a:pPr marL="39687" indent="0" algn="ctr">
              <a:buNone/>
            </a:pPr>
            <a:r>
              <a:rPr lang="en-US" altLang="en-US" sz="5867" i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Purposes </a:t>
            </a:r>
          </a:p>
          <a:p>
            <a:pPr marL="39687" indent="0" algn="ctr">
              <a:buNone/>
            </a:pPr>
            <a:r>
              <a:rPr lang="en-US" altLang="en-US" sz="7200" i="1" dirty="0">
                <a:solidFill>
                  <a:schemeClr val="tx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you?</a:t>
            </a:r>
            <a:endParaRPr lang="en-US" altLang="en-US" sz="5867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C7C90-AD08-74DD-8709-930356DF5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999436"/>
            <a:ext cx="3042168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67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63ED757-7D74-2E74-0B69-D9673E77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6324600"/>
            <a:ext cx="12039600" cy="609600"/>
          </a:xfrm>
        </p:spPr>
        <p:txBody>
          <a:bodyPr/>
          <a:lstStyle/>
          <a:p>
            <a:pPr algn="l"/>
            <a: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their mother leaning hard on Thee”.</a:t>
            </a:r>
            <a:br>
              <a:rPr lang="en-US" altLang="en-US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F94C60ED-1073-1810-0023-011015E84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11811000" cy="39624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ndara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“Lord, who am I to show the way, to my children day by day; so prone myself to go astray.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teach them knowledge, but I know, how feeble and how low,   the candle of my knowledge glows.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Lord, if their guide I still must be,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Oh let all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of my children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see, </a:t>
            </a:r>
          </a:p>
        </p:txBody>
      </p:sp>
      <p:pic>
        <p:nvPicPr>
          <p:cNvPr id="7170" name="Picture 2" descr="A Mother's Prayer">
            <a:extLst>
              <a:ext uri="{FF2B5EF4-FFF2-40B4-BE49-F238E27FC236}">
                <a16:creationId xmlns:a16="http://schemas.microsoft.com/office/drawing/2014/main" id="{D4AB02B7-B4E8-B192-E501-5E8FF261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7" y="-100013"/>
            <a:ext cx="4514850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4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31AB5E-181D-4A1E-8F84-0E8EC545A94B}"/>
              </a:ext>
            </a:extLst>
          </p:cNvPr>
          <p:cNvSpPr txBox="1"/>
          <p:nvPr/>
        </p:nvSpPr>
        <p:spPr>
          <a:xfrm>
            <a:off x="-101600" y="76200"/>
            <a:ext cx="1198880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r>
              <a:rPr lang="en-US" sz="6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</a:rPr>
              <a:t>“They that wait on the Lord shall… mount up with wings…</a:t>
            </a:r>
          </a:p>
        </p:txBody>
      </p:sp>
    </p:spTree>
    <p:extLst>
      <p:ext uri="{BB962C8B-B14F-4D97-AF65-F5344CB8AC3E}">
        <p14:creationId xmlns:p14="http://schemas.microsoft.com/office/powerpoint/2010/main" val="4159947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833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5E6BEE9-95CC-930B-BD50-22D1105E1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524000"/>
            <a:ext cx="9220200" cy="205739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Ps. 127:3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“children are an </a:t>
            </a:r>
            <a:r>
              <a:rPr lang="en-US" altLang="en-US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heritage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alt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Naḥalâ</a:t>
            </a:r>
            <a:r>
              <a:rPr lang="en-US" altLang="en-US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’: portion/ possession) </a:t>
            </a: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the LORD: </a:t>
            </a:r>
          </a:p>
          <a:p>
            <a:pPr marL="0" indent="0">
              <a:buNone/>
            </a:pPr>
            <a:r>
              <a:rPr lang="en-US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the fruit of the womb is his reward.”   </a:t>
            </a:r>
          </a:p>
          <a:p>
            <a:pPr marL="0" indent="0">
              <a:buNone/>
            </a:pPr>
            <a:endParaRPr lang="en-US" alt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EDB37232-5C4F-8DC1-2BE9-CBE9B1372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3733800" cy="373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E15DAA-ABC4-8CEF-0AC6-BE15B87164FB}"/>
              </a:ext>
            </a:extLst>
          </p:cNvPr>
          <p:cNvSpPr txBox="1"/>
          <p:nvPr/>
        </p:nvSpPr>
        <p:spPr>
          <a:xfrm>
            <a:off x="3315078" y="3759616"/>
            <a:ext cx="87622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morning I’d like to look at History’s most famous “mother” to illustrate this truth.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A30B9-D45F-7853-AF4F-97ABD39F0613}"/>
              </a:ext>
            </a:extLst>
          </p:cNvPr>
          <p:cNvSpPr txBox="1"/>
          <p:nvPr/>
        </p:nvSpPr>
        <p:spPr>
          <a:xfrm>
            <a:off x="875923" y="191621"/>
            <a:ext cx="11353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Nowhere is this more clearly or beautifully illustrated than with Motherhood.</a:t>
            </a:r>
          </a:p>
        </p:txBody>
      </p:sp>
    </p:spTree>
    <p:extLst>
      <p:ext uri="{BB962C8B-B14F-4D97-AF65-F5344CB8AC3E}">
        <p14:creationId xmlns:p14="http://schemas.microsoft.com/office/powerpoint/2010/main" val="22631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745A7E17-2D90-73ED-C1F2-396E7CC78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14830"/>
            <a:ext cx="12192000" cy="1071563"/>
          </a:xfrm>
        </p:spPr>
        <p:txBody>
          <a:bodyPr vert="horz" wrap="square" lIns="0" tIns="0" rIns="108372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53579" indent="-53579" eaLnBrk="1" hangingPunct="1">
              <a:defRPr/>
            </a:pPr>
            <a:r>
              <a:rPr lang="en-US" sz="4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1. </a:t>
            </a:r>
            <a:r>
              <a:rPr lang="en-US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Moms Partner with God in a child’s </a:t>
            </a:r>
            <a:br>
              <a:rPr lang="en-US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</a:br>
            <a:r>
              <a:rPr lang="en-US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   </a:t>
            </a:r>
            <a:r>
              <a:rPr lang="en-US" sz="5400" b="1" i="1" u="sng" dirty="0">
                <a:solidFill>
                  <a:srgbClr val="FFC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Procreation. </a:t>
            </a:r>
            <a:r>
              <a:rPr lang="en-US" sz="54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 (Mary)  Lk 1:28 </a:t>
            </a: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19497"/>
            <a:ext cx="11887200" cy="2290503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8467" indent="0" eaLnBrk="1" hangingPunct="1">
              <a:buNone/>
              <a:defRPr/>
            </a:pP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“Hail, thou that art highly </a:t>
            </a:r>
            <a:r>
              <a:rPr lang="en-US" sz="48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favored,</a:t>
            </a:r>
            <a:r>
              <a:rPr lang="en-US" sz="48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</a:t>
            </a:r>
            <a:r>
              <a:rPr lang="en-US" sz="44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charito’o</a:t>
            </a: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̄)</a:t>
            </a:r>
          </a:p>
          <a:p>
            <a:pPr marL="8467" indent="0" eaLnBrk="1" hangingPunct="1">
              <a:buNone/>
              <a:defRPr/>
            </a:pP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</a:t>
            </a: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graced, endue with special honor!</a:t>
            </a:r>
          </a:p>
        </p:txBody>
      </p:sp>
      <p:pic>
        <p:nvPicPr>
          <p:cNvPr id="3076" name="Picture 4" descr="&quot;Look! Jehovah's Slave Girl!&quot; — Watchtower ONLINE LIBRARY">
            <a:extLst>
              <a:ext uri="{FF2B5EF4-FFF2-40B4-BE49-F238E27FC236}">
                <a16:creationId xmlns:a16="http://schemas.microsoft.com/office/drawing/2014/main" id="{8560FE14-D8B1-10AA-51C9-CFEFF12CD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212" y="3048000"/>
            <a:ext cx="6398918" cy="383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25C53-221A-F1E4-85BF-5DF48BE7ABAB}"/>
              </a:ext>
            </a:extLst>
          </p:cNvPr>
          <p:cNvSpPr txBox="1"/>
          <p:nvPr/>
        </p:nvSpPr>
        <p:spPr>
          <a:xfrm>
            <a:off x="0" y="3036683"/>
            <a:ext cx="6781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5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the Lord is with thee.”</a:t>
            </a:r>
            <a:endParaRPr kumimoji="0" lang="en-US" sz="44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C5669-6439-7CB2-685E-EA3B01478336}"/>
              </a:ext>
            </a:extLst>
          </p:cNvPr>
          <p:cNvSpPr txBox="1"/>
          <p:nvPr/>
        </p:nvSpPr>
        <p:spPr>
          <a:xfrm>
            <a:off x="251149" y="4275070"/>
            <a:ext cx="627950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l" defTabSz="914400" rtl="0" eaLnBrk="1" fontAlgn="base" latinLnBrk="0" hangingPunct="1">
              <a:lnSpc>
                <a:spcPct val="100000"/>
              </a:lnSpc>
              <a:spcBef>
                <a:spcPts val="1467"/>
              </a:spcBef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A.  It Doesn’t Always Seem Like A “Blessing.”  </a:t>
            </a:r>
          </a:p>
        </p:txBody>
      </p:sp>
    </p:spTree>
    <p:extLst>
      <p:ext uri="{BB962C8B-B14F-4D97-AF65-F5344CB8AC3E}">
        <p14:creationId xmlns:p14="http://schemas.microsoft.com/office/powerpoint/2010/main" val="9484589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745A7E17-2D90-73ED-C1F2-396E7CC78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3191"/>
            <a:ext cx="12192000" cy="1071563"/>
          </a:xfrm>
        </p:spPr>
        <p:txBody>
          <a:bodyPr vert="horz" wrap="square" lIns="0" tIns="0" rIns="108372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53579" indent="-53579" eaLnBrk="1" hangingPunct="1">
              <a:defRPr/>
            </a:pPr>
            <a:r>
              <a:rPr lang="en-US" sz="3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1. </a:t>
            </a: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Moms Partner with God in a child’s Procreation.  </a:t>
            </a:r>
            <a:endParaRPr lang="en-US" sz="5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Georgia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075893"/>
            <a:ext cx="11887200" cy="25908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8467" indent="0" eaLnBrk="1" hangingPunct="1">
              <a:buNone/>
              <a:defRPr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“Hail, thou that art highly </a:t>
            </a:r>
            <a:r>
              <a:rPr lang="en-US" sz="4400" b="1" i="1" u="sng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favored,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(</a:t>
            </a:r>
            <a:r>
              <a:rPr lang="en-US" sz="4400" b="1" i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charito’o</a:t>
            </a: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̄)</a:t>
            </a:r>
          </a:p>
          <a:p>
            <a:pPr marL="8467" indent="0" eaLnBrk="1" hangingPunct="1">
              <a:buNone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A.  It Doesn’t Always Seem Like A Blessing.  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1)	 </a:t>
            </a: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Pregnancy is rarely easy or convenient.  </a:t>
            </a:r>
          </a:p>
          <a:p>
            <a:pPr marL="751417" indent="-742950" eaLnBrk="1" hangingPunct="1">
              <a:buAutoNum type="arabicParenR" startAt="2"/>
              <a:defRPr/>
            </a:pP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Mary’s pregnancy was particularly</a:t>
            </a:r>
          </a:p>
          <a:p>
            <a:pPr marL="8467" indent="0" eaLnBrk="1" hangingPunct="1">
              <a:buNone/>
              <a:defRPr/>
            </a:pP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  complicated as She was: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a) Unmarried! 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b) Forced to travel during final stages.</a:t>
            </a:r>
          </a:p>
          <a:p>
            <a:pPr marL="8467" indent="0" eaLnBrk="1" hangingPunct="1">
              <a:buNone/>
              <a:defRPr/>
            </a:pPr>
            <a:r>
              <a:rPr lang="en-US" sz="40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c) Forced to give birth in a stable!</a:t>
            </a:r>
          </a:p>
          <a:p>
            <a:pPr marL="8467" indent="0" eaLnBrk="1" hangingPunct="1">
              <a:buNone/>
              <a:defRPr/>
            </a:pPr>
            <a:endParaRPr lang="en-US" sz="4400" b="1" i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pic>
        <p:nvPicPr>
          <p:cNvPr id="5124" name="Picture 4" descr="The Nativity Story -Trailer, reviews &amp; meer - Pathé">
            <a:extLst>
              <a:ext uri="{FF2B5EF4-FFF2-40B4-BE49-F238E27FC236}">
                <a16:creationId xmlns:a16="http://schemas.microsoft.com/office/drawing/2014/main" id="{224C6A89-4F8A-466A-BD23-7E44A27CF0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3"/>
          <a:stretch/>
        </p:blipFill>
        <p:spPr bwMode="auto">
          <a:xfrm>
            <a:off x="8991600" y="2971800"/>
            <a:ext cx="3276600" cy="38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763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745A7E17-2D90-73ED-C1F2-396E7CC78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816" y="27915"/>
            <a:ext cx="12192000" cy="1071563"/>
          </a:xfrm>
        </p:spPr>
        <p:txBody>
          <a:bodyPr vert="horz" wrap="square" lIns="0" tIns="0" rIns="108372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53579" indent="-53579" eaLnBrk="1" hangingPunct="1">
              <a:defRPr/>
            </a:pPr>
            <a:r>
              <a:rPr lang="en-US" sz="4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eorgia" charset="0"/>
              </a:rPr>
              <a:t>1. Partner with God in a child’s Procreation. </a:t>
            </a:r>
            <a:endParaRPr lang="en-US" sz="5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Georgia" charset="0"/>
            </a:endParaRPr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816" y="914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751417" indent="-742950" eaLnBrk="1" hangingPunct="1">
              <a:buAutoNum type="alphaUcPeriod" startAt="2"/>
              <a:defRPr/>
            </a:pP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Notice Mary’s Response to God’s Invitation.  </a:t>
            </a:r>
            <a: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Lk 1:38 </a:t>
            </a:r>
            <a:r>
              <a:rPr lang="en-US" sz="4400" b="1" i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“Behold the handmaid of the Lord; </a:t>
            </a:r>
          </a:p>
          <a:p>
            <a:pPr marL="8467" indent="0" eaLnBrk="1" hangingPunct="1">
              <a:buNone/>
              <a:defRPr/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              be it unto me according to thy word.”</a:t>
            </a:r>
          </a:p>
          <a:p>
            <a:pPr marL="751417" indent="-742950" eaLnBrk="1" hangingPunct="1">
              <a:buAutoNum type="arabicParenR"/>
              <a:defRPr/>
            </a:pP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Just as Mary “submitted” to God’s will,</a:t>
            </a:r>
          </a:p>
        </p:txBody>
      </p:sp>
      <p:pic>
        <p:nvPicPr>
          <p:cNvPr id="6146" name="Picture 2" descr="Archangel Gabriel and Blessed Virgin Mary: For with God ...">
            <a:extLst>
              <a:ext uri="{FF2B5EF4-FFF2-40B4-BE49-F238E27FC236}">
                <a16:creationId xmlns:a16="http://schemas.microsoft.com/office/drawing/2014/main" id="{7568843A-0A02-060D-AD96-67FCC16D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3733800"/>
            <a:ext cx="4514850" cy="31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0659D1-5A61-067F-C3CE-AFB6363C288B}"/>
              </a:ext>
            </a:extLst>
          </p:cNvPr>
          <p:cNvSpPr txBox="1"/>
          <p:nvPr/>
        </p:nvSpPr>
        <p:spPr>
          <a:xfrm>
            <a:off x="457200" y="3759209"/>
            <a:ext cx="712413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Motherhood involves a steady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  diet of “submission”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to the incredible task </a:t>
            </a:r>
          </a:p>
          <a:p>
            <a:pPr marL="8467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Pct val="100000"/>
              <a:buFont typeface="Lucida Grande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before them. </a:t>
            </a:r>
          </a:p>
        </p:txBody>
      </p:sp>
    </p:spTree>
    <p:extLst>
      <p:ext uri="{BB962C8B-B14F-4D97-AF65-F5344CB8AC3E}">
        <p14:creationId xmlns:p14="http://schemas.microsoft.com/office/powerpoint/2010/main" val="3117706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053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2) God’s still partnering with Mothers! </a:t>
            </a:r>
            <a:r>
              <a:rPr lang="en-US" sz="40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Ps 139:16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“Thine eyes did see my substance, yet being unperfect; 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(embryotic) 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and in thy book all my members were written, which in continuance were fashioned,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charset="0"/>
              </a:rPr>
              <a:t>when as yet there was none of them.”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8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1C972-1D88-9B99-3359-607FBF6B2CEA}"/>
              </a:ext>
            </a:extLst>
          </p:cNvPr>
          <p:cNvSpPr txBox="1"/>
          <p:nvPr/>
        </p:nvSpPr>
        <p:spPr>
          <a:xfrm>
            <a:off x="116186" y="3401840"/>
            <a:ext cx="122085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</a:t>
            </a:r>
            <a:r>
              <a:rPr kumimoji="0" lang="en-US" sz="4000" b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Jer</a:t>
            </a:r>
            <a:r>
              <a:rPr kumimoji="0" lang="en-US" sz="40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1:5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“</a:t>
            </a:r>
            <a:r>
              <a:rPr kumimoji="0" lang="en-US" sz="4000" b="1" i="1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Before I formed thee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in the belly I knew thee; 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03548D-74E1-9A13-D9A3-E1B9D0C8653B}"/>
              </a:ext>
            </a:extLst>
          </p:cNvPr>
          <p:cNvSpPr txBox="1"/>
          <p:nvPr/>
        </p:nvSpPr>
        <p:spPr>
          <a:xfrm>
            <a:off x="-18861" y="4109726"/>
            <a:ext cx="99822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before thou </a:t>
            </a:r>
            <a:r>
              <a:rPr kumimoji="0" lang="en-US" sz="40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camest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forth out of the womb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       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I sanctified thee, </a:t>
            </a:r>
            <a:r>
              <a:rPr lang="en-US" sz="40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and I ordained thee a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kern="0" dirty="0">
                <a:solidFill>
                  <a:srgbClr val="FFFF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        a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  <a:t>prophet to the nations!”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  <a:sym typeface="Arial" charset="0"/>
              </a:rPr>
            </a:b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48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08BC6C1-66E4-C7D5-6A5C-725F00CAC5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-152400"/>
            <a:ext cx="12096184" cy="4038600"/>
          </a:xfrm>
        </p:spPr>
        <p:txBody>
          <a:bodyPr vert="horz" wrap="square" lIns="35718" tIns="35718" rIns="291465" bIns="35718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1pPr>
            <a:lvl2pPr marL="321457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2pPr>
            <a:lvl3pPr marL="642915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3pPr>
            <a:lvl4pPr marL="964372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4pPr>
            <a:lvl5pPr marL="1285829" algn="l" rtl="0" fontAlgn="base">
              <a:spcBef>
                <a:spcPct val="0"/>
              </a:spcBef>
              <a:spcAft>
                <a:spcPct val="0"/>
              </a:spcAft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5pPr>
            <a:lvl6pPr marL="1607287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6pPr>
            <a:lvl7pPr marL="1928744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7pPr>
            <a:lvl8pPr marL="2250201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8pPr>
            <a:lvl9pPr marL="2571659" algn="l" defTabSz="642915" rtl="0" eaLnBrk="1" latinLnBrk="0" hangingPunct="1">
              <a:defRPr sz="844" kern="1200">
                <a:solidFill>
                  <a:srgbClr val="FFFFFF"/>
                </a:solidFill>
                <a:latin typeface="Arial" panose="020B0604020202020204" pitchFamily="34" charset="0"/>
                <a:ea typeface="ヒラギノ角ゴ Pro W3" charset="-128"/>
                <a:cs typeface="+mn-cs"/>
                <a:sym typeface="Arial" panose="020B0604020202020204" pitchFamily="34" charset="0"/>
              </a:defRPr>
            </a:lvl9pPr>
          </a:lstStyle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Mary also modeled partnering with God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 In Her Child’s </a:t>
            </a:r>
            <a:r>
              <a:rPr kumimoji="0" lang="en-US" sz="5400" b="1" i="1" u="sng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 panose="020B0604020202020204" pitchFamily="34" charset="0"/>
              </a:rPr>
              <a:t>Preparation</a:t>
            </a:r>
            <a:endParaRPr lang="en-US" sz="3600" i="1" u="sng" dirty="0">
              <a:solidFill>
                <a:srgbClr val="FFC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2" descr="A picture containing person, people, group&#10;&#10;Description automatically generated">
            <a:extLst>
              <a:ext uri="{FF2B5EF4-FFF2-40B4-BE49-F238E27FC236}">
                <a16:creationId xmlns:a16="http://schemas.microsoft.com/office/drawing/2014/main" id="{B7053102-C58E-5A9B-3EC6-AD94C0E7A3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981200"/>
            <a:ext cx="323229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he Latter Days: Following The Biblical Example of Mary">
            <a:extLst>
              <a:ext uri="{FF2B5EF4-FFF2-40B4-BE49-F238E27FC236}">
                <a16:creationId xmlns:a16="http://schemas.microsoft.com/office/drawing/2014/main" id="{A1D15619-E6F2-94A4-29A7-2247BEED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3534886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y Jesus in the Temple - Temple, Mary, Boy, Jesus, Joseph">
            <a:extLst>
              <a:ext uri="{FF2B5EF4-FFF2-40B4-BE49-F238E27FC236}">
                <a16:creationId xmlns:a16="http://schemas.microsoft.com/office/drawing/2014/main" id="{A4C58998-25D0-1376-24B9-2A0C2E04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867840"/>
            <a:ext cx="4806636" cy="300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64323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DDD7B9"/>
      </a:lt1>
      <a:dk2>
        <a:srgbClr val="000000"/>
      </a:dk2>
      <a:lt2>
        <a:srgbClr val="DDD7B9"/>
      </a:lt2>
      <a:accent1>
        <a:srgbClr val="60597C"/>
      </a:accent1>
      <a:accent2>
        <a:srgbClr val="69A2D0"/>
      </a:accent2>
      <a:accent3>
        <a:srgbClr val="AAAAAA"/>
      </a:accent3>
      <a:accent4>
        <a:srgbClr val="BDB79E"/>
      </a:accent4>
      <a:accent5>
        <a:srgbClr val="B6B5BF"/>
      </a:accent5>
      <a:accent6>
        <a:srgbClr val="5E92BC"/>
      </a:accent6>
      <a:hlink>
        <a:srgbClr val="44655E"/>
      </a:hlink>
      <a:folHlink>
        <a:srgbClr val="7B4E31"/>
      </a:folHlink>
    </a:clrScheme>
    <a:fontScheme name="Default Desig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0597C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0597C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">
      <a:dk1>
        <a:srgbClr val="808080"/>
      </a:dk1>
      <a:lt1>
        <a:srgbClr val="DDD7B9"/>
      </a:lt1>
      <a:dk2>
        <a:srgbClr val="000000"/>
      </a:dk2>
      <a:lt2>
        <a:srgbClr val="DDD7B9"/>
      </a:lt2>
      <a:accent1>
        <a:srgbClr val="60597C"/>
      </a:accent1>
      <a:accent2>
        <a:srgbClr val="69A2D0"/>
      </a:accent2>
      <a:accent3>
        <a:srgbClr val="AAAAAA"/>
      </a:accent3>
      <a:accent4>
        <a:srgbClr val="BDB79E"/>
      </a:accent4>
      <a:accent5>
        <a:srgbClr val="B6B5BF"/>
      </a:accent5>
      <a:accent6>
        <a:srgbClr val="5E92BC"/>
      </a:accent6>
      <a:hlink>
        <a:srgbClr val="44655E"/>
      </a:hlink>
      <a:folHlink>
        <a:srgbClr val="7B4E31"/>
      </a:folHlink>
    </a:clrScheme>
    <a:fontScheme name="Office Them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0597C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0597C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asterHope">
  <a:themeElements>
    <a:clrScheme name="Custom 9">
      <a:dk1>
        <a:srgbClr val="000000"/>
      </a:dk1>
      <a:lt1>
        <a:srgbClr val="F47E8C"/>
      </a:lt1>
      <a:dk2>
        <a:srgbClr val="000000"/>
      </a:dk2>
      <a:lt2>
        <a:srgbClr val="F47E8C"/>
      </a:lt2>
      <a:accent1>
        <a:srgbClr val="D8333C"/>
      </a:accent1>
      <a:accent2>
        <a:srgbClr val="F2D50A"/>
      </a:accent2>
      <a:accent3>
        <a:srgbClr val="FFE7EF"/>
      </a:accent3>
      <a:accent4>
        <a:srgbClr val="8EC927"/>
      </a:accent4>
      <a:accent5>
        <a:srgbClr val="97221D"/>
      </a:accent5>
      <a:accent6>
        <a:srgbClr val="FC4563"/>
      </a:accent6>
      <a:hlink>
        <a:srgbClr val="D8333C"/>
      </a:hlink>
      <a:folHlink>
        <a:srgbClr val="F47E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Custom 9">
      <a:dk1>
        <a:srgbClr val="000000"/>
      </a:dk1>
      <a:lt1>
        <a:srgbClr val="F47E8C"/>
      </a:lt1>
      <a:dk2>
        <a:srgbClr val="000000"/>
      </a:dk2>
      <a:lt2>
        <a:srgbClr val="F47E8C"/>
      </a:lt2>
      <a:accent1>
        <a:srgbClr val="D8333C"/>
      </a:accent1>
      <a:accent2>
        <a:srgbClr val="F2D50A"/>
      </a:accent2>
      <a:accent3>
        <a:srgbClr val="FFE7EF"/>
      </a:accent3>
      <a:accent4>
        <a:srgbClr val="8EC927"/>
      </a:accent4>
      <a:accent5>
        <a:srgbClr val="97221D"/>
      </a:accent5>
      <a:accent6>
        <a:srgbClr val="FC4563"/>
      </a:accent6>
      <a:hlink>
        <a:srgbClr val="D8333C"/>
      </a:hlink>
      <a:folHlink>
        <a:srgbClr val="F47E8C"/>
      </a:folHlink>
    </a:clrScheme>
    <a:fontScheme name="Default Design">
      <a:majorFont>
        <a:latin typeface="Georgia"/>
        <a:ea typeface="ヒラギノ明朝 Pro W6"/>
        <a:cs typeface="ヒラギノ明朝 Pro W6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lorentine-Appointed">
  <a:themeElements>
    <a:clrScheme name="Joy To The World">
      <a:dk1>
        <a:srgbClr val="FFFFFF"/>
      </a:dk1>
      <a:lt1>
        <a:srgbClr val="000000"/>
      </a:lt1>
      <a:dk2>
        <a:srgbClr val="FFFFFF"/>
      </a:dk2>
      <a:lt2>
        <a:srgbClr val="000000"/>
      </a:lt2>
      <a:accent1>
        <a:srgbClr val="EDCE54"/>
      </a:accent1>
      <a:accent2>
        <a:srgbClr val="ED943B"/>
      </a:accent2>
      <a:accent3>
        <a:srgbClr val="D7460D"/>
      </a:accent3>
      <a:accent4>
        <a:srgbClr val="77B136"/>
      </a:accent4>
      <a:accent5>
        <a:srgbClr val="515691"/>
      </a:accent5>
      <a:accent6>
        <a:srgbClr val="F5E989"/>
      </a:accent6>
      <a:hlink>
        <a:srgbClr val="ED943B"/>
      </a:hlink>
      <a:folHlink>
        <a:srgbClr val="D7460D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A7B70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  <a:cs typeface="ヒラギノ角ゴ Pro W3" charset="0"/>
            <a:sym typeface="Arial" charset="0"/>
          </a:defRPr>
        </a:defPPr>
      </a:lstStyle>
    </a:lnDef>
  </a:objectDefaults>
  <a:extraClrSchemeLst>
    <a:extraClrScheme>
      <a:clrScheme name="Florentine-Appoint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TC101859861[[fn=Tradeshow]]</Template>
  <TotalTime>817</TotalTime>
  <Words>2291</Words>
  <Application>Microsoft Office PowerPoint</Application>
  <PresentationFormat>Widescreen</PresentationFormat>
  <Paragraphs>240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Arial</vt:lpstr>
      <vt:lpstr>Calibri</vt:lpstr>
      <vt:lpstr>Candara</vt:lpstr>
      <vt:lpstr>Garamond</vt:lpstr>
      <vt:lpstr>Georgia</vt:lpstr>
      <vt:lpstr>Gill Sans</vt:lpstr>
      <vt:lpstr>Lucida Grande</vt:lpstr>
      <vt:lpstr>Times New Roman</vt:lpstr>
      <vt:lpstr>Wingdings</vt:lpstr>
      <vt:lpstr>Default Design</vt:lpstr>
      <vt:lpstr>1_Office Theme</vt:lpstr>
      <vt:lpstr>Office Theme</vt:lpstr>
      <vt:lpstr>EasterHope</vt:lpstr>
      <vt:lpstr>1_Default Design</vt:lpstr>
      <vt:lpstr>Office Theme</vt:lpstr>
      <vt:lpstr>Florentine-Appointed</vt:lpstr>
      <vt:lpstr>Office Theme</vt:lpstr>
      <vt:lpstr>Mothers: God’s “not so silent” Partners!</vt:lpstr>
      <vt:lpstr>Everyday can be a “handful”  for mom! </vt:lpstr>
      <vt:lpstr>Mothers: God’s not so silent Partners.</vt:lpstr>
      <vt:lpstr>PowerPoint Presentation</vt:lpstr>
      <vt:lpstr>1. Moms Partner with God in a child’s     Procreation.  (Mary)  Lk 1:28 </vt:lpstr>
      <vt:lpstr>1. Moms Partner with God in a child’s Procreation.  </vt:lpstr>
      <vt:lpstr>1. Partner with God in a child’s Procreation.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“They that wait upon the Lord shall renew their strength; They shall mount up with wings as Eagles” </vt:lpstr>
      <vt:lpstr>their mother leaning hard on Thee”. 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Admin</cp:lastModifiedBy>
  <cp:revision>30</cp:revision>
  <dcterms:created xsi:type="dcterms:W3CDTF">2013-05-08T18:36:22Z</dcterms:created>
  <dcterms:modified xsi:type="dcterms:W3CDTF">2022-05-05T20:18:50Z</dcterms:modified>
</cp:coreProperties>
</file>