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7" r:id="rId3"/>
  </p:sldMasterIdLst>
  <p:notesMasterIdLst>
    <p:notesMasterId r:id="rId31"/>
  </p:notesMasterIdLst>
  <p:sldIdLst>
    <p:sldId id="257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59" r:id="rId14"/>
    <p:sldId id="261" r:id="rId15"/>
    <p:sldId id="272" r:id="rId16"/>
    <p:sldId id="273" r:id="rId17"/>
    <p:sldId id="277" r:id="rId18"/>
    <p:sldId id="276" r:id="rId19"/>
    <p:sldId id="278" r:id="rId20"/>
    <p:sldId id="274" r:id="rId21"/>
    <p:sldId id="284" r:id="rId22"/>
    <p:sldId id="281" r:id="rId23"/>
    <p:sldId id="289" r:id="rId24"/>
    <p:sldId id="282" r:id="rId25"/>
    <p:sldId id="285" r:id="rId26"/>
    <p:sldId id="286" r:id="rId27"/>
    <p:sldId id="287" r:id="rId28"/>
    <p:sldId id="283" r:id="rId29"/>
    <p:sldId id="290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C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60"/>
  </p:normalViewPr>
  <p:slideViewPr>
    <p:cSldViewPr>
      <p:cViewPr varScale="1">
        <p:scale>
          <a:sx n="105" d="100"/>
          <a:sy n="105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49285-087F-472C-83CD-70326EB40034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6CF61-A6FF-4C81-BE69-EBB88BDE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1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CF61-A6FF-4C81-BE69-EBB88BDEE6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50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CF61-A6FF-4C81-BE69-EBB88BDEE6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5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CF61-A6FF-4C81-BE69-EBB88BDEE6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CF61-A6FF-4C81-BE69-EBB88BDEE6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CF61-A6FF-4C81-BE69-EBB88BDEE6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6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CF61-A6FF-4C81-BE69-EBB88BDEE6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8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CF61-A6FF-4C81-BE69-EBB88BDEE6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CF61-A6FF-4C81-BE69-EBB88BDEE6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CF61-A6FF-4C81-BE69-EBB88BDEE6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5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CF61-A6FF-4C81-BE69-EBB88BDEE6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2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CF61-A6FF-4C81-BE69-EBB88BDEE6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4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CF61-A6FF-4C81-BE69-EBB88BDEE6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3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606D7-F0CA-8AD3-4CD1-BEDFBFC2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5449-D633-4C99-8A5A-9C3D9590E71B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90D68-E068-BA7E-503E-4D7A22D4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50164-0210-7595-409C-488A58BB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6202F-7A6D-46CB-A1FD-5BEE0BB2E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25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27655-61B3-C3F5-3D8E-E0C78C32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E8F38-63FD-42AC-8E38-9C9978C7559B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23AFC-FEC6-63C8-8AD7-2B4F257F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F1FDB-385D-5015-AAD4-CBDBB56A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DD971-9384-414F-816C-5BF725D3FB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23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ABD9D-DC68-436D-F4D4-23B88A44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5FCF-3ACF-449A-AF1E-6504180CCF5D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1089F-C46C-D0BE-C182-9A664028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1FF7E-D5CB-7459-04DE-D8B0B87B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40C19-7F34-446E-A123-4D4178BB9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40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8F626-0589-B925-E22E-6995702C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48E60-7B02-403D-8594-54EA4BA9F730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171E7-F0B2-A522-3B03-FB600E70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3ED95-3511-1943-19F4-922A5AF9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A632-B039-4271-9D4A-7D5824F8D0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92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A445-3DDB-481F-BC35-998946ABC2E9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4E8D-A468-4A5B-8442-8C46350A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B63DC-8A46-4F04-DB8A-DC9116CE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BF81-EF2C-45CC-B5DC-D79C53FB2539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8FA86-86C3-62F7-EE20-7A38DA02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E5406-0A76-F387-F3D7-FCA32DCB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1D914-54FA-4389-A011-FDD345950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36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2C87E-5C88-C437-AE20-D634BF2C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6C6E2-975A-4C57-9606-5B2DB890EEB0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91756-C9F6-FFAD-5B96-2EED5474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1B4FC-B688-928D-813B-65281952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6AB74-27EF-48BA-A58A-15A6ED83D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45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93969-4B13-3D4D-4C02-FE010B9E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1730-FF65-4F74-AE27-E2D1ABDB7B40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F3A83-9708-B018-2012-8790D563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0934AE-E1B3-6CC4-D6A8-E54137B3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A46E-026D-43A2-88F5-37343C2DD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83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0CC2B3-7BDF-C8ED-0682-5DCBCB4E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F37C-C8B7-4D3C-97BD-A97CE325D620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5F2C7E-6CEB-8190-5D5B-DCB24FB3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ABFF83-0455-6C97-8DCC-70F58D20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7A297-DCDC-44FC-B327-B6F227C67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01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C65A9C-BC2C-A52D-B33D-C9C45140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4A40-F64D-49BC-BFA6-403B1A268815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6F2227-989B-149A-1C8F-B8B62132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38D2FA-8F87-761B-54E7-5418D3B2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AF1D1-4135-4FBE-9405-885F2650E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3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9DB624-4F6D-5551-FD5C-C5017271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ED175-43E7-481A-BC31-8CF5F2999202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30349B-53AF-5499-8787-1EBE35B4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845B03-4B5B-35B1-2F72-82511444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1F42B-7077-44D4-91F0-3D70790BC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7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0ECE2B-66E2-C2F4-4AED-1C62AE63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7EEF-AD82-4636-BB2D-D69FDA6AF1AA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543AA2-D0A0-806D-8CF9-8F3F9037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CA8563-5BB0-324D-2143-28530148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8F4B3-02D9-4E78-A751-D44CF7D8D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59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AB5784-5C3C-ED99-8228-9A5FF948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F33D-FE43-4341-9818-B7B3D862E1BF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18940E-6338-028C-699C-905A4E7A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1F10DE-3CEB-E671-B811-9F09A547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FA077-4E99-45FB-9CBB-F4F89E709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46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D7AD112-7F23-D9A9-30B6-A31F9D6FDA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2483363-8692-1690-4007-D43D0CF737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9888F-CD75-4A28-41E8-0F8E258AA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7A6930-B17E-4D5F-808C-51E9FC7F7192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C7811-8EC9-5C7D-C598-3384065E4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82068-8F40-CAE6-D2FB-0C2C06079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F822F1-E1F9-4173-B860-F4ADEAF3F5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C6B7E9-A671-F514-014B-C774FF4B4A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51A23C-5A85-2A79-8F49-7495E1D4D5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7A859-B8B3-CEE8-65D4-35E5D1F27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53C6B7-DA90-4FA0-AE02-5C1FEDC77CC9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88CC-E469-6DAA-464C-3EE387D15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09FCA-ED4F-DABD-C61D-01D4870DA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C41708-DF13-415E-8925-BD33F1C2F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9B8CCA87-7887-60E7-2F47-114779538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921000"/>
            <a:ext cx="12115800" cy="1143000"/>
          </a:xfrm>
        </p:spPr>
        <p:txBody>
          <a:bodyPr/>
          <a:lstStyle/>
          <a:p>
            <a:r>
              <a:rPr lang="en-US" alt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cs typeface="Times New Roman" panose="02020603050405020304" pitchFamily="18" charset="0"/>
              </a:rPr>
              <a:t>Mothers on Mission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AC036-165C-3767-0168-0CEF650FD46F}"/>
              </a:ext>
            </a:extLst>
          </p:cNvPr>
          <p:cNvSpPr txBox="1"/>
          <p:nvPr/>
        </p:nvSpPr>
        <p:spPr>
          <a:xfrm>
            <a:off x="76200" y="152400"/>
            <a:ext cx="120396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Mt </a:t>
            </a:r>
            <a:r>
              <a:rPr lang="en-US" sz="4000" b="1" dirty="0"/>
              <a:t>15:25-28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came she and worshipped him, saying,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Lord, help me.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he answered and said, It is not meet to take the children's bread, and to cast it to dogs.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she said,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Truth, Lord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yet the dogs eat of the crumbs which fall from their masters' table.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Jesus said… O woman,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 is thy faith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it unto thee even as thou wilt.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her daughter was made whole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that very hour.”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8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DE3526-3BD6-7F0F-E312-35FB6E64FA76}"/>
              </a:ext>
            </a:extLst>
          </p:cNvPr>
          <p:cNvSpPr txBox="1"/>
          <p:nvPr/>
        </p:nvSpPr>
        <p:spPr>
          <a:xfrm>
            <a:off x="381000" y="1600200"/>
            <a:ext cx="11430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her Problem(s)!  Vs 22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She was a Gentile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(Idol worship culture)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woman of Canaan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came …, and cried unto him,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mercy on me, O Lord,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Son of David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;”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She originally appealed to him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as the Jewish Messiah!</a:t>
            </a: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ow The Faith Of The Canaanite Woman Inspires Us Not To Give Up – The  Additional Needs Blogfather">
            <a:extLst>
              <a:ext uri="{FF2B5EF4-FFF2-40B4-BE49-F238E27FC236}">
                <a16:creationId xmlns:a16="http://schemas.microsoft.com/office/drawing/2014/main" id="{5B05855C-8066-CE0D-93CF-043F6215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495800"/>
            <a:ext cx="2438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B40BAE-A80A-96FE-0A11-114FAD07B974}"/>
              </a:ext>
            </a:extLst>
          </p:cNvPr>
          <p:cNvSpPr txBox="1"/>
          <p:nvPr/>
        </p:nvSpPr>
        <p:spPr>
          <a:xfrm>
            <a:off x="1752600" y="5900357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she wasn’t Jewish!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025B44-625C-DB96-8D1C-9E38A21BF59E}"/>
              </a:ext>
            </a:extLst>
          </p:cNvPr>
          <p:cNvSpPr txBox="1"/>
          <p:nvPr/>
        </p:nvSpPr>
        <p:spPr>
          <a:xfrm>
            <a:off x="2362200" y="231568"/>
            <a:ext cx="962007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 startAt="2"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 daughter had been “infected” by her cultural “gods”. 22b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“my daughter is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grievously 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kakōs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infected/diseased)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vexed</a:t>
            </a:r>
            <a:r>
              <a:rPr kumimoji="0" lang="en-US" sz="4400" b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a devil.”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Daimoniz’omai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Demonized!)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She recognized what most don’t/won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’t: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 Demons are real! </a:t>
            </a:r>
            <a:r>
              <a:rPr kumimoji="0" lang="en-US" sz="3600" b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(Eph</a:t>
            </a:r>
            <a:r>
              <a:rPr kumimoji="0" lang="en-US" sz="3600" b="1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6:10-18; 1 Tim 4:1)</a:t>
            </a:r>
            <a:endParaRPr kumimoji="0" lang="en-US" sz="3600" b="1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2) They’re after our children!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 Our choices give them liberty/influence!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kumimoji="0" lang="en-US" sz="4400" b="1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00EE-218B-F49F-06F2-1FEA6986E865}"/>
              </a:ext>
            </a:extLst>
          </p:cNvPr>
          <p:cNvSpPr txBox="1"/>
          <p:nvPr/>
        </p:nvSpPr>
        <p:spPr>
          <a:xfrm rot="5400000" flipH="1">
            <a:off x="-4572000" y="5390278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</a:t>
            </a:r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 Problem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49008-0E8B-5932-0C0D-2CE97E01022A}"/>
              </a:ext>
            </a:extLst>
          </p:cNvPr>
          <p:cNvSpPr txBox="1"/>
          <p:nvPr/>
        </p:nvSpPr>
        <p:spPr>
          <a:xfrm>
            <a:off x="2895600" y="6263988"/>
            <a:ext cx="8077200" cy="646331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Eph. 4:26,27; 2 Tim. 2:24-26; 1 Pt 5:8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DE3526-3BD6-7F0F-E312-35FB6E64FA76}"/>
              </a:ext>
            </a:extLst>
          </p:cNvPr>
          <p:cNvSpPr txBox="1"/>
          <p:nvPr/>
        </p:nvSpPr>
        <p:spPr>
          <a:xfrm>
            <a:off x="76200" y="1447800"/>
            <a:ext cx="12344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Notice her Plan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vs 22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Who: 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went to Jesus!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cried unto him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Have mercy on me,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Lord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6:33 says to: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 first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God…”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F2CB7-66AE-2AD6-9CD6-352628DE515F}"/>
              </a:ext>
            </a:extLst>
          </p:cNvPr>
          <p:cNvSpPr txBox="1"/>
          <p:nvPr/>
        </p:nvSpPr>
        <p:spPr>
          <a:xfrm>
            <a:off x="76200" y="5943600"/>
            <a:ext cx="1234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Friends, Family, Doctors, Drugs, Specialists, Self medication.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8171F-7C32-707E-C905-99602DFC10DF}"/>
              </a:ext>
            </a:extLst>
          </p:cNvPr>
          <p:cNvSpPr txBox="1"/>
          <p:nvPr/>
        </p:nvSpPr>
        <p:spPr>
          <a:xfrm>
            <a:off x="533400" y="4802565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We naturally seek everything else first!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025B44-625C-DB96-8D1C-9E38A21BF59E}"/>
              </a:ext>
            </a:extLst>
          </p:cNvPr>
          <p:cNvSpPr txBox="1"/>
          <p:nvPr/>
        </p:nvSpPr>
        <p:spPr>
          <a:xfrm>
            <a:off x="2438399" y="88780"/>
            <a:ext cx="954387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 startAt="2"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How: She came to him with: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cried”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000" b="1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raugazō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to cry out loud) 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00EE-218B-F49F-06F2-1FEA6986E865}"/>
              </a:ext>
            </a:extLst>
          </p:cNvPr>
          <p:cNvSpPr txBox="1"/>
          <p:nvPr/>
        </p:nvSpPr>
        <p:spPr>
          <a:xfrm rot="5400000" flipH="1">
            <a:off x="-4581435" y="5038637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 Plan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unday of the Canaanite Woman: We've All Felt Like This">
            <a:extLst>
              <a:ext uri="{FF2B5EF4-FFF2-40B4-BE49-F238E27FC236}">
                <a16:creationId xmlns:a16="http://schemas.microsoft.com/office/drawing/2014/main" id="{FDE20793-77FF-E845-3EE1-E75B55C90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35" y="2837629"/>
            <a:ext cx="7696200" cy="40437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3EB02D-F96E-740F-4BF7-60E325456B19}"/>
              </a:ext>
            </a:extLst>
          </p:cNvPr>
          <p:cNvSpPr txBox="1"/>
          <p:nvPr/>
        </p:nvSpPr>
        <p:spPr>
          <a:xfrm>
            <a:off x="2415209" y="2075820"/>
            <a:ext cx="9776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5:16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effectual, fervent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energeo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prayer…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49BF7-9C83-7E26-2171-40D880F0AA8B}"/>
              </a:ext>
            </a:extLst>
          </p:cNvPr>
          <p:cNvSpPr txBox="1"/>
          <p:nvPr/>
        </p:nvSpPr>
        <p:spPr>
          <a:xfrm>
            <a:off x="3527887" y="6150114"/>
            <a:ext cx="7364895" cy="707886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availeth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ischyō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prevails)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much”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025B44-625C-DB96-8D1C-9E38A21BF59E}"/>
              </a:ext>
            </a:extLst>
          </p:cNvPr>
          <p:cNvSpPr txBox="1"/>
          <p:nvPr/>
        </p:nvSpPr>
        <p:spPr>
          <a:xfrm>
            <a:off x="2286000" y="228600"/>
            <a:ext cx="977247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 startAt="2"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How: She went to Him with: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Persistence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23-25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answered her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a word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his disciples said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send her away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I’m …sent …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lost sheep of  Israel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she came and worshipped him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saying, Lord help”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Remember Jesus’ parable of the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unjust judge?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 18:1-8)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00EE-218B-F49F-06F2-1FEA6986E865}"/>
              </a:ext>
            </a:extLst>
          </p:cNvPr>
          <p:cNvSpPr txBox="1"/>
          <p:nvPr/>
        </p:nvSpPr>
        <p:spPr>
          <a:xfrm rot="5400000" flipH="1">
            <a:off x="-4505235" y="5419636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 Plan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025B44-625C-DB96-8D1C-9E38A21BF59E}"/>
              </a:ext>
            </a:extLst>
          </p:cNvPr>
          <p:cNvSpPr txBox="1"/>
          <p:nvPr/>
        </p:nvSpPr>
        <p:spPr>
          <a:xfrm>
            <a:off x="2286000" y="152400"/>
            <a:ext cx="96774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With Poverty (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Humility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22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mercy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elee’o:compassion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me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(?)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kyrios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master, owner)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a) Evidenced by 25-27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“Lord help me…. 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But he …said, It’s not meet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(kalos)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take the children’s bread, and to cast it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dogs.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Kynar’ion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Pet, puppy. {not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kyon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Ph. 3:2})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she said,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Truth, Lord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dogs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 of the crumbs which fall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masters' table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00EE-218B-F49F-06F2-1FEA6986E865}"/>
              </a:ext>
            </a:extLst>
          </p:cNvPr>
          <p:cNvSpPr txBox="1"/>
          <p:nvPr/>
        </p:nvSpPr>
        <p:spPr>
          <a:xfrm rot="5400000" flipH="1">
            <a:off x="-4572000" y="5419636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 Plan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ABB9B-43C1-8136-765C-2066CCC2AA64}"/>
              </a:ext>
            </a:extLst>
          </p:cNvPr>
          <p:cNvSpPr txBox="1"/>
          <p:nvPr/>
        </p:nvSpPr>
        <p:spPr>
          <a:xfrm>
            <a:off x="7991764" y="4648200"/>
            <a:ext cx="4200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(I’m unworthy!)</a:t>
            </a:r>
          </a:p>
        </p:txBody>
      </p:sp>
      <p:pic>
        <p:nvPicPr>
          <p:cNvPr id="4098" name="Picture 2" descr="How The Faith Of The Canaanite Woman Inspires Us Not To Give Up – The  Additional Needs Blogfather">
            <a:extLst>
              <a:ext uri="{FF2B5EF4-FFF2-40B4-BE49-F238E27FC236}">
                <a16:creationId xmlns:a16="http://schemas.microsoft.com/office/drawing/2014/main" id="{8E3EEE0C-910E-D7B2-7879-25F72DFB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438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5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DE3526-3BD6-7F0F-E312-35FB6E64FA76}"/>
              </a:ext>
            </a:extLst>
          </p:cNvPr>
          <p:cNvSpPr txBox="1"/>
          <p:nvPr/>
        </p:nvSpPr>
        <p:spPr>
          <a:xfrm>
            <a:off x="-76200" y="1524000"/>
            <a:ext cx="1234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She’d probably exhausted her other options.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5:25,26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woman had an issue of blood 12 years.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suffered many things of many physicians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had spent all that she had,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B059A-23F0-5FEE-456D-6B14FEBE0EFC}"/>
              </a:ext>
            </a:extLst>
          </p:cNvPr>
          <p:cNvSpPr txBox="1"/>
          <p:nvPr/>
        </p:nvSpPr>
        <p:spPr>
          <a:xfrm>
            <a:off x="25924" y="0"/>
            <a:ext cx="9651476" cy="120032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 She found a Provider</a:t>
            </a:r>
          </a:p>
        </p:txBody>
      </p:sp>
      <p:pic>
        <p:nvPicPr>
          <p:cNvPr id="7170" name="Picture 2" descr="Living Bulwark">
            <a:extLst>
              <a:ext uri="{FF2B5EF4-FFF2-40B4-BE49-F238E27FC236}">
                <a16:creationId xmlns:a16="http://schemas.microsoft.com/office/drawing/2014/main" id="{342FA1E7-82A5-CD65-5BA1-97E56D4E9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" y="4354114"/>
            <a:ext cx="4795101" cy="249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A2B3A2-6E49-E45D-1587-C872A6767924}"/>
              </a:ext>
            </a:extLst>
          </p:cNvPr>
          <p:cNvSpPr txBox="1"/>
          <p:nvPr/>
        </p:nvSpPr>
        <p:spPr>
          <a:xfrm>
            <a:off x="4851662" y="4324767"/>
            <a:ext cx="72560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was nothing bettered,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rather grew worse”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32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025B44-625C-DB96-8D1C-9E38A21BF59E}"/>
              </a:ext>
            </a:extLst>
          </p:cNvPr>
          <p:cNvSpPr txBox="1"/>
          <p:nvPr/>
        </p:nvSpPr>
        <p:spPr>
          <a:xfrm>
            <a:off x="2362200" y="86916"/>
            <a:ext cx="962007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She had to overcome: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Her guilt/failure.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Her cultural taboos.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 Jesus’ Silence  Vs 23  (Job 23:10)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4) The Apostle’s rejection.  Vs 23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5) Jesus testing her with the  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“Insulting” Parable  (Vs 26)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00EE-218B-F49F-06F2-1FEA6986E865}"/>
              </a:ext>
            </a:extLst>
          </p:cNvPr>
          <p:cNvSpPr txBox="1"/>
          <p:nvPr/>
        </p:nvSpPr>
        <p:spPr>
          <a:xfrm rot="5400000" flipH="1">
            <a:off x="-4581435" y="5419636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 Provider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025B44-625C-DB96-8D1C-9E38A21BF59E}"/>
              </a:ext>
            </a:extLst>
          </p:cNvPr>
          <p:cNvSpPr txBox="1"/>
          <p:nvPr/>
        </p:nvSpPr>
        <p:spPr>
          <a:xfrm>
            <a:off x="2362200" y="86916"/>
            <a:ext cx="962007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her passion, persistence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&amp; poverty finally resulted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her Provision!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 Jesus answered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said </a:t>
            </a:r>
          </a:p>
          <a:p>
            <a:pPr lvl="0" algn="ctr"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woman,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 is thy faith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 it unto thee even as thou wilt.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00EE-218B-F49F-06F2-1FEA6986E865}"/>
              </a:ext>
            </a:extLst>
          </p:cNvPr>
          <p:cNvSpPr txBox="1"/>
          <p:nvPr/>
        </p:nvSpPr>
        <p:spPr>
          <a:xfrm rot="5400000" flipH="1">
            <a:off x="-4581435" y="5419636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 Provider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C05ABA1-30AE-0D1C-8C7E-26BC826E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1"/>
            <a:ext cx="12115800" cy="41910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Heb. 1:1-3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“God who …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spake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times past by the prophets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…hath spoken unto us by his Son,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whom he hath appointed heir of all things,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whom also he made the worlds.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9AC33-E8BA-9A71-4F44-ECA5567B4B7B}"/>
              </a:ext>
            </a:extLst>
          </p:cNvPr>
          <p:cNvSpPr txBox="1"/>
          <p:nvPr/>
        </p:nvSpPr>
        <p:spPr>
          <a:xfrm>
            <a:off x="-83270" y="2721084"/>
            <a:ext cx="1227527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 being the brightness of His glory and the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express image </a:t>
            </a:r>
            <a:r>
              <a:rPr kumimoji="0" lang="en-US" altLang="en-US" sz="4800" b="1" i="0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charaktēr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his person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upholding all things by the word of his power,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he had by himself purged our sins,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 down on the right hand of the Majesty on high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CCE18-E3E3-C8A1-9CD5-F9FC97CCD123}"/>
              </a:ext>
            </a:extLst>
          </p:cNvPr>
          <p:cNvSpPr txBox="1"/>
          <p:nvPr/>
        </p:nvSpPr>
        <p:spPr>
          <a:xfrm>
            <a:off x="8991600" y="271914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025B44-625C-DB96-8D1C-9E38A21BF59E}"/>
              </a:ext>
            </a:extLst>
          </p:cNvPr>
          <p:cNvSpPr txBox="1"/>
          <p:nvPr/>
        </p:nvSpPr>
        <p:spPr>
          <a:xfrm>
            <a:off x="1962330" y="304800"/>
            <a:ext cx="96200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00EE-218B-F49F-06F2-1FEA6986E865}"/>
              </a:ext>
            </a:extLst>
          </p:cNvPr>
          <p:cNvSpPr txBox="1"/>
          <p:nvPr/>
        </p:nvSpPr>
        <p:spPr>
          <a:xfrm rot="5400000" flipH="1">
            <a:off x="-4596966" y="5500230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 Provider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0D706A-E8A9-9E7C-42AC-9E318DD7B2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287"/>
          <a:stretch/>
        </p:blipFill>
        <p:spPr>
          <a:xfrm>
            <a:off x="7315200" y="2438401"/>
            <a:ext cx="4876800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7E6DA-611B-E022-822F-066643DA23A9}"/>
              </a:ext>
            </a:extLst>
          </p:cNvPr>
          <p:cNvSpPr txBox="1"/>
          <p:nvPr/>
        </p:nvSpPr>
        <p:spPr>
          <a:xfrm>
            <a:off x="2298192" y="381000"/>
            <a:ext cx="944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“And her daughter was made whole from that very hour.”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1C893F-38A0-C9D3-087F-EF9D29433655}"/>
              </a:ext>
            </a:extLst>
          </p:cNvPr>
          <p:cNvSpPr txBox="1"/>
          <p:nvPr/>
        </p:nvSpPr>
        <p:spPr>
          <a:xfrm>
            <a:off x="2362200" y="2465833"/>
            <a:ext cx="5041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why Jesus came</a:t>
            </a:r>
            <a:r>
              <a:rPr lang="en-US" sz="3200" b="1" dirty="0"/>
              <a:t>. Ps 23:3; Isaiah 61:1-3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give unto them beauty for ashes…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Joy for mourning…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Praise for heaviness”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025B44-625C-DB96-8D1C-9E38A21BF59E}"/>
              </a:ext>
            </a:extLst>
          </p:cNvPr>
          <p:cNvSpPr txBox="1"/>
          <p:nvPr/>
        </p:nvSpPr>
        <p:spPr>
          <a:xfrm>
            <a:off x="1962330" y="304800"/>
            <a:ext cx="96200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00EE-218B-F49F-06F2-1FEA6986E865}"/>
              </a:ext>
            </a:extLst>
          </p:cNvPr>
          <p:cNvSpPr txBox="1"/>
          <p:nvPr/>
        </p:nvSpPr>
        <p:spPr>
          <a:xfrm rot="5400000" flipH="1">
            <a:off x="-4544703" y="5285970"/>
            <a:ext cx="1158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1C893F-38A0-C9D3-087F-EF9D29433655}"/>
              </a:ext>
            </a:extLst>
          </p:cNvPr>
          <p:cNvSpPr txBox="1"/>
          <p:nvPr/>
        </p:nvSpPr>
        <p:spPr>
          <a:xfrm>
            <a:off x="2286000" y="304800"/>
            <a:ext cx="962007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imagine what the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“Rest of  her Story”</a:t>
            </a:r>
          </a:p>
          <a:p>
            <a:pPr algn="ctr"/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Must have been like?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she be like the Samaritan woman who won her village to Christ? Jn 4:39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Jesus Teaches a Samaritan Woman | Life ...">
            <a:extLst>
              <a:ext uri="{FF2B5EF4-FFF2-40B4-BE49-F238E27FC236}">
                <a16:creationId xmlns:a16="http://schemas.microsoft.com/office/drawing/2014/main" id="{0441E059-997F-1D6B-A3F8-58281266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4204716"/>
            <a:ext cx="52578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5B5BCC-680C-926B-3D5B-FBC02EE22319}"/>
              </a:ext>
            </a:extLst>
          </p:cNvPr>
          <p:cNvSpPr txBox="1"/>
          <p:nvPr/>
        </p:nvSpPr>
        <p:spPr>
          <a:xfrm>
            <a:off x="5416587" y="4343400"/>
            <a:ext cx="4108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Keep it to herself?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3EFA5-8D8F-B2B4-87E0-5F1EFB2E40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287"/>
          <a:stretch/>
        </p:blipFill>
        <p:spPr>
          <a:xfrm>
            <a:off x="9448800" y="4371976"/>
            <a:ext cx="2743199" cy="24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DE3526-3BD6-7F0F-E312-35FB6E64FA76}"/>
              </a:ext>
            </a:extLst>
          </p:cNvPr>
          <p:cNvSpPr txBox="1"/>
          <p:nvPr/>
        </p:nvSpPr>
        <p:spPr>
          <a:xfrm>
            <a:off x="381000" y="1600200"/>
            <a:ext cx="11430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about you?</a:t>
            </a:r>
          </a:p>
          <a:p>
            <a:pPr algn="ctr"/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Problem?</a:t>
            </a:r>
          </a:p>
          <a:p>
            <a:pPr algn="ctr"/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Plan?</a:t>
            </a:r>
          </a:p>
          <a:p>
            <a:pPr algn="ctr"/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Who’s your Provider?</a:t>
            </a:r>
          </a:p>
          <a:p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DE3526-3BD6-7F0F-E312-35FB6E64FA76}"/>
              </a:ext>
            </a:extLst>
          </p:cNvPr>
          <p:cNvSpPr txBox="1"/>
          <p:nvPr/>
        </p:nvSpPr>
        <p:spPr>
          <a:xfrm>
            <a:off x="152400" y="1905000"/>
            <a:ext cx="1173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29:11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“For I know the thoughts that I think toward you, saith the LORD,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thoughts of peace, not evil,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give you an expected end.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DE3526-3BD6-7F0F-E312-35FB6E64FA76}"/>
              </a:ext>
            </a:extLst>
          </p:cNvPr>
          <p:cNvSpPr txBox="1"/>
          <p:nvPr/>
        </p:nvSpPr>
        <p:spPr>
          <a:xfrm>
            <a:off x="-228600" y="1720840"/>
            <a:ext cx="1226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29:12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shall ye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call upon 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I will answer you.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shall seek me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find me,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What/Who are you really seeking?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Chr. 7:14; Ps 27:8; Is. 55:6)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50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DE3526-3BD6-7F0F-E312-35FB6E64FA76}"/>
              </a:ext>
            </a:extLst>
          </p:cNvPr>
          <p:cNvSpPr txBox="1"/>
          <p:nvPr/>
        </p:nvSpPr>
        <p:spPr>
          <a:xfrm>
            <a:off x="228600" y="1524000"/>
            <a:ext cx="1153683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29:13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“And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shall seek me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find me,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ye shall search for me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all your heart.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you seeking it (Him)?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F7D43-7604-C3A9-830E-5D1FCF7B968B}"/>
              </a:ext>
            </a:extLst>
          </p:cNvPr>
          <p:cNvSpPr txBox="1"/>
          <p:nvPr/>
        </p:nvSpPr>
        <p:spPr>
          <a:xfrm>
            <a:off x="2513077" y="5867400"/>
            <a:ext cx="632612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Humbly?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4:6,10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56E80-433D-5B85-49CA-78CC62ABC439}"/>
              </a:ext>
            </a:extLst>
          </p:cNvPr>
          <p:cNvSpPr txBox="1"/>
          <p:nvPr/>
        </p:nvSpPr>
        <p:spPr>
          <a:xfrm>
            <a:off x="-8641" y="4876800"/>
            <a:ext cx="6094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Persistently?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Jms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4:2-4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933E3-DA62-5BA6-2CE9-AA579A4E6912}"/>
              </a:ext>
            </a:extLst>
          </p:cNvPr>
          <p:cNvSpPr txBox="1"/>
          <p:nvPr/>
        </p:nvSpPr>
        <p:spPr>
          <a:xfrm>
            <a:off x="5946742" y="4843021"/>
            <a:ext cx="6245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Passionately?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Jms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4:8 </a:t>
            </a:r>
          </a:p>
        </p:txBody>
      </p:sp>
    </p:spTree>
    <p:extLst>
      <p:ext uri="{BB962C8B-B14F-4D97-AF65-F5344CB8AC3E}">
        <p14:creationId xmlns:p14="http://schemas.microsoft.com/office/powerpoint/2010/main" val="3643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F9C49-2D1E-BB7D-DF69-D91A38C94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ing To Dream Again | Media | Dothan First">
            <a:extLst>
              <a:ext uri="{FF2B5EF4-FFF2-40B4-BE49-F238E27FC236}">
                <a16:creationId xmlns:a16="http://schemas.microsoft.com/office/drawing/2014/main" id="{D0C9D474-BE41-97B8-A9C7-6481E0041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 b="4074"/>
          <a:stretch/>
        </p:blipFill>
        <p:spPr bwMode="auto">
          <a:xfrm>
            <a:off x="0" y="152400"/>
            <a:ext cx="12192000" cy="610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7CFE48-27AE-2D82-AC0C-CFF29E899176}"/>
              </a:ext>
            </a:extLst>
          </p:cNvPr>
          <p:cNvSpPr txBox="1"/>
          <p:nvPr/>
        </p:nvSpPr>
        <p:spPr>
          <a:xfrm>
            <a:off x="-280748" y="-123415"/>
            <a:ext cx="127534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will be found of you,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saith the LORD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B453C3-9A12-3AF5-0CC7-DBC18E9B842A}"/>
              </a:ext>
            </a:extLst>
          </p:cNvPr>
          <p:cNvSpPr txBox="1"/>
          <p:nvPr/>
        </p:nvSpPr>
        <p:spPr>
          <a:xfrm>
            <a:off x="152400" y="5410200"/>
            <a:ext cx="1165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turn away your captivity!”</a:t>
            </a:r>
          </a:p>
        </p:txBody>
      </p:sp>
    </p:spTree>
    <p:extLst>
      <p:ext uri="{BB962C8B-B14F-4D97-AF65-F5344CB8AC3E}">
        <p14:creationId xmlns:p14="http://schemas.microsoft.com/office/powerpoint/2010/main" val="18192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025B44-625C-DB96-8D1C-9E38A21BF59E}"/>
              </a:ext>
            </a:extLst>
          </p:cNvPr>
          <p:cNvSpPr txBox="1"/>
          <p:nvPr/>
        </p:nvSpPr>
        <p:spPr>
          <a:xfrm>
            <a:off x="1962330" y="304800"/>
            <a:ext cx="96200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1C893F-38A0-C9D3-087F-EF9D29433655}"/>
              </a:ext>
            </a:extLst>
          </p:cNvPr>
          <p:cNvSpPr txBox="1"/>
          <p:nvPr/>
        </p:nvSpPr>
        <p:spPr>
          <a:xfrm>
            <a:off x="152400" y="39393"/>
            <a:ext cx="11811000" cy="3046988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61:1-3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they might be called trees of righteousness, the planting of the Lord,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HE might be glorified!” </a:t>
            </a:r>
          </a:p>
          <a:p>
            <a:pPr algn="ctr"/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 do with God’s gracious gifts?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Jesus Teaches a Samaritan Woman | Life ...">
            <a:extLst>
              <a:ext uri="{FF2B5EF4-FFF2-40B4-BE49-F238E27FC236}">
                <a16:creationId xmlns:a16="http://schemas.microsoft.com/office/drawing/2014/main" id="{0441E059-997F-1D6B-A3F8-58281266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" y="3177014"/>
            <a:ext cx="5608163" cy="364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5B5BCC-680C-926B-3D5B-FBC02EE22319}"/>
              </a:ext>
            </a:extLst>
          </p:cNvPr>
          <p:cNvSpPr txBox="1"/>
          <p:nvPr/>
        </p:nvSpPr>
        <p:spPr>
          <a:xfrm>
            <a:off x="5257800" y="3693166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Keep them to yourself?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3EFA5-8D8F-B2B4-87E0-5F1EFB2E40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287"/>
          <a:stretch/>
        </p:blipFill>
        <p:spPr>
          <a:xfrm>
            <a:off x="8991600" y="3782436"/>
            <a:ext cx="3188856" cy="3046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DBF9E0-AA6C-AA95-2789-5108BE8FE19D}"/>
              </a:ext>
            </a:extLst>
          </p:cNvPr>
          <p:cNvSpPr txBox="1"/>
          <p:nvPr/>
        </p:nvSpPr>
        <p:spPr>
          <a:xfrm>
            <a:off x="9974" y="6232743"/>
            <a:ext cx="563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Share them with others?</a:t>
            </a:r>
          </a:p>
        </p:txBody>
      </p:sp>
    </p:spTree>
    <p:extLst>
      <p:ext uri="{BB962C8B-B14F-4D97-AF65-F5344CB8AC3E}">
        <p14:creationId xmlns:p14="http://schemas.microsoft.com/office/powerpoint/2010/main" val="213640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C05ABA1-30AE-0D1C-8C7E-26BC826E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-46913"/>
            <a:ext cx="12115800" cy="6049963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1:14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 Word was made flesh, and dwelt among us, (and we beheld his glory, the glory as of the only begotten of the Father,)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full of grace and truth….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2" descr="Jesus | Official Akiane Gallery">
            <a:extLst>
              <a:ext uri="{FF2B5EF4-FFF2-40B4-BE49-F238E27FC236}">
                <a16:creationId xmlns:a16="http://schemas.microsoft.com/office/drawing/2014/main" id="{7DD36C84-D746-6C3E-1C9F-997AF0E5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25736"/>
            <a:ext cx="3969470" cy="396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B2C9E5-D98A-2BF3-184B-BBBA319499D7}"/>
              </a:ext>
            </a:extLst>
          </p:cNvPr>
          <p:cNvSpPr txBox="1"/>
          <p:nvPr/>
        </p:nvSpPr>
        <p:spPr>
          <a:xfrm>
            <a:off x="9317610" y="2988280"/>
            <a:ext cx="1793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Akaine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Gallery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15E61-F3CB-937F-0B95-2BE87A908678}"/>
              </a:ext>
            </a:extLst>
          </p:cNvPr>
          <p:cNvSpPr txBox="1"/>
          <p:nvPr/>
        </p:nvSpPr>
        <p:spPr>
          <a:xfrm>
            <a:off x="-76200" y="2925736"/>
            <a:ext cx="8305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  <a:r>
              <a:rPr kumimoji="0" lang="en-US" alt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of his fulness have all we received,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grace for grace.”</a:t>
            </a:r>
          </a:p>
        </p:txBody>
      </p:sp>
    </p:spTree>
    <p:extLst>
      <p:ext uri="{BB962C8B-B14F-4D97-AF65-F5344CB8AC3E}">
        <p14:creationId xmlns:p14="http://schemas.microsoft.com/office/powerpoint/2010/main" val="19654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C05ABA1-30AE-0D1C-8C7E-26BC826E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15800" cy="6049963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Since Jesus came to “declare” (Jn 1:8)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‘Character’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is Love”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Jn 4:9);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shouldn’t surprise us that genuine love motivated and characterized every aspect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life and ministry.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Unlike the Priests, pharisees and rabbis of his day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(who had little time for women and children) </a:t>
            </a:r>
          </a:p>
          <a:p>
            <a:pPr marL="0" lvl="0" indent="0" algn="ctr" eaLnBrk="1" hangingPunct="1">
              <a:buNone/>
              <a:defRPr/>
            </a:pPr>
            <a:r>
              <a:rPr lang="en-US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went out of his way to minister to them!</a:t>
            </a:r>
            <a:endParaRPr lang="en-US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321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615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Jesus and the children by kbrake on DeviantArt">
            <a:extLst>
              <a:ext uri="{FF2B5EF4-FFF2-40B4-BE49-F238E27FC236}">
                <a16:creationId xmlns:a16="http://schemas.microsoft.com/office/drawing/2014/main" id="{69325E41-5B53-616E-8E71-41D9D1F8D8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5E38D-D71B-82E3-7B2B-12BEA0A47C6F}"/>
              </a:ext>
            </a:extLst>
          </p:cNvPr>
          <p:cNvSpPr txBox="1"/>
          <p:nvPr/>
        </p:nvSpPr>
        <p:spPr>
          <a:xfrm>
            <a:off x="228600" y="4437993"/>
            <a:ext cx="11125200" cy="2400657"/>
          </a:xfrm>
          <a:prstGeom prst="rect">
            <a:avLst/>
          </a:prstGeom>
          <a:solidFill>
            <a:schemeClr val="tx1">
              <a:alpha val="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Suffer little children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and forbid them not, to come unto me: 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 of such is the kingdom of heaven.”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B284E-7273-429F-75C3-E8B4519443BE}"/>
              </a:ext>
            </a:extLst>
          </p:cNvPr>
          <p:cNvSpPr txBox="1"/>
          <p:nvPr/>
        </p:nvSpPr>
        <p:spPr>
          <a:xfrm>
            <a:off x="838200" y="-76200"/>
            <a:ext cx="9753600" cy="923330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Fidgeting children in Mt 19</a:t>
            </a:r>
          </a:p>
        </p:txBody>
      </p:sp>
    </p:spTree>
    <p:extLst>
      <p:ext uri="{BB962C8B-B14F-4D97-AF65-F5344CB8AC3E}">
        <p14:creationId xmlns:p14="http://schemas.microsoft.com/office/powerpoint/2010/main" val="15491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istorical perspective on the Samaritan woman in John 4 by Alaa ...">
            <a:extLst>
              <a:ext uri="{FF2B5EF4-FFF2-40B4-BE49-F238E27FC236}">
                <a16:creationId xmlns:a16="http://schemas.microsoft.com/office/drawing/2014/main" id="{458FE320-AA3A-C044-B7FA-C394FF1FE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05ABA1-30AE-0D1C-8C7E-26BC826E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4" y="-76200"/>
            <a:ext cx="12115800" cy="838200"/>
          </a:xfrm>
          <a:solidFill>
            <a:schemeClr val="tx1">
              <a:alpha val="42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Frustrated </a:t>
            </a:r>
            <a: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(Samaritan) 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women</a:t>
            </a:r>
            <a:endParaRPr lang="en-US" altLang="en-US" sz="36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6CFAA-9B1F-DDCE-5AA9-B99E82AD88D9}"/>
              </a:ext>
            </a:extLst>
          </p:cNvPr>
          <p:cNvSpPr txBox="1"/>
          <p:nvPr/>
        </p:nvSpPr>
        <p:spPr>
          <a:xfrm>
            <a:off x="41242" y="5867400"/>
            <a:ext cx="1181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4:4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must needs go through Samaria.”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8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 Taken in Adultery">
            <a:extLst>
              <a:ext uri="{FF2B5EF4-FFF2-40B4-BE49-F238E27FC236}">
                <a16:creationId xmlns:a16="http://schemas.microsoft.com/office/drawing/2014/main" id="{0166C072-843F-93E9-213F-AD543DC54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32448"/>
            <a:ext cx="12153900" cy="68684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B6CFAA-9B1F-DDCE-5AA9-B99E82AD88D9}"/>
              </a:ext>
            </a:extLst>
          </p:cNvPr>
          <p:cNvSpPr txBox="1"/>
          <p:nvPr/>
        </p:nvSpPr>
        <p:spPr>
          <a:xfrm>
            <a:off x="32405" y="4919008"/>
            <a:ext cx="11734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8:11 </a:t>
            </a:r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“Neither do I condemn thee.  </a:t>
            </a:r>
          </a:p>
          <a:p>
            <a:pPr algn="ctr"/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 and sin no more.”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725CE-CCF3-6CCF-5722-22B5F3F44F60}"/>
              </a:ext>
            </a:extLst>
          </p:cNvPr>
          <p:cNvSpPr txBox="1"/>
          <p:nvPr/>
        </p:nvSpPr>
        <p:spPr>
          <a:xfrm>
            <a:off x="457200" y="-32448"/>
            <a:ext cx="10077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Fallen (Jewish) woman</a:t>
            </a:r>
          </a:p>
        </p:txBody>
      </p:sp>
    </p:spTree>
    <p:extLst>
      <p:ext uri="{BB962C8B-B14F-4D97-AF65-F5344CB8AC3E}">
        <p14:creationId xmlns:p14="http://schemas.microsoft.com/office/powerpoint/2010/main" val="339589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en Jesus Goes to the Dogs | Bethel Christian Reformed Church, Dunnville">
            <a:extLst>
              <a:ext uri="{FF2B5EF4-FFF2-40B4-BE49-F238E27FC236}">
                <a16:creationId xmlns:a16="http://schemas.microsoft.com/office/drawing/2014/main" id="{6C8B1C59-DC43-8820-33A9-0B9CB456B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2725CE-CCF3-6CCF-5722-22B5F3F44F60}"/>
              </a:ext>
            </a:extLst>
          </p:cNvPr>
          <p:cNvSpPr txBox="1"/>
          <p:nvPr/>
        </p:nvSpPr>
        <p:spPr>
          <a:xfrm>
            <a:off x="1219200" y="-12702"/>
            <a:ext cx="11582400" cy="1107996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Fearful 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(Gentile)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027EA-4F98-3AFE-3CE3-806501F97CFB}"/>
              </a:ext>
            </a:extLst>
          </p:cNvPr>
          <p:cNvSpPr txBox="1"/>
          <p:nvPr/>
        </p:nvSpPr>
        <p:spPr>
          <a:xfrm>
            <a:off x="3962400" y="6101261"/>
            <a:ext cx="82296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15:21-28;  Mark 7:24-30</a:t>
            </a:r>
          </a:p>
        </p:txBody>
      </p:sp>
    </p:spTree>
    <p:extLst>
      <p:ext uri="{BB962C8B-B14F-4D97-AF65-F5344CB8AC3E}">
        <p14:creationId xmlns:p14="http://schemas.microsoft.com/office/powerpoint/2010/main" val="81083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AC036-165C-3767-0168-0CEF650FD46F}"/>
              </a:ext>
            </a:extLst>
          </p:cNvPr>
          <p:cNvSpPr txBox="1"/>
          <p:nvPr/>
        </p:nvSpPr>
        <p:spPr>
          <a:xfrm>
            <a:off x="0" y="76200"/>
            <a:ext cx="121920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Mt 15:21-24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…departed into the coasts of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And, behold, a woman of Canaan came out of the same coasts, and cried unto him, saying,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mercy on me, O Lord,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Son of David;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daughter is grievously vexed with a devil.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he answered her not a word.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his disciples came and besought him, saying, 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Send her away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she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after us.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he answered and said, I am not sent but unto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lost sheep of the house of Israel.”</a:t>
            </a:r>
          </a:p>
        </p:txBody>
      </p:sp>
    </p:spTree>
    <p:extLst>
      <p:ext uri="{BB962C8B-B14F-4D97-AF65-F5344CB8AC3E}">
        <p14:creationId xmlns:p14="http://schemas.microsoft.com/office/powerpoint/2010/main" val="5390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1446</Words>
  <Application>Microsoft Office PowerPoint</Application>
  <PresentationFormat>Widescreen</PresentationFormat>
  <Paragraphs>175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Arial</vt:lpstr>
      <vt:lpstr>Calibri</vt:lpstr>
      <vt:lpstr>Georgia Pro</vt:lpstr>
      <vt:lpstr>Times New Roman</vt:lpstr>
      <vt:lpstr>Office Theme</vt:lpstr>
      <vt:lpstr>Office Theme</vt:lpstr>
      <vt:lpstr>Office Theme</vt:lpstr>
      <vt:lpstr>Mothers on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13</cp:revision>
  <dcterms:created xsi:type="dcterms:W3CDTF">2011-04-27T01:25:11Z</dcterms:created>
  <dcterms:modified xsi:type="dcterms:W3CDTF">2024-05-12T12:19:19Z</dcterms:modified>
</cp:coreProperties>
</file>